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8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xpens.com/Group/138" TargetMode="External"/><Relationship Id="rId2" Type="http://schemas.openxmlformats.org/officeDocument/2006/relationships/hyperlink" Target="http://www.dexpens.com/Article/12692/6-nezvichaynikh-korabliv-y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2713"/>
            <a:ext cx="10515600" cy="52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www.dexpens.com/Article/12692/6-nezvichaynikh-korabliv-ya</a:t>
            </a:r>
            <a:endParaRPr lang="en-US" dirty="0"/>
          </a:p>
          <a:p>
            <a:pPr>
              <a:buNone/>
            </a:pPr>
            <a:r>
              <a:rPr lang="en-US" dirty="0" err="1"/>
              <a:t>kikh-nadilili-mayzhe-nerealnimi-mozhlivostyami</a:t>
            </a:r>
            <a:endParaRPr lang="en-US" dirty="0"/>
          </a:p>
          <a:p>
            <a:pPr>
              <a:buNone/>
            </a:pPr>
            <a:r>
              <a:rPr lang="ru-RU" b="1" dirty="0" err="1">
                <a:hlinkClick r:id="rId3"/>
              </a:rPr>
              <a:t>Морські</a:t>
            </a:r>
            <a:r>
              <a:rPr lang="ru-RU" b="1" dirty="0">
                <a:hlinkClick r:id="rId3"/>
              </a:rPr>
              <a:t> </a:t>
            </a:r>
            <a:r>
              <a:rPr lang="ru-RU" b="1" dirty="0" err="1">
                <a:hlinkClick r:id="rId3"/>
              </a:rPr>
              <a:t>Цікавинки</a:t>
            </a:r>
            <a:r>
              <a:rPr lang="ru-RU" dirty="0"/>
              <a:t> 20.03.2020 </a:t>
            </a: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1280px-SUISO_FRONTIER_left_rear_view_at_Kawasaki_Heavy_Industries_Kobe_Shipyard_October_18,_2020_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22" y="1459864"/>
            <a:ext cx="7277084" cy="48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5204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Незвичайні кораблі. Ч 3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Шведська </a:t>
            </a:r>
            <a:r>
              <a:rPr lang="uk-UA" b="1" dirty="0">
                <a:solidFill>
                  <a:srgbClr val="FF0000"/>
                </a:solidFill>
              </a:rPr>
              <a:t>конструкторська компанія FKAB і судно, самостійно виробляє </a:t>
            </a:r>
            <a:r>
              <a:rPr lang="uk-UA" b="1" dirty="0" err="1">
                <a:solidFill>
                  <a:srgbClr val="FF0000"/>
                </a:solidFill>
              </a:rPr>
              <a:t>водород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Як тільки проект був представлений, відразу отримав схвалення від класифікаційного суспільства RINA. І є за що: технологічний водень на цьому судні не буде міститися в спеціальних тарах, що і складно (</a:t>
            </a:r>
            <a:r>
              <a:rPr lang="uk-UA" dirty="0" err="1"/>
              <a:t>водород</a:t>
            </a:r>
            <a:r>
              <a:rPr lang="uk-UA" dirty="0"/>
              <a:t> зберігається при температурі, близькою до абсолютного нуля) і небезпечно (</a:t>
            </a:r>
            <a:r>
              <a:rPr lang="uk-UA" dirty="0" err="1" smtClean="0"/>
              <a:t>утічка</a:t>
            </a:r>
            <a:r>
              <a:rPr lang="uk-UA" dirty="0"/>
              <a:t>, так як газ дуже легкий). А буде вироблятися на борту танкера безпосередньо під час руху зі стисненого природного газу (СПГ). А ось </a:t>
            </a:r>
            <a:r>
              <a:rPr lang="uk-UA" dirty="0" err="1"/>
              <a:t>двоокись</a:t>
            </a:r>
            <a:r>
              <a:rPr lang="uk-UA" dirty="0"/>
              <a:t> </a:t>
            </a:r>
            <a:r>
              <a:rPr lang="uk-UA" dirty="0" err="1"/>
              <a:t>вуглерода</a:t>
            </a:r>
            <a:r>
              <a:rPr lang="uk-UA" dirty="0"/>
              <a:t>, як побічний продукт переробки СПГ, як раз буде зберігатися в рідкому вигляді в спеціальних ємностях, а після передачі на утилізацію підприємств хімічної промисловості. На думку проектантів судна така технологія більш ніж відповідає вимогам Міжнародної морської організації (IMO), а також здатна в майбутньому створити суд, який допоможе зменшити парниковий ефект на земному шарі.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5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75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5" b="17809"/>
          <a:stretch/>
        </p:blipFill>
        <p:spPr bwMode="auto">
          <a:xfrm>
            <a:off x="2053243" y="886286"/>
            <a:ext cx="8237913" cy="40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4502" y="52920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      Перспективний </a:t>
            </a:r>
            <a:r>
              <a:rPr lang="uk-UA" dirty="0"/>
              <a:t>ТАНКЕР на </a:t>
            </a:r>
            <a:r>
              <a:rPr lang="uk-UA" dirty="0" err="1" smtClean="0"/>
              <a:t>водородному</a:t>
            </a:r>
            <a:r>
              <a:rPr lang="uk-UA" dirty="0" smtClean="0"/>
              <a:t> паливі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4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6211"/>
            <a:ext cx="10515600" cy="5320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Балкер</a:t>
            </a:r>
            <a:r>
              <a:rPr lang="uk-UA" b="1" dirty="0">
                <a:solidFill>
                  <a:srgbClr val="FF0000"/>
                </a:solidFill>
              </a:rPr>
              <a:t> на водні від норвезького корабельного дизайну.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Це </a:t>
            </a:r>
            <a:r>
              <a:rPr lang="uk-UA" dirty="0"/>
              <a:t>як приклад судна, де водень буде зберігатися в стиснутому вигляді. </a:t>
            </a:r>
            <a:r>
              <a:rPr lang="uk-UA" dirty="0" err="1"/>
              <a:t>Balker</a:t>
            </a:r>
            <a:r>
              <a:rPr lang="uk-UA" dirty="0"/>
              <a:t> з незвичайним назвою </a:t>
            </a:r>
            <a:r>
              <a:rPr lang="uk-UA" dirty="0" err="1"/>
              <a:t>With</a:t>
            </a:r>
            <a:r>
              <a:rPr lang="uk-UA" dirty="0"/>
              <a:t> </a:t>
            </a:r>
            <a:r>
              <a:rPr lang="uk-UA" dirty="0" err="1"/>
              <a:t>Orca</a:t>
            </a:r>
            <a:r>
              <a:rPr lang="uk-UA" dirty="0"/>
              <a:t> до того ж оснащені двома роторними </a:t>
            </a:r>
            <a:r>
              <a:rPr lang="uk-UA" dirty="0" err="1"/>
              <a:t>мачтами-ветрогенераторами</a:t>
            </a:r>
            <a:r>
              <a:rPr lang="uk-UA" dirty="0"/>
              <a:t>, розташованими в </a:t>
            </a:r>
            <a:r>
              <a:rPr lang="uk-UA" dirty="0" err="1"/>
              <a:t>носукорі</a:t>
            </a:r>
            <a:r>
              <a:rPr lang="uk-UA" dirty="0"/>
              <a:t> ім. Це рішення проектанти використовували у вигляді того, що </a:t>
            </a:r>
            <a:r>
              <a:rPr lang="uk-UA" dirty="0" err="1"/>
              <a:t>With</a:t>
            </a:r>
            <a:r>
              <a:rPr lang="uk-UA" dirty="0"/>
              <a:t> </a:t>
            </a:r>
            <a:r>
              <a:rPr lang="uk-UA" dirty="0" err="1"/>
              <a:t>Orca</a:t>
            </a:r>
            <a:r>
              <a:rPr lang="uk-UA" dirty="0"/>
              <a:t> буде ходити по Північному морю, де вітер в достатній кількості, а саме, між портами західного і східного побережжя Норвегії. Також варто, що проект з’явився на світлі завдяки конкурсу ще в 2020 р., а в світлі в побудованому вигляді 4 в 202т Проект схвалений </a:t>
            </a:r>
            <a:r>
              <a:rPr lang="uk-UA" dirty="0" err="1"/>
              <a:t>Ллойдом</a:t>
            </a:r>
            <a:r>
              <a:rPr lang="uk-UA" dirty="0"/>
              <a:t> (LR). </a:t>
            </a:r>
            <a:r>
              <a:rPr lang="uk-UA" dirty="0" smtClean="0"/>
              <a:t>Замовник </a:t>
            </a:r>
            <a:r>
              <a:rPr lang="uk-UA" dirty="0"/>
              <a:t>- </a:t>
            </a:r>
            <a:r>
              <a:rPr lang="uk-UA" dirty="0" err="1"/>
              <a:t>Felleskjøpet</a:t>
            </a:r>
            <a:r>
              <a:rPr lang="uk-UA" dirty="0"/>
              <a:t> </a:t>
            </a:r>
            <a:r>
              <a:rPr lang="uk-UA" dirty="0" err="1"/>
              <a:t>Agri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Heidelberg</a:t>
            </a:r>
            <a:r>
              <a:rPr lang="uk-UA" dirty="0"/>
              <a:t> </a:t>
            </a:r>
            <a:r>
              <a:rPr lang="uk-UA" dirty="0" err="1"/>
              <a:t>Cement</a:t>
            </a:r>
            <a:r>
              <a:rPr lang="uk-UA" dirty="0"/>
              <a:t>, майбутній експлуатант - </a:t>
            </a:r>
            <a:r>
              <a:rPr lang="uk-UA" dirty="0" err="1"/>
              <a:t>Rederi</a:t>
            </a:r>
            <a:r>
              <a:rPr lang="uk-UA" dirty="0"/>
              <a:t> AS; з Норвегії. У цього судна, однак, є недолік (порівняно з попереднім): з огляду на необхідність зберігати на борту стиснутий водень, </a:t>
            </a:r>
            <a:r>
              <a:rPr lang="uk-UA" dirty="0" err="1"/>
              <a:t>балкер</a:t>
            </a:r>
            <a:r>
              <a:rPr lang="uk-UA" dirty="0"/>
              <a:t> вимагає організації під себе інфраструктури, що до цих пор залишається досить складною частиною виходу </a:t>
            </a:r>
            <a:r>
              <a:rPr lang="uk-UA" dirty="0" err="1"/>
              <a:t>судобудування</a:t>
            </a:r>
            <a:r>
              <a:rPr lang="uk-UA" dirty="0"/>
              <a:t> з класичної паливної концепції. </a:t>
            </a:r>
            <a:r>
              <a:rPr lang="uk-UA" dirty="0" err="1"/>
              <a:t>Правильный</a:t>
            </a:r>
            <a:r>
              <a:rPr lang="uk-UA" dirty="0"/>
              <a:t> </a:t>
            </a:r>
            <a:r>
              <a:rPr lang="uk-UA" dirty="0" err="1"/>
              <a:t>вопрос</a:t>
            </a:r>
            <a:r>
              <a:rPr lang="uk-UA" dirty="0"/>
              <a:t>: </a:t>
            </a:r>
            <a:r>
              <a:rPr lang="uk-UA" dirty="0" err="1"/>
              <a:t>надо</a:t>
            </a:r>
            <a:r>
              <a:rPr lang="uk-UA" dirty="0"/>
              <a:t> </a:t>
            </a:r>
            <a:r>
              <a:rPr lang="uk-UA" dirty="0" err="1"/>
              <a:t>ли</a:t>
            </a:r>
            <a:r>
              <a:rPr lang="uk-UA" dirty="0" smtClean="0"/>
              <a:t>?</a:t>
            </a:r>
          </a:p>
          <a:p>
            <a:pPr marL="0" indent="0">
              <a:buNone/>
            </a:pPr>
            <a:r>
              <a:rPr lang="uk-UA" dirty="0" err="1" smtClean="0"/>
              <a:t>Некоторые</a:t>
            </a:r>
            <a:r>
              <a:rPr lang="uk-UA" dirty="0" smtClean="0"/>
              <a:t> </a:t>
            </a:r>
            <a:r>
              <a:rPr lang="uk-UA" dirty="0"/>
              <a:t>характеристики </a:t>
            </a:r>
            <a:r>
              <a:rPr lang="uk-UA" dirty="0" err="1"/>
              <a:t>With</a:t>
            </a:r>
            <a:r>
              <a:rPr lang="uk-UA" dirty="0"/>
              <a:t> </a:t>
            </a:r>
            <a:r>
              <a:rPr lang="uk-UA" dirty="0" err="1"/>
              <a:t>Orca</a:t>
            </a:r>
            <a:r>
              <a:rPr lang="uk-UA" dirty="0"/>
              <a:t>: 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Длина</a:t>
            </a:r>
            <a:r>
              <a:rPr lang="uk-UA" dirty="0" smtClean="0"/>
              <a:t> </a:t>
            </a:r>
            <a:r>
              <a:rPr lang="uk-UA" dirty="0"/>
              <a:t>корпуса – 88 м (289 футів);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Дедвейт </a:t>
            </a:r>
            <a:r>
              <a:rPr lang="uk-UA" dirty="0"/>
              <a:t>– 5 500 тонн;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Збереження </a:t>
            </a:r>
            <a:r>
              <a:rPr lang="uk-UA" dirty="0" err="1"/>
              <a:t>водорода</a:t>
            </a:r>
            <a:r>
              <a:rPr lang="uk-UA" dirty="0"/>
              <a:t> – в рідкому вигляді в спеціальних баках.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3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57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10" y="952788"/>
            <a:ext cx="65526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1622" y="5452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Балкер </a:t>
            </a:r>
            <a:r>
              <a:rPr lang="en-US" dirty="0"/>
              <a:t>With Orca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Японський </a:t>
            </a:r>
            <a:r>
              <a:rPr lang="uk-UA" b="1" dirty="0">
                <a:solidFill>
                  <a:srgbClr val="FF0000"/>
                </a:solidFill>
              </a:rPr>
              <a:t>водень </a:t>
            </a:r>
            <a:r>
              <a:rPr lang="uk-UA" b="1" dirty="0" err="1">
                <a:solidFill>
                  <a:srgbClr val="FF0000"/>
                </a:solidFill>
              </a:rPr>
              <a:t>Suiso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Frontier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вийшов у перший рейс Унікальність цього судна в тому, що воно перше і єдине у своєму роді, здатне перевозити рідкий водень. Побудовано японською компанією </a:t>
            </a:r>
            <a:r>
              <a:rPr lang="uk-UA" dirty="0" err="1"/>
              <a:t>Kawasaki</a:t>
            </a:r>
            <a:r>
              <a:rPr lang="uk-UA" dirty="0"/>
              <a:t> </a:t>
            </a:r>
            <a:r>
              <a:rPr lang="uk-UA" dirty="0" err="1"/>
              <a:t>Heavy</a:t>
            </a:r>
            <a:r>
              <a:rPr lang="uk-UA" dirty="0"/>
              <a:t> </a:t>
            </a:r>
            <a:r>
              <a:rPr lang="uk-UA" dirty="0" err="1"/>
              <a:t>Industries</a:t>
            </a:r>
            <a:r>
              <a:rPr lang="uk-UA" dirty="0"/>
              <a:t> (KHI). Танкер з'явився завдяки австралійсько-японському проекту з виробництва водню з бурого вугілля (видобувають в Австралії, а скраплюють у Японії). Загальна вартість проекту – $353 млн. Газ на борту зберігатиметься в рідкому вигляді за допомогою спеціальної системи, яка поки що не розкривається. Проте вже прозвучали заяви про те, що "втрати" палива, що легко </a:t>
            </a:r>
            <a:r>
              <a:rPr lang="uk-UA" dirty="0" err="1"/>
              <a:t>виспорюється</a:t>
            </a:r>
            <a:r>
              <a:rPr lang="uk-UA" dirty="0"/>
              <a:t>, складуть не більше 15-20%. А що з приводу рейсу?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72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536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51" y="728345"/>
            <a:ext cx="65429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1354" y="5425085"/>
            <a:ext cx="9659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Танкер </a:t>
            </a:r>
            <a:r>
              <a:rPr lang="uk-UA" dirty="0" err="1"/>
              <a:t>Suiso</a:t>
            </a:r>
            <a:r>
              <a:rPr lang="uk-UA" dirty="0"/>
              <a:t> </a:t>
            </a:r>
            <a:r>
              <a:rPr lang="uk-UA" dirty="0" err="1"/>
              <a:t>Frontier</a:t>
            </a:r>
            <a:r>
              <a:rPr lang="uk-UA" dirty="0"/>
              <a:t> під завантаженням біля причалу </a:t>
            </a:r>
            <a:r>
              <a:rPr lang="uk-UA" dirty="0" err="1"/>
              <a:t>Гастінгс</a:t>
            </a:r>
            <a:r>
              <a:rPr lang="uk-UA" dirty="0"/>
              <a:t> (Австралія)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Завантаження танкера у першому комерційному рейсі склало 70% від проектної (75 тонн). Газ, звичайно ж, попередньо був охолоджений до температури -253 ° C в австралійському порту </a:t>
            </a:r>
            <a:r>
              <a:rPr lang="uk-UA" dirty="0" err="1"/>
              <a:t>Гастінгс</a:t>
            </a:r>
            <a:r>
              <a:rPr lang="uk-UA" dirty="0"/>
              <a:t>, а потім завантажено на судно. Але найголовніше, вийшовши з порту 28 січня, судно, як і планувалося, прибуло до місця призначення в лютому до Японії, де успішно вивантажило водень у спеціальне сховище. Демонстраційний рейс підтвердив можливість реалізації подібної схеми транспортування водню, а також показав, що побудувати міжнародний ланцюжок постачання водню – реально.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41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4524"/>
            <a:ext cx="10515600" cy="53124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Характеристики танкера </a:t>
            </a:r>
            <a:r>
              <a:rPr lang="uk-UA" dirty="0" err="1"/>
              <a:t>Suiso</a:t>
            </a:r>
            <a:r>
              <a:rPr lang="uk-UA" dirty="0"/>
              <a:t> </a:t>
            </a:r>
            <a:r>
              <a:rPr lang="uk-UA" dirty="0" err="1"/>
              <a:t>Frontier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Довжина – 116 </a:t>
            </a:r>
            <a:r>
              <a:rPr lang="uk-UA" dirty="0" smtClean="0"/>
              <a:t>м;</a:t>
            </a:r>
          </a:p>
          <a:p>
            <a:pPr marL="0" indent="0">
              <a:buNone/>
            </a:pPr>
            <a:r>
              <a:rPr lang="uk-UA" dirty="0" smtClean="0"/>
              <a:t>Ширина </a:t>
            </a:r>
            <a:r>
              <a:rPr lang="uk-UA" dirty="0"/>
              <a:t>– 19 м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err="1"/>
              <a:t>Опад</a:t>
            </a:r>
            <a:r>
              <a:rPr lang="uk-UA" dirty="0"/>
              <a:t> – 4,5 м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Валова місткість – близько 8000 тонн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Місткість вантажного танка – 1250 м³;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Вантажопідйомність </a:t>
            </a:r>
            <a:r>
              <a:rPr lang="uk-UA" dirty="0"/>
              <a:t>– 75 тонн зрідженого водню за -253°C;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Силова </a:t>
            </a:r>
            <a:r>
              <a:rPr lang="uk-UA" dirty="0"/>
              <a:t>установка – три дизельні двигуни </a:t>
            </a:r>
            <a:r>
              <a:rPr lang="uk-UA" dirty="0" err="1"/>
              <a:t>Daihatsu</a:t>
            </a:r>
            <a:r>
              <a:rPr lang="uk-UA" dirty="0"/>
              <a:t> DE-23 потужністю по 1,320 кВт;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Допоміжна </a:t>
            </a:r>
            <a:r>
              <a:rPr lang="uk-UA" dirty="0"/>
              <a:t>силова установка – два електродвигуни потужністю 2 x 1,360 </a:t>
            </a:r>
            <a:r>
              <a:rPr lang="uk-UA" dirty="0" err="1"/>
              <a:t>kW</a:t>
            </a:r>
            <a:r>
              <a:rPr lang="uk-UA" dirty="0"/>
              <a:t>; Швидкість – 13 вузлів;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Екіпаж </a:t>
            </a:r>
            <a:r>
              <a:rPr lang="uk-UA" dirty="0"/>
              <a:t>25 </a:t>
            </a:r>
            <a:r>
              <a:rPr lang="uk-UA" dirty="0" err="1"/>
              <a:t>чол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Водночас </a:t>
            </a:r>
            <a:r>
              <a:rPr lang="uk-UA" dirty="0"/>
              <a:t>звернемо увагу на спірну частину питання: водень в Австралії вироблятиметься все-таки із бурого вугілля, відповідно, шкідливі викиди на виробництві будуть. Але ідейні лідери проекту запевняють: питання крок за кроком вирішиться у бік 100% екологічності.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10621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726</Words>
  <Application>Microsoft Office PowerPoint</Application>
  <PresentationFormat>Произвольный</PresentationFormat>
  <Paragraphs>38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2020-05-07T09:46:48Z</dcterms:created>
  <dcterms:modified xsi:type="dcterms:W3CDTF">2022-12-19T14:41:06Z</dcterms:modified>
</cp:coreProperties>
</file>