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301" r:id="rId4"/>
    <p:sldId id="302" r:id="rId5"/>
    <p:sldId id="289" r:id="rId6"/>
    <p:sldId id="290" r:id="rId7"/>
    <p:sldId id="291" r:id="rId8"/>
    <p:sldId id="292" r:id="rId9"/>
    <p:sldId id="294" r:id="rId10"/>
    <p:sldId id="303" r:id="rId11"/>
    <p:sldId id="304" r:id="rId12"/>
    <p:sldId id="296" r:id="rId13"/>
    <p:sldId id="287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/index.php?title=%D0%A5%D0%BE%D0%B4%D0%BE%D0%B2%D0%B0_%D1%80%D1%83%D0%B1%D0%BA%D0%B0&amp;action=edit&amp;redlink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dpic.club/22707-podvodnaja-lodka-otseki-41-foto.html" TargetMode="External"/><Relationship Id="rId2" Type="http://schemas.openxmlformats.org/officeDocument/2006/relationships/hyperlink" Target="https://uk.wikipedia.org/&#1056;&#1091;&#1073;&#1082;&#1080;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uk.wikipedia.org/wiki/USS_Curtis_Wilbur_(DDG-54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hyperlink" Target="https://uk.wikipedia.org/wiki/%D0%9D%D1%96%D0%B4%D0%B5%D1%80%D0%BB%D0%B0%D0%BD%D0%B4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uk.wikipedia.org/wiki/%D0%A8%D1%82%D1%83%D1%80%D0%BC%D0%B0%D0%BD%D1%81%D1%8C%D0%BA%D0%B0_%D1%80%D1%83%D0%B1%D0%BA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6494"/>
            <a:ext cx="10515600" cy="5540469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Радіорубка</a:t>
            </a:r>
            <a:r>
              <a:rPr lang="ru-RU" b="1" dirty="0" smtClean="0"/>
              <a:t> - </a:t>
            </a:r>
            <a:r>
              <a:rPr lang="ru-RU" dirty="0" err="1" smtClean="0"/>
              <a:t>службове</a:t>
            </a:r>
            <a:r>
              <a:rPr lang="ru-RU" dirty="0" smtClean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судні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 </a:t>
            </a:r>
            <a:r>
              <a:rPr lang="ru-RU" dirty="0" err="1"/>
              <a:t>приймально-передавальну</a:t>
            </a:r>
            <a:r>
              <a:rPr lang="ru-RU" dirty="0"/>
              <a:t> </a:t>
            </a:r>
            <a:r>
              <a:rPr lang="ru-RU" dirty="0" err="1"/>
              <a:t>радіоапаратуру</a:t>
            </a:r>
            <a:r>
              <a:rPr lang="ru-RU" dirty="0"/>
              <a:t>.</a:t>
            </a:r>
          </a:p>
        </p:txBody>
      </p:sp>
      <p:pic>
        <p:nvPicPr>
          <p:cNvPr id="7170" name="Picture 2" descr="C:\Users\User\Desktop\1635216497_2-hdpic-club-p-podlodki-iznutr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66" y="376518"/>
            <a:ext cx="6851933" cy="45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1647"/>
            <a:ext cx="10515600" cy="5325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Лебідкові рубки</a:t>
            </a:r>
            <a:r>
              <a:rPr lang="uk-UA" b="1" dirty="0" smtClean="0"/>
              <a:t> </a:t>
            </a:r>
            <a:r>
              <a:rPr lang="uk-UA" dirty="0" smtClean="0"/>
              <a:t>– це рубки, </a:t>
            </a:r>
            <a:r>
              <a:rPr lang="uk-UA" dirty="0"/>
              <a:t>на які встановлюють лебідки; завдяки високому розташуванню лебідок оператор при завантаженні та розвантаженні має гарний огляд; у лебідкових рубках розміщують шкіперське спорядження, </a:t>
            </a:r>
            <a:r>
              <a:rPr lang="uk-UA" dirty="0" err="1"/>
              <a:t>вилкові</a:t>
            </a:r>
            <a:r>
              <a:rPr lang="uk-UA" dirty="0"/>
              <a:t> навантажувачі, вантажне бюро або установки для гасіння </a:t>
            </a:r>
            <a:r>
              <a:rPr lang="uk-UA" dirty="0" smtClean="0"/>
              <a:t>пожежі.</a:t>
            </a:r>
            <a:endParaRPr lang="ru-RU" dirty="0"/>
          </a:p>
        </p:txBody>
      </p:sp>
      <p:pic>
        <p:nvPicPr>
          <p:cNvPr id="8194" name="Picture 2" descr="C:\Users\User\Desktop\La_Paimpolaise_super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1" y="537881"/>
            <a:ext cx="4930588" cy="369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7882"/>
            <a:ext cx="10515600" cy="5639081"/>
          </a:xfrm>
        </p:spPr>
        <p:txBody>
          <a:bodyPr>
            <a:normAutofit/>
          </a:bodyPr>
          <a:lstStyle/>
          <a:p>
            <a:r>
              <a:rPr lang="vi-VN" dirty="0"/>
              <a:t>Часто рубки розташовують одна над одною. На сучасних суднах штурманська і стернова рубки об'єднані в одному приміщенні, що носить назву </a:t>
            </a:r>
            <a:r>
              <a:rPr lang="vi-VN" dirty="0">
                <a:hlinkClick r:id="rId2" tooltip="Ходова рубка (ще не написана)"/>
              </a:rPr>
              <a:t>«ходова рубка»</a:t>
            </a:r>
            <a:r>
              <a:rPr lang="vi-VN" dirty="0"/>
              <a:t>. </a:t>
            </a:r>
          </a:p>
          <a:p>
            <a:r>
              <a:rPr lang="vi-VN" dirty="0"/>
              <a:t>Рубки оснащуються апаратурою, приладами й технічними засобами відповідно до їх функціонального призначення, а також засобами зв'язку з головним (центральним) командним пунктом корабля (судна). </a:t>
            </a:r>
          </a:p>
          <a:p>
            <a:r>
              <a:rPr lang="vi-VN" dirty="0"/>
              <a:t>Рубки можуть розташовуватись на кормі судна, на носі й посередині. На кормі розташовуються зазвичай рубки у вантажних суден і танкерів. Посередині корпусу розміщають рубки підводних човнів й пасажирських лайнерів. Інколи рубки розташовують на носі судна, це переважно вантажний транспорт чи рибальське судно.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54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інформації: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uk.wikipedia.org/</a:t>
            </a:r>
            <a:r>
              <a:rPr lang="uk-UA" dirty="0" smtClean="0">
                <a:hlinkClick r:id="rId2"/>
              </a:rPr>
              <a:t>Рубки</a:t>
            </a:r>
            <a:endParaRPr lang="uk-UA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hdpic.club/22707-podvodnaja-lodka-otseki-41-foto.html</a:t>
            </a:r>
            <a:endParaRPr lang="uk-UA" dirty="0" smtClean="0"/>
          </a:p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суден: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] / О. В. Бондаренко, О. І. Кротов, Л. О. </a:t>
            </a:r>
            <a:r>
              <a:rPr lang="ru-RU" dirty="0" err="1"/>
              <a:t>Матвєєв</a:t>
            </a:r>
            <a:r>
              <a:rPr lang="ru-RU" dirty="0"/>
              <a:t>, С. О. </a:t>
            </a:r>
            <a:r>
              <a:rPr lang="ru-RU" dirty="0" err="1"/>
              <a:t>Прокудін</a:t>
            </a:r>
            <a:r>
              <a:rPr lang="ru-RU" dirty="0"/>
              <a:t>. — </a:t>
            </a:r>
            <a:r>
              <a:rPr lang="ru-RU" dirty="0" err="1"/>
              <a:t>Миколаїв</a:t>
            </a:r>
            <a:r>
              <a:rPr lang="ru-RU" dirty="0"/>
              <a:t>: УДМТУ, 2003. — Ч. 1. — 72 с.</a:t>
            </a:r>
          </a:p>
          <a:p>
            <a:r>
              <a:rPr lang="ru-RU" i="1" dirty="0"/>
              <a:t>Барабанов Н. В.</a:t>
            </a:r>
            <a:r>
              <a:rPr lang="ru-RU" dirty="0"/>
              <a:t> </a:t>
            </a:r>
            <a:r>
              <a:rPr lang="ru-RU" dirty="0" err="1" smtClean="0"/>
              <a:t>Конструкція</a:t>
            </a:r>
            <a:r>
              <a:rPr lang="ru-RU" dirty="0" smtClean="0"/>
              <a:t> </a:t>
            </a:r>
            <a:r>
              <a:rPr lang="ru-RU" dirty="0"/>
              <a:t>корпуса морских </a:t>
            </a:r>
            <a:r>
              <a:rPr lang="ru-RU" dirty="0" err="1" smtClean="0"/>
              <a:t>судів</a:t>
            </a:r>
            <a:r>
              <a:rPr lang="ru-RU" dirty="0"/>
              <a:t>. — </a:t>
            </a:r>
            <a:r>
              <a:rPr lang="ru-RU" dirty="0" smtClean="0"/>
              <a:t>К.: </a:t>
            </a:r>
            <a:r>
              <a:rPr lang="ru-RU" dirty="0"/>
              <a:t>1981. — 259 с.</a:t>
            </a:r>
          </a:p>
          <a:p>
            <a:pPr marL="0" indent="0">
              <a:buNone/>
            </a:pPr>
            <a:endParaRPr lang="ru-RU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33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linssen-grand-sturdy-500-ac-variotop-20180610-1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694516"/>
            <a:ext cx="6464300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5812"/>
            <a:ext cx="10515600" cy="5621151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</a:rPr>
              <a:t>Суднова́ </a:t>
            </a:r>
            <a:r>
              <a:rPr lang="vi-VN" b="1" dirty="0" smtClean="0">
                <a:solidFill>
                  <a:srgbClr val="FF0000"/>
                </a:solidFill>
              </a:rPr>
              <a:t>надбудо́ва</a:t>
            </a:r>
            <a:r>
              <a:rPr lang="en-US" dirty="0"/>
              <a:t> — </a:t>
            </a:r>
            <a:r>
              <a:rPr lang="vi-VN" dirty="0"/>
              <a:t>конструкція, утворена продовженням бортових перекриттів основного корпусу судна, палубою та поперечними перегородками, що знаходиться вище від верхньої </a:t>
            </a:r>
            <a:r>
              <a:rPr lang="vi-VN" dirty="0" smtClean="0"/>
              <a:t>палуби.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ru-RU" sz="2000" dirty="0"/>
              <a:t>Судно з баковою та </a:t>
            </a:r>
            <a:r>
              <a:rPr lang="ru-RU" sz="2000" dirty="0" err="1"/>
              <a:t>середньою</a:t>
            </a:r>
            <a:r>
              <a:rPr lang="ru-RU" sz="2000" dirty="0"/>
              <a:t> (</a:t>
            </a:r>
            <a:r>
              <a:rPr lang="ru-RU" sz="2000" dirty="0" err="1"/>
              <a:t>проміжною</a:t>
            </a:r>
            <a:r>
              <a:rPr lang="ru-RU" sz="2000" dirty="0"/>
              <a:t>) </a:t>
            </a:r>
            <a:r>
              <a:rPr lang="ru-RU" sz="2000" dirty="0" err="1"/>
              <a:t>житловою</a:t>
            </a:r>
            <a:r>
              <a:rPr lang="ru-RU" sz="2000" dirty="0"/>
              <a:t> </a:t>
            </a:r>
            <a:r>
              <a:rPr lang="ru-RU" sz="2000" dirty="0" err="1"/>
              <a:t>багатоярусною</a:t>
            </a:r>
            <a:r>
              <a:rPr lang="ru-RU" sz="2000" dirty="0"/>
              <a:t> </a:t>
            </a:r>
            <a:r>
              <a:rPr lang="ru-RU" sz="2000" dirty="0" err="1"/>
              <a:t>надбудовою</a:t>
            </a:r>
            <a:endParaRPr lang="uk-UA" sz="2000" dirty="0"/>
          </a:p>
          <a:p>
            <a:pPr marL="0" indent="0">
              <a:buNone/>
            </a:pPr>
            <a:endParaRPr lang="vi-VN" dirty="0"/>
          </a:p>
          <a:p>
            <a:endParaRPr lang="ru-RU" dirty="0"/>
          </a:p>
        </p:txBody>
      </p:sp>
      <p:pic>
        <p:nvPicPr>
          <p:cNvPr id="1026" name="Picture 2" descr="C:\Users\User\Desktop\USNS_Richard_E._Byrd;09750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65" y="2057400"/>
            <a:ext cx="4601135" cy="36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1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318"/>
            <a:ext cx="10515600" cy="549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Палубну конструкцію, що розташовується на відстані до борта більшій ніж 4 % ширини судна, називають</a:t>
            </a:r>
            <a:r>
              <a:rPr lang="vi-VN" dirty="0">
                <a:solidFill>
                  <a:srgbClr val="FF0000"/>
                </a:solidFill>
              </a:rPr>
              <a:t> рубкою</a:t>
            </a:r>
            <a:r>
              <a:rPr lang="vi-VN" dirty="0"/>
              <a:t>.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ru-RU" sz="2000" dirty="0" err="1"/>
              <a:t>Ходова</a:t>
            </a:r>
            <a:r>
              <a:rPr lang="ru-RU" sz="2000" dirty="0"/>
              <a:t> рубка </a:t>
            </a:r>
            <a:r>
              <a:rPr lang="ru-RU" sz="2000" dirty="0" err="1"/>
              <a:t>американського</a:t>
            </a:r>
            <a:r>
              <a:rPr lang="ru-RU" sz="2000" dirty="0"/>
              <a:t> </a:t>
            </a:r>
            <a:r>
              <a:rPr lang="ru-RU" sz="2000" dirty="0" err="1"/>
              <a:t>есмінця</a:t>
            </a:r>
            <a:r>
              <a:rPr lang="ru-RU" sz="2000" dirty="0"/>
              <a:t> </a:t>
            </a:r>
            <a:r>
              <a:rPr lang="ru-RU" sz="2000" dirty="0">
                <a:hlinkClick r:id="rId2" tooltip="USS Curtis Wilbur (DDG-54)"/>
              </a:rPr>
              <a:t>«</a:t>
            </a:r>
            <a:r>
              <a:rPr lang="ru-RU" sz="2000" dirty="0" err="1">
                <a:hlinkClick r:id="rId2" tooltip="USS Curtis Wilbur (DDG-54)"/>
              </a:rPr>
              <a:t>Кертіс</a:t>
            </a:r>
            <a:r>
              <a:rPr lang="ru-RU" sz="2000" dirty="0">
                <a:hlinkClick r:id="rId2" tooltip="USS Curtis Wilbur (DDG-54)"/>
              </a:rPr>
              <a:t> </a:t>
            </a:r>
            <a:r>
              <a:rPr lang="ru-RU" sz="2000" dirty="0" err="1">
                <a:hlinkClick r:id="rId2" tooltip="USS Curtis Wilbur (DDG-54)"/>
              </a:rPr>
              <a:t>Вілбер</a:t>
            </a:r>
            <a:r>
              <a:rPr lang="ru-RU" sz="2000" dirty="0">
                <a:hlinkClick r:id="rId2" tooltip="USS Curtis Wilbur (DDG-54)"/>
              </a:rPr>
              <a:t>»</a:t>
            </a:r>
            <a:endParaRPr lang="vi-VN" sz="2000" dirty="0"/>
          </a:p>
          <a:p>
            <a:endParaRPr lang="ru-RU" dirty="0"/>
          </a:p>
        </p:txBody>
      </p:sp>
      <p:pic>
        <p:nvPicPr>
          <p:cNvPr id="2050" name="Picture 2" descr="C:\Users\User\Desktop\1200px-US_Navy_040722-N-8796S-020_Seaman_Edwin_Laureano_stands_helmsman_watch_and_executes_rudder_orders_during_sea_and_anchor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69" y="1676400"/>
            <a:ext cx="5850410" cy="38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6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5459"/>
            <a:ext cx="10515600" cy="5531504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Ру́бка</a:t>
            </a:r>
            <a:r>
              <a:rPr lang="vi-VN" dirty="0"/>
              <a:t> (від </a:t>
            </a:r>
            <a:r>
              <a:rPr lang="vi-VN" dirty="0">
                <a:hlinkClick r:id="rId2" tooltip="Нідерландська мова"/>
              </a:rPr>
              <a:t>нід.</a:t>
            </a:r>
            <a:r>
              <a:rPr lang="vi-VN" dirty="0"/>
              <a:t> </a:t>
            </a:r>
            <a:r>
              <a:rPr lang="en-US" i="1" dirty="0" err="1"/>
              <a:t>roef</a:t>
            </a:r>
            <a:r>
              <a:rPr lang="en-US" dirty="0"/>
              <a:t> — «</a:t>
            </a:r>
            <a:r>
              <a:rPr lang="vi-VN" dirty="0"/>
              <a:t>каюта», </a:t>
            </a:r>
            <a:r>
              <a:rPr lang="vi-VN" dirty="0">
                <a:hlinkClick r:id="rId3" tooltip="Англійська мова"/>
              </a:rPr>
              <a:t>англ.</a:t>
            </a:r>
            <a:r>
              <a:rPr lang="vi-VN" dirty="0"/>
              <a:t> </a:t>
            </a:r>
            <a:r>
              <a:rPr lang="en-US" i="1" dirty="0"/>
              <a:t>deckhouse</a:t>
            </a:r>
            <a:r>
              <a:rPr lang="en-US" dirty="0"/>
              <a:t>) — </a:t>
            </a:r>
            <a:r>
              <a:rPr lang="vi-VN" dirty="0"/>
              <a:t>елемент архітектури судна, конструкція з поздовжніх та поперечних перегородок і перекриттів, розташована на верхній палубі чи палубі надбудови, поздовжні перегородки якої знаходяться від бортів далі ніж на 0,04 ширини судна, яка має двері, вікна чи отвори у зовнішніх </a:t>
            </a:r>
            <a:r>
              <a:rPr lang="vi-VN" dirty="0" smtClean="0"/>
              <a:t>перегородках. </a:t>
            </a:r>
            <a:endParaRPr lang="vi-VN" dirty="0"/>
          </a:p>
          <a:p>
            <a:r>
              <a:rPr lang="vi-VN" dirty="0"/>
              <a:t>Рубка призначена для розташування спеціальних приміщень, необхідних для експлуатації судна: командних пунктів та бойових постів, систем і приладів керування судном, зброєю й технічними засобами корабля. Ці спеціалізовані приміщення також називаються рубками. </a:t>
            </a:r>
          </a:p>
        </p:txBody>
      </p:sp>
    </p:spTree>
    <p:extLst>
      <p:ext uri="{BB962C8B-B14F-4D97-AF65-F5344CB8AC3E}">
        <p14:creationId xmlns:p14="http://schemas.microsoft.com/office/powerpoint/2010/main" val="82351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2024"/>
            <a:ext cx="10515600" cy="5674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Залежно від призначення розрізняють такі види рубок</a:t>
            </a:r>
            <a:r>
              <a:rPr lang="vi-VN" dirty="0" smtClean="0"/>
              <a:t>:</a:t>
            </a:r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бойову</a:t>
            </a:r>
            <a:r>
              <a:rPr lang="vi-VN" dirty="0" smtClean="0"/>
              <a:t> </a:t>
            </a:r>
            <a:r>
              <a:rPr lang="vi-VN" dirty="0"/>
              <a:t>(на військових </a:t>
            </a:r>
            <a:r>
              <a:rPr lang="vi-VN" dirty="0" smtClean="0"/>
              <a:t>кораблях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3074" name="Picture 2" descr="C:\Users\User\Desktop\SMS-Derfflinger-conning-towe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81" y="952871"/>
            <a:ext cx="4912660" cy="47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3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0282"/>
            <a:ext cx="10515600" cy="548668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Бойова</a:t>
            </a:r>
            <a:r>
              <a:rPr lang="ru-RU" b="1" dirty="0">
                <a:solidFill>
                  <a:srgbClr val="FF0000"/>
                </a:solidFill>
              </a:rPr>
              <a:t> рубка</a:t>
            </a:r>
            <a:r>
              <a:rPr lang="ru-RU" dirty="0"/>
              <a:t> — у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 — </a:t>
            </a:r>
            <a:r>
              <a:rPr lang="ru-RU" dirty="0" err="1"/>
              <a:t>спеціальне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на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обладнане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корабля і </a:t>
            </a:r>
            <a:r>
              <a:rPr lang="ru-RU" dirty="0" err="1"/>
              <a:t>призначене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головного командного пункту. </a:t>
            </a:r>
            <a:r>
              <a:rPr lang="ru-RU" dirty="0" err="1"/>
              <a:t>Під</a:t>
            </a:r>
            <a:r>
              <a:rPr lang="ru-RU" dirty="0"/>
              <a:t> час бою командир </a:t>
            </a:r>
            <a:r>
              <a:rPr lang="ru-RU" dirty="0" smtClean="0"/>
              <a:t>корабля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бойовій</a:t>
            </a:r>
            <a:r>
              <a:rPr lang="ru-RU" dirty="0"/>
              <a:t> </a:t>
            </a:r>
            <a:r>
              <a:rPr lang="ru-RU" dirty="0" err="1"/>
              <a:t>рубці</a:t>
            </a:r>
            <a:r>
              <a:rPr lang="ru-RU" dirty="0"/>
              <a:t> і </a:t>
            </a:r>
            <a:r>
              <a:rPr lang="ru-RU" dirty="0" err="1"/>
              <a:t>звідти</a:t>
            </a:r>
            <a:r>
              <a:rPr lang="ru-RU" dirty="0"/>
              <a:t> </a:t>
            </a:r>
            <a:r>
              <a:rPr lang="ru-RU" dirty="0" err="1"/>
              <a:t>керує</a:t>
            </a:r>
            <a:r>
              <a:rPr lang="ru-RU" dirty="0"/>
              <a:t> кораблем. </a:t>
            </a:r>
            <a:r>
              <a:rPr lang="ru-RU" dirty="0" err="1"/>
              <a:t>Крім</a:t>
            </a:r>
            <a:r>
              <a:rPr lang="ru-RU" dirty="0"/>
              <a:t> командира в </a:t>
            </a:r>
            <a:r>
              <a:rPr lang="ru-RU" dirty="0" err="1"/>
              <a:t>бойовій</a:t>
            </a:r>
            <a:r>
              <a:rPr lang="ru-RU" dirty="0"/>
              <a:t> </a:t>
            </a:r>
            <a:r>
              <a:rPr lang="ru-RU" dirty="0" err="1"/>
              <a:t>рубці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особовий</a:t>
            </a:r>
            <a:r>
              <a:rPr lang="ru-RU" dirty="0"/>
              <a:t> склад,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кораблем.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бойові</a:t>
            </a:r>
            <a:r>
              <a:rPr lang="ru-RU" dirty="0"/>
              <a:t> рубки стали </a:t>
            </a:r>
            <a:r>
              <a:rPr lang="ru-RU" dirty="0" err="1"/>
              <a:t>передбачатися</a:t>
            </a:r>
            <a:r>
              <a:rPr lang="ru-RU" dirty="0"/>
              <a:t> на кораблях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проектуванні</a:t>
            </a:r>
            <a:r>
              <a:rPr lang="ru-RU" dirty="0"/>
              <a:t> та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 smtClean="0"/>
              <a:t>XIX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328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6165"/>
            <a:ext cx="10515600" cy="5710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FF0000"/>
                </a:solidFill>
              </a:rPr>
              <a:t>Стернова́ ру́бка</a:t>
            </a:r>
            <a:r>
              <a:rPr lang="en-US" dirty="0"/>
              <a:t> — </a:t>
            </a:r>
            <a:r>
              <a:rPr lang="vi-VN" dirty="0"/>
              <a:t>суднове приміщення, головний пост керування судном, звідки здійснюється спостереження за навколишнім оточенням судна, керування рухом і маневрами судна та його системами. </a:t>
            </a:r>
            <a:endParaRPr lang="uk-UA" dirty="0" smtClean="0"/>
          </a:p>
          <a:p>
            <a:pPr marL="0" indent="0">
              <a:buNone/>
            </a:pPr>
            <a:endParaRPr lang="uk-UA" dirty="0">
              <a:hlinkClick r:id="rId2" tooltip="Штурманська рубка"/>
            </a:endParaRPr>
          </a:p>
        </p:txBody>
      </p:sp>
      <p:pic>
        <p:nvPicPr>
          <p:cNvPr id="4098" name="Picture 2" descr="C:\Users\User\Desktop\Natick_class_hardor_tug_wheel_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1" y="236631"/>
            <a:ext cx="6493435" cy="43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3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2353"/>
            <a:ext cx="10515600" cy="550461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</a:rPr>
              <a:t>Шту́рманська </a:t>
            </a:r>
            <a:r>
              <a:rPr lang="vi-VN" b="1" dirty="0" smtClean="0">
                <a:solidFill>
                  <a:srgbClr val="FF0000"/>
                </a:solidFill>
              </a:rPr>
              <a:t>ру́бка</a:t>
            </a:r>
            <a:r>
              <a:rPr lang="en-US" dirty="0"/>
              <a:t> — </a:t>
            </a:r>
            <a:r>
              <a:rPr lang="vi-VN" dirty="0"/>
              <a:t>приміщення на судні (не обов'язково в рубці), у якому розташовується вахтовий пост штурмана.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8847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/>
              <a:t>.</a:t>
            </a:r>
            <a:endParaRPr lang="ru-RU" dirty="0"/>
          </a:p>
        </p:txBody>
      </p:sp>
      <p:pic>
        <p:nvPicPr>
          <p:cNvPr id="5122" name="Picture 2" descr="C:\Users\User\Desktop\US_Navy_110813-N-PV215-059_Quartermaster_3rd_Class_Scott_McCutcheon_plots_the_ship's_position_in_the_pilothouse_of_the_amphibious_transport_dock_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18" y="544979"/>
            <a:ext cx="6296212" cy="44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1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Гідроакустична </a:t>
            </a:r>
            <a:r>
              <a:rPr lang="vi-VN" b="1" dirty="0" smtClean="0">
                <a:solidFill>
                  <a:srgbClr val="FF0000"/>
                </a:solidFill>
              </a:rPr>
              <a:t>ру́бка</a:t>
            </a:r>
            <a:r>
              <a:rPr lang="en-US" dirty="0"/>
              <a:t> — </a:t>
            </a:r>
            <a:r>
              <a:rPr lang="vi-VN" dirty="0"/>
              <a:t>приміщення на </a:t>
            </a:r>
            <a:r>
              <a:rPr lang="vi-VN" dirty="0" smtClean="0"/>
              <a:t>судні, </a:t>
            </a:r>
            <a:r>
              <a:rPr lang="vi-VN" dirty="0"/>
              <a:t>у якому розташовується </a:t>
            </a:r>
            <a:r>
              <a:rPr lang="uk-UA" dirty="0" smtClean="0"/>
              <a:t>гідроакустична система стеження</a:t>
            </a:r>
            <a:r>
              <a:rPr lang="vi-VN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User\Desktop\d6a8b63498da43bb049e16b6d8d5ee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14937"/>
            <a:ext cx="8292939" cy="466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0257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237</Words>
  <Application>Microsoft Office PowerPoint</Application>
  <PresentationFormat>Произвольный</PresentationFormat>
  <Paragraphs>99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2020-05-07T09:46:48Z</dcterms:created>
  <dcterms:modified xsi:type="dcterms:W3CDTF">2022-10-31T14:36:43Z</dcterms:modified>
</cp:coreProperties>
</file>