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1" r:id="rId3"/>
    <p:sldId id="299" r:id="rId4"/>
    <p:sldId id="300" r:id="rId5"/>
    <p:sldId id="301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29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11/1/2022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&#1075;&#1088;&#1077;&#1073;&#1085;&#1080;&#1081;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/>
          </a:p>
          <a:p>
            <a:r>
              <a:rPr lang="uk-UA" altLang="en-US" sz="6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sz="6000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2706"/>
            <a:ext cx="10515600" cy="5594257"/>
          </a:xfrm>
        </p:spPr>
        <p:txBody>
          <a:bodyPr>
            <a:normAutofit/>
          </a:bodyPr>
          <a:lstStyle/>
          <a:p>
            <a:r>
              <a:rPr lang="ru-RU" dirty="0" err="1"/>
              <a:t>Конструкцій</a:t>
            </a:r>
            <a:r>
              <a:rPr lang="ru-RU" dirty="0"/>
              <a:t> такого </a:t>
            </a:r>
            <a:r>
              <a:rPr lang="ru-RU" dirty="0" err="1"/>
              <a:t>гвинта</a:t>
            </a:r>
            <a:r>
              <a:rPr lang="ru-RU" dirty="0"/>
              <a:t> є </a:t>
            </a:r>
            <a:r>
              <a:rPr lang="ru-RU" dirty="0" err="1"/>
              <a:t>безліч</a:t>
            </a:r>
            <a:r>
              <a:rPr lang="ru-RU" dirty="0"/>
              <a:t>, але </a:t>
            </a:r>
            <a:r>
              <a:rPr lang="ru-RU" dirty="0" err="1"/>
              <a:t>всі</a:t>
            </a:r>
            <a:r>
              <a:rPr lang="ru-RU" dirty="0"/>
              <a:t> вони </a:t>
            </a:r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схемі</a:t>
            </a:r>
            <a:r>
              <a:rPr lang="ru-RU" dirty="0"/>
              <a:t>. Основа </a:t>
            </a:r>
            <a:r>
              <a:rPr lang="ru-RU" dirty="0" err="1"/>
              <a:t>гвинта</a:t>
            </a:r>
            <a:r>
              <a:rPr lang="ru-RU" dirty="0"/>
              <a:t> </a:t>
            </a:r>
            <a:r>
              <a:rPr lang="ru-RU" dirty="0" err="1"/>
              <a:t>кріпиться</a:t>
            </a:r>
            <a:r>
              <a:rPr lang="ru-RU" dirty="0"/>
              <a:t> на </a:t>
            </a:r>
            <a:r>
              <a:rPr lang="ru-RU" dirty="0" err="1"/>
              <a:t>пустотілий</a:t>
            </a:r>
            <a:r>
              <a:rPr lang="ru-RU" dirty="0"/>
              <a:t> </a:t>
            </a:r>
            <a:r>
              <a:rPr lang="ru-RU" dirty="0" err="1"/>
              <a:t>приводний</a:t>
            </a:r>
            <a:r>
              <a:rPr lang="ru-RU" dirty="0"/>
              <a:t> вал, в </a:t>
            </a:r>
            <a:r>
              <a:rPr lang="ru-RU" dirty="0" err="1"/>
              <a:t>середині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проведена тяга,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і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.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різняться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методом </a:t>
            </a:r>
            <a:r>
              <a:rPr lang="ru-RU" dirty="0" err="1"/>
              <a:t>керування</a:t>
            </a:r>
            <a:r>
              <a:rPr lang="ru-RU" dirty="0"/>
              <a:t> і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обертового</a:t>
            </a:r>
            <a:r>
              <a:rPr lang="ru-RU" dirty="0"/>
              <a:t> моменту тяги на </a:t>
            </a:r>
            <a:r>
              <a:rPr lang="ru-RU" dirty="0" err="1"/>
              <a:t>лопаті</a:t>
            </a:r>
            <a:r>
              <a:rPr lang="ru-RU" dirty="0"/>
              <a:t>. </a:t>
            </a:r>
            <a:r>
              <a:rPr lang="ru-RU" dirty="0" err="1"/>
              <a:t>Продемонструємо</a:t>
            </a:r>
            <a:r>
              <a:rPr lang="ru-RU" dirty="0"/>
              <a:t> приклад </a:t>
            </a:r>
            <a:r>
              <a:rPr lang="ru-RU" dirty="0" err="1"/>
              <a:t>конструкції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гребного </a:t>
            </a:r>
            <a:r>
              <a:rPr lang="ru-RU" dirty="0" err="1"/>
              <a:t>гвинта</a:t>
            </a:r>
            <a:r>
              <a:rPr lang="ru-RU" dirty="0"/>
              <a:t> </a:t>
            </a:r>
            <a:r>
              <a:rPr lang="ru-RU" dirty="0" err="1"/>
              <a:t>регульованого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використовувався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 "Акула". </a:t>
            </a:r>
          </a:p>
          <a:p>
            <a:endParaRPr lang="ru-RU" dirty="0"/>
          </a:p>
        </p:txBody>
      </p:sp>
      <p:pic>
        <p:nvPicPr>
          <p:cNvPr id="6146" name="Picture 2" descr="C:\Users\User\Desktop\cc3cc190-30f4-11ec-b7df-778763ab337b-AKULA - At Anchor - Credit Y.CO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930" y="3532093"/>
            <a:ext cx="4754586" cy="2671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634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Схема_ГРК_суднаАкула_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44517">
            <a:off x="4828563" y="-1750312"/>
            <a:ext cx="3360923" cy="803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78542" y="4067778"/>
            <a:ext cx="108472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Механізм</a:t>
            </a:r>
            <a:r>
              <a:rPr lang="ru-RU" sz="2400" dirty="0" smtClean="0"/>
              <a:t> </a:t>
            </a:r>
            <a:r>
              <a:rPr lang="ru-RU" sz="2400" dirty="0"/>
              <a:t>повороту </a:t>
            </a:r>
            <a:r>
              <a:rPr lang="ru-RU" sz="2400" dirty="0" err="1"/>
              <a:t>лопатей</a:t>
            </a:r>
            <a:r>
              <a:rPr lang="ru-RU" sz="2400" dirty="0"/>
              <a:t> </a:t>
            </a:r>
            <a:r>
              <a:rPr lang="ru-RU" sz="2400" dirty="0" err="1"/>
              <a:t>розташований</a:t>
            </a:r>
            <a:r>
              <a:rPr lang="ru-RU" sz="2400" dirty="0"/>
              <a:t> у </a:t>
            </a:r>
            <a:r>
              <a:rPr lang="ru-RU" sz="2400" dirty="0" err="1"/>
              <a:t>ступиці</a:t>
            </a:r>
            <a:r>
              <a:rPr lang="ru-RU" sz="2400" dirty="0"/>
              <a:t> </a:t>
            </a:r>
            <a:r>
              <a:rPr lang="ru-RU" sz="2400" b="1" dirty="0"/>
              <a:t>4</a:t>
            </a:r>
            <a:r>
              <a:rPr lang="ru-RU" sz="2400" dirty="0"/>
              <a:t> гребного </a:t>
            </a:r>
            <a:r>
              <a:rPr lang="ru-RU" sz="2400" dirty="0" err="1"/>
              <a:t>гвинта</a:t>
            </a:r>
            <a:r>
              <a:rPr lang="ru-RU" sz="2400" dirty="0"/>
              <a:t>. </a:t>
            </a:r>
            <a:r>
              <a:rPr lang="ru-RU" sz="2400" dirty="0" err="1"/>
              <a:t>Повзун</a:t>
            </a:r>
            <a:r>
              <a:rPr lang="ru-RU" sz="2400" dirty="0"/>
              <a:t> </a:t>
            </a:r>
            <a:r>
              <a:rPr lang="ru-RU" sz="2400" b="1" dirty="0"/>
              <a:t>3</a:t>
            </a:r>
            <a:r>
              <a:rPr lang="ru-RU" sz="2400" dirty="0"/>
              <a:t> </a:t>
            </a:r>
            <a:r>
              <a:rPr lang="ru-RU" sz="2400" dirty="0" err="1"/>
              <a:t>з'єднаний</a:t>
            </a:r>
            <a:r>
              <a:rPr lang="ru-RU" sz="2400" dirty="0"/>
              <a:t> </a:t>
            </a:r>
            <a:r>
              <a:rPr lang="ru-RU" sz="2400" dirty="0" err="1"/>
              <a:t>зі</a:t>
            </a:r>
            <a:r>
              <a:rPr lang="ru-RU" sz="2400" dirty="0"/>
              <a:t> штангою </a:t>
            </a:r>
            <a:r>
              <a:rPr lang="ru-RU" sz="2400" b="1" dirty="0"/>
              <a:t>6</a:t>
            </a:r>
            <a:r>
              <a:rPr lang="ru-RU" sz="2400" dirty="0"/>
              <a:t>, </a:t>
            </a:r>
            <a:r>
              <a:rPr lang="ru-RU" sz="2400" dirty="0" err="1"/>
              <a:t>розташований</a:t>
            </a:r>
            <a:r>
              <a:rPr lang="ru-RU" sz="2400" dirty="0"/>
              <a:t> в </a:t>
            </a:r>
            <a:r>
              <a:rPr lang="ru-RU" sz="2400" dirty="0" err="1"/>
              <a:t>середині</a:t>
            </a:r>
            <a:r>
              <a:rPr lang="ru-RU" sz="2400" dirty="0"/>
              <a:t> </a:t>
            </a:r>
            <a:r>
              <a:rPr lang="ru-RU" sz="2400" dirty="0" err="1"/>
              <a:t>пустотілого</a:t>
            </a:r>
            <a:r>
              <a:rPr lang="ru-RU" sz="2400" dirty="0"/>
              <a:t> гребного валу </a:t>
            </a:r>
            <a:r>
              <a:rPr lang="ru-RU" sz="2400" b="1" dirty="0"/>
              <a:t>5</a:t>
            </a:r>
            <a:r>
              <a:rPr lang="ru-RU" sz="2400" dirty="0"/>
              <a:t>. При </a:t>
            </a:r>
            <a:r>
              <a:rPr lang="ru-RU" sz="2400" dirty="0" err="1"/>
              <a:t>поступальному</a:t>
            </a:r>
            <a:r>
              <a:rPr lang="ru-RU" sz="2400" dirty="0"/>
              <a:t> </a:t>
            </a:r>
            <a:r>
              <a:rPr lang="ru-RU" sz="2400" dirty="0" err="1"/>
              <a:t>переміщені</a:t>
            </a:r>
            <a:r>
              <a:rPr lang="ru-RU" sz="2400" dirty="0"/>
              <a:t> </a:t>
            </a:r>
            <a:r>
              <a:rPr lang="ru-RU" sz="2400" dirty="0" err="1"/>
              <a:t>повзуна</a:t>
            </a:r>
            <a:r>
              <a:rPr lang="ru-RU" sz="2400" dirty="0"/>
              <a:t> </a:t>
            </a:r>
            <a:r>
              <a:rPr lang="ru-RU" sz="2400" dirty="0" err="1"/>
              <a:t>лопаті</a:t>
            </a:r>
            <a:r>
              <a:rPr lang="ru-RU" sz="2400" dirty="0"/>
              <a:t> </a:t>
            </a:r>
            <a:r>
              <a:rPr lang="ru-RU" sz="2400" b="1" dirty="0"/>
              <a:t>1</a:t>
            </a:r>
            <a:r>
              <a:rPr lang="ru-RU" sz="2400" dirty="0"/>
              <a:t> за </a:t>
            </a:r>
            <a:r>
              <a:rPr lang="ru-RU" sz="2400" dirty="0" err="1"/>
              <a:t>допомогою</a:t>
            </a:r>
            <a:r>
              <a:rPr lang="ru-RU" sz="2400" dirty="0"/>
              <a:t> кривошипного </a:t>
            </a:r>
            <a:r>
              <a:rPr lang="ru-RU" sz="2400" dirty="0" err="1"/>
              <a:t>пальця</a:t>
            </a:r>
            <a:r>
              <a:rPr lang="ru-RU" sz="2400" dirty="0"/>
              <a:t> </a:t>
            </a:r>
            <a:r>
              <a:rPr lang="ru-RU" sz="2400" b="1" dirty="0"/>
              <a:t>2</a:t>
            </a:r>
            <a:r>
              <a:rPr lang="ru-RU" sz="2400" dirty="0"/>
              <a:t> </a:t>
            </a:r>
            <a:r>
              <a:rPr lang="ru-RU" sz="2400" dirty="0" err="1"/>
              <a:t>отримують</a:t>
            </a:r>
            <a:r>
              <a:rPr lang="ru-RU" sz="2400" dirty="0"/>
              <a:t> </a:t>
            </a:r>
            <a:r>
              <a:rPr lang="ru-RU" sz="2400" dirty="0" err="1"/>
              <a:t>поворотний</a:t>
            </a:r>
            <a:r>
              <a:rPr lang="ru-RU" sz="2400" dirty="0"/>
              <a:t> </a:t>
            </a:r>
            <a:r>
              <a:rPr lang="ru-RU" sz="2400" dirty="0" err="1"/>
              <a:t>рух</a:t>
            </a:r>
            <a:r>
              <a:rPr lang="ru-RU" sz="2400" dirty="0"/>
              <a:t>. Штанга </a:t>
            </a:r>
            <a:r>
              <a:rPr lang="ru-RU" sz="2400" b="1" dirty="0"/>
              <a:t>6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переміщуватись</a:t>
            </a:r>
            <a:r>
              <a:rPr lang="ru-RU" sz="2400" dirty="0"/>
              <a:t> </a:t>
            </a:r>
            <a:r>
              <a:rPr lang="ru-RU" sz="2400" dirty="0" err="1"/>
              <a:t>вздовж</a:t>
            </a:r>
            <a:r>
              <a:rPr lang="ru-RU" sz="2400" dirty="0"/>
              <a:t> </a:t>
            </a:r>
            <a:r>
              <a:rPr lang="ru-RU" sz="2400" dirty="0" err="1"/>
              <a:t>осі</a:t>
            </a:r>
            <a:r>
              <a:rPr lang="ru-RU" sz="2400" dirty="0"/>
              <a:t> валу за </a:t>
            </a:r>
            <a:r>
              <a:rPr lang="ru-RU" sz="2400" dirty="0" err="1"/>
              <a:t>допомогою</a:t>
            </a:r>
            <a:r>
              <a:rPr lang="ru-RU" sz="2400" dirty="0"/>
              <a:t> муфти </a:t>
            </a:r>
            <a:r>
              <a:rPr lang="ru-RU" sz="2400" b="1" dirty="0"/>
              <a:t>7</a:t>
            </a:r>
            <a:r>
              <a:rPr lang="ru-RU" sz="2400" dirty="0"/>
              <a:t>, з </a:t>
            </a:r>
            <a:r>
              <a:rPr lang="ru-RU" sz="2400" dirty="0" err="1"/>
              <a:t>якою</a:t>
            </a:r>
            <a:r>
              <a:rPr lang="ru-RU" sz="2400" dirty="0"/>
              <a:t> вона </a:t>
            </a:r>
            <a:r>
              <a:rPr lang="ru-RU" sz="2400" dirty="0" err="1"/>
              <a:t>з'єднана</a:t>
            </a:r>
            <a:r>
              <a:rPr lang="ru-RU" sz="2400" dirty="0"/>
              <a:t> </a:t>
            </a:r>
            <a:r>
              <a:rPr lang="ru-RU" sz="2400" dirty="0" err="1"/>
              <a:t>штирем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входить у </a:t>
            </a:r>
            <a:r>
              <a:rPr lang="ru-RU" sz="2400" dirty="0" err="1"/>
              <a:t>проріз</a:t>
            </a:r>
            <a:r>
              <a:rPr lang="ru-RU" sz="2400" dirty="0"/>
              <a:t> валу.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37279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Поняття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кроку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гвинта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/>
              <a:t>Крок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 - </a:t>
            </a:r>
            <a:r>
              <a:rPr lang="ru-RU" dirty="0" err="1"/>
              <a:t>відстань</a:t>
            </a:r>
            <a:r>
              <a:rPr lang="ru-RU" dirty="0"/>
              <a:t>, пройдена </a:t>
            </a:r>
            <a:r>
              <a:rPr lang="ru-RU" dirty="0" err="1"/>
              <a:t>поступально</a:t>
            </a:r>
            <a:r>
              <a:rPr lang="ru-RU" dirty="0"/>
              <a:t> </a:t>
            </a:r>
            <a:r>
              <a:rPr lang="ru-RU" dirty="0" err="1"/>
              <a:t>гвинтом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загвинчується</a:t>
            </a:r>
            <a:r>
              <a:rPr lang="ru-RU" dirty="0"/>
              <a:t> у </a:t>
            </a:r>
            <a:r>
              <a:rPr lang="ru-RU" dirty="0" err="1"/>
              <a:t>твердий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за один </a:t>
            </a: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оберт</a:t>
            </a:r>
            <a:r>
              <a:rPr lang="ru-RU" dirty="0"/>
              <a:t> (360°).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тангенціальній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кута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лопатей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, </a:t>
            </a:r>
            <a:r>
              <a:rPr lang="ru-RU" dirty="0" err="1"/>
              <a:t>перпендикулярної</a:t>
            </a:r>
            <a:r>
              <a:rPr lang="ru-RU" dirty="0"/>
              <a:t>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. </a:t>
            </a:r>
            <a:r>
              <a:rPr lang="ru-RU" dirty="0" err="1"/>
              <a:t>Вимірюється</a:t>
            </a:r>
            <a:r>
              <a:rPr lang="ru-RU" dirty="0"/>
              <a:t> в </a:t>
            </a:r>
            <a:r>
              <a:rPr lang="ru-RU" dirty="0" err="1"/>
              <a:t>одиницях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за один оборот. Чим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крок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більший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газу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захоплюють</a:t>
            </a:r>
            <a:r>
              <a:rPr lang="ru-RU" dirty="0"/>
              <a:t> </a:t>
            </a:r>
            <a:r>
              <a:rPr lang="ru-RU" dirty="0" err="1"/>
              <a:t>лопаті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протидії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на </a:t>
            </a:r>
            <a:r>
              <a:rPr lang="ru-RU" dirty="0" err="1"/>
              <a:t>двигун</a:t>
            </a:r>
            <a:r>
              <a:rPr lang="ru-RU" dirty="0"/>
              <a:t> і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(обороти).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792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Коефіцієнт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корисної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дії</a:t>
            </a:r>
            <a:r>
              <a:rPr lang="ru-RU" b="1" dirty="0">
                <a:solidFill>
                  <a:srgbClr val="FF0000"/>
                </a:solidFill>
              </a:rPr>
              <a:t> ГРК</a:t>
            </a:r>
          </a:p>
          <a:p>
            <a:pPr marL="0" indent="0">
              <a:buNone/>
            </a:pPr>
            <a:r>
              <a:rPr lang="ru-RU" dirty="0" err="1"/>
              <a:t>Таке</a:t>
            </a:r>
            <a:r>
              <a:rPr lang="ru-RU" dirty="0"/>
              <a:t> не складне </a:t>
            </a:r>
            <a:r>
              <a:rPr lang="ru-RU" dirty="0" err="1"/>
              <a:t>поняття</a:t>
            </a:r>
            <a:r>
              <a:rPr lang="ru-RU" dirty="0"/>
              <a:t> як ККД пристрою тут є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специфічним</a:t>
            </a:r>
            <a:r>
              <a:rPr lang="ru-RU" dirty="0"/>
              <a:t> та </a:t>
            </a:r>
            <a:r>
              <a:rPr lang="ru-RU" dirty="0" err="1"/>
              <a:t>неоднозначним</a:t>
            </a:r>
            <a:r>
              <a:rPr lang="ru-RU" dirty="0"/>
              <a:t>. Для </a:t>
            </a:r>
            <a:r>
              <a:rPr lang="ru-RU" dirty="0" err="1"/>
              <a:t>гвинтів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фіксованими</a:t>
            </a:r>
            <a:r>
              <a:rPr lang="ru-RU" dirty="0"/>
              <a:t> </a:t>
            </a:r>
            <a:r>
              <a:rPr lang="ru-RU" dirty="0" err="1"/>
              <a:t>лопатями</a:t>
            </a:r>
            <a:r>
              <a:rPr lang="ru-RU" dirty="0"/>
              <a:t> все однозначно,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максимальний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розраховується</a:t>
            </a:r>
            <a:r>
              <a:rPr lang="ru-RU" dirty="0"/>
              <a:t> для одного </a:t>
            </a:r>
            <a:r>
              <a:rPr lang="ru-RU" dirty="0" err="1"/>
              <a:t>кроку</a:t>
            </a:r>
            <a:r>
              <a:rPr lang="ru-RU" dirty="0"/>
              <a:t>. У ГРК </a:t>
            </a:r>
            <a:r>
              <a:rPr lang="ru-RU" dirty="0" err="1"/>
              <a:t>крок</a:t>
            </a:r>
            <a:r>
              <a:rPr lang="ru-RU" dirty="0"/>
              <a:t> </a:t>
            </a:r>
            <a:r>
              <a:rPr lang="ru-RU" dirty="0" err="1"/>
              <a:t>регулюється</a:t>
            </a:r>
            <a:r>
              <a:rPr lang="ru-RU" dirty="0"/>
              <a:t> і через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проектують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гвинти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у </a:t>
            </a:r>
            <a:r>
              <a:rPr lang="ru-RU" dirty="0" err="1"/>
              <a:t>найбільш</a:t>
            </a:r>
            <a:r>
              <a:rPr lang="ru-RU" dirty="0"/>
              <a:t> часто </a:t>
            </a:r>
            <a:r>
              <a:rPr lang="ru-RU" dirty="0" err="1"/>
              <a:t>використовуваних</a:t>
            </a:r>
            <a:r>
              <a:rPr lang="ru-RU" dirty="0"/>
              <a:t> режимах </a:t>
            </a:r>
            <a:r>
              <a:rPr lang="ru-RU" dirty="0" err="1"/>
              <a:t>роботи</a:t>
            </a:r>
            <a:r>
              <a:rPr lang="ru-RU" dirty="0"/>
              <a:t> ККД </a:t>
            </a:r>
            <a:r>
              <a:rPr lang="ru-RU" dirty="0" err="1"/>
              <a:t>був</a:t>
            </a:r>
            <a:r>
              <a:rPr lang="ru-RU" dirty="0"/>
              <a:t> на </a:t>
            </a:r>
            <a:r>
              <a:rPr lang="ru-RU" dirty="0" err="1"/>
              <a:t>прийнятному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А ось у </a:t>
            </a:r>
            <a:r>
              <a:rPr lang="ru-RU" dirty="0" err="1"/>
              <a:t>проміжних</a:t>
            </a:r>
            <a:r>
              <a:rPr lang="ru-RU" dirty="0"/>
              <a:t> та </a:t>
            </a:r>
            <a:r>
              <a:rPr lang="ru-RU" dirty="0" err="1"/>
              <a:t>крайніх</a:t>
            </a:r>
            <a:r>
              <a:rPr lang="ru-RU" dirty="0"/>
              <a:t> </a:t>
            </a:r>
            <a:r>
              <a:rPr lang="ru-RU" dirty="0" err="1"/>
              <a:t>положеннях</a:t>
            </a:r>
            <a:r>
              <a:rPr lang="ru-RU" dirty="0"/>
              <a:t> </a:t>
            </a:r>
            <a:r>
              <a:rPr lang="ru-RU" dirty="0" err="1"/>
              <a:t>лопатей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через </a:t>
            </a:r>
            <a:r>
              <a:rPr lang="ru-RU" dirty="0" err="1"/>
              <a:t>неоптимальну</a:t>
            </a:r>
            <a:r>
              <a:rPr lang="ru-RU" dirty="0"/>
              <a:t> форму </a:t>
            </a:r>
            <a:r>
              <a:rPr lang="ru-RU" dirty="0" err="1"/>
              <a:t>гвинта</a:t>
            </a:r>
            <a:r>
              <a:rPr lang="ru-RU" dirty="0"/>
              <a:t> для такого </a:t>
            </a:r>
            <a:r>
              <a:rPr lang="ru-RU" dirty="0" err="1"/>
              <a:t>кроку</a:t>
            </a:r>
            <a:r>
              <a:rPr lang="ru-RU" dirty="0"/>
              <a:t>. У </a:t>
            </a:r>
            <a:r>
              <a:rPr lang="ru-RU" dirty="0" err="1"/>
              <a:t>крайніх</a:t>
            </a:r>
            <a:r>
              <a:rPr lang="ru-RU" dirty="0"/>
              <a:t> </a:t>
            </a:r>
            <a:r>
              <a:rPr lang="ru-RU" dirty="0" err="1"/>
              <a:t>положеннях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відбуватись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 при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обертах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робочими</a:t>
            </a:r>
            <a:r>
              <a:rPr lang="ru-RU" dirty="0"/>
              <a:t> у </a:t>
            </a:r>
            <a:r>
              <a:rPr lang="ru-RU" dirty="0" err="1"/>
              <a:t>ходових</a:t>
            </a:r>
            <a:r>
              <a:rPr lang="ru-RU" dirty="0"/>
              <a:t> режимах.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Переваги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габарити</a:t>
            </a:r>
            <a:r>
              <a:rPr lang="ru-RU" dirty="0"/>
              <a:t>; 2.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поглинати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; 3.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у широкому </a:t>
            </a:r>
            <a:r>
              <a:rPr lang="ru-RU" dirty="0" err="1"/>
              <a:t>діапазоні</a:t>
            </a:r>
            <a:r>
              <a:rPr lang="ru-RU" dirty="0"/>
              <a:t> </a:t>
            </a:r>
            <a:r>
              <a:rPr lang="ru-RU" dirty="0" err="1"/>
              <a:t>обертів</a:t>
            </a:r>
            <a:r>
              <a:rPr lang="ru-RU" dirty="0"/>
              <a:t>; 4. </a:t>
            </a:r>
            <a:r>
              <a:rPr lang="ru-RU" dirty="0" err="1"/>
              <a:t>Змінна</a:t>
            </a:r>
            <a:r>
              <a:rPr lang="ru-RU" dirty="0"/>
              <a:t> </a:t>
            </a:r>
            <a:r>
              <a:rPr lang="ru-RU" dirty="0" err="1"/>
              <a:t>конфігурація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Недоліки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Низький</a:t>
            </a:r>
            <a:r>
              <a:rPr lang="ru-RU" dirty="0"/>
              <a:t> ККД в </a:t>
            </a:r>
            <a:r>
              <a:rPr lang="ru-RU" dirty="0" err="1"/>
              <a:t>проміжних</a:t>
            </a:r>
            <a:r>
              <a:rPr lang="ru-RU" dirty="0"/>
              <a:t> режимах; 2. </a:t>
            </a:r>
            <a:r>
              <a:rPr lang="ru-RU" dirty="0" err="1"/>
              <a:t>Ускладнена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; 3.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 при неправильно </a:t>
            </a:r>
            <a:r>
              <a:rPr lang="ru-RU" dirty="0" err="1"/>
              <a:t>виставленому</a:t>
            </a:r>
            <a:r>
              <a:rPr lang="ru-RU" dirty="0"/>
              <a:t> </a:t>
            </a:r>
            <a:r>
              <a:rPr lang="ru-RU" dirty="0" err="1"/>
              <a:t>кроці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3378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0988"/>
            <a:ext cx="10515600" cy="56659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Використання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/>
              <a:t>Використовуються</a:t>
            </a:r>
            <a:r>
              <a:rPr lang="ru-RU" dirty="0"/>
              <a:t> ГРК </a:t>
            </a:r>
            <a:r>
              <a:rPr lang="ru-RU" dirty="0" err="1"/>
              <a:t>повсюдно</a:t>
            </a:r>
            <a:r>
              <a:rPr lang="ru-RU" dirty="0"/>
              <a:t> і зараз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. </a:t>
            </a:r>
            <a:r>
              <a:rPr lang="ru-RU" dirty="0" err="1"/>
              <a:t>Популярність</a:t>
            </a:r>
            <a:r>
              <a:rPr lang="ru-RU" dirty="0"/>
              <a:t> вони </a:t>
            </a:r>
            <a:r>
              <a:rPr lang="ru-RU" dirty="0" err="1"/>
              <a:t>заслуговують</a:t>
            </a:r>
            <a:r>
              <a:rPr lang="ru-RU" dirty="0"/>
              <a:t> не складною </a:t>
            </a:r>
            <a:r>
              <a:rPr lang="ru-RU" dirty="0" err="1"/>
              <a:t>конструкцію</a:t>
            </a:r>
            <a:r>
              <a:rPr lang="ru-RU" dirty="0"/>
              <a:t>, яка в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надійна</a:t>
            </a:r>
            <a:r>
              <a:rPr lang="ru-RU" dirty="0"/>
              <a:t>. У </a:t>
            </a:r>
            <a:r>
              <a:rPr lang="ru-RU" dirty="0" err="1"/>
              <a:t>фіксованому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повторювати</a:t>
            </a:r>
            <a:r>
              <a:rPr lang="ru-RU" dirty="0"/>
              <a:t> характеристики 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гвинтів</a:t>
            </a:r>
            <a:r>
              <a:rPr lang="ru-RU" dirty="0"/>
              <a:t>. Але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ГРК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додаткову</a:t>
            </a:r>
            <a:r>
              <a:rPr lang="ru-RU" dirty="0"/>
              <a:t> і </a:t>
            </a:r>
            <a:r>
              <a:rPr lang="ru-RU" dirty="0" err="1"/>
              <a:t>зовсім</a:t>
            </a:r>
            <a:r>
              <a:rPr lang="ru-RU" dirty="0"/>
              <a:t> не </a:t>
            </a:r>
            <a:r>
              <a:rPr lang="ru-RU" dirty="0" err="1"/>
              <a:t>зайву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судном. Так на великих суднах </a:t>
            </a:r>
            <a:r>
              <a:rPr lang="ru-RU" dirty="0" err="1"/>
              <a:t>двигун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у </a:t>
            </a:r>
            <a:r>
              <a:rPr lang="ru-RU" dirty="0" err="1"/>
              <a:t>крейсерському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, оптимально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, а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зміні</a:t>
            </a:r>
            <a:r>
              <a:rPr lang="ru-RU" dirty="0"/>
              <a:t> куту атаки </a:t>
            </a:r>
            <a:r>
              <a:rPr lang="ru-RU" dirty="0" err="1"/>
              <a:t>лопатей</a:t>
            </a:r>
            <a:r>
              <a:rPr lang="ru-RU" dirty="0"/>
              <a:t>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пересування</a:t>
            </a:r>
            <a:r>
              <a:rPr lang="ru-RU" dirty="0"/>
              <a:t> і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екстренного</a:t>
            </a:r>
            <a:r>
              <a:rPr lang="ru-RU" dirty="0"/>
              <a:t> реверсу. </a:t>
            </a:r>
            <a:r>
              <a:rPr lang="ru-RU" dirty="0" err="1"/>
              <a:t>Раніше</a:t>
            </a:r>
            <a:r>
              <a:rPr lang="ru-RU" dirty="0"/>
              <a:t> ж реверс на </a:t>
            </a:r>
            <a:r>
              <a:rPr lang="ru-RU" dirty="0" err="1"/>
              <a:t>повному</a:t>
            </a:r>
            <a:r>
              <a:rPr lang="ru-RU" dirty="0"/>
              <a:t> ходу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увімкнути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досягалось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зупинкою</a:t>
            </a:r>
            <a:r>
              <a:rPr lang="ru-RU" dirty="0"/>
              <a:t> </a:t>
            </a:r>
            <a:r>
              <a:rPr lang="ru-RU" dirty="0" err="1"/>
              <a:t>двигуна</a:t>
            </a:r>
            <a:r>
              <a:rPr lang="ru-RU" dirty="0"/>
              <a:t> і пуску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іншу</a:t>
            </a:r>
            <a:r>
              <a:rPr lang="ru-RU" dirty="0"/>
              <a:t> сторону. </a:t>
            </a:r>
          </a:p>
          <a:p>
            <a:pPr marL="0" indent="0">
              <a:buNone/>
            </a:pPr>
            <a:r>
              <a:rPr lang="ru-RU" dirty="0" err="1"/>
              <a:t>Незначного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ГРК </a:t>
            </a:r>
            <a:r>
              <a:rPr lang="ru-RU" dirty="0" err="1"/>
              <a:t>набули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особливо </a:t>
            </a:r>
            <a:r>
              <a:rPr lang="ru-RU" dirty="0" err="1"/>
              <a:t>малих</a:t>
            </a:r>
            <a:r>
              <a:rPr lang="ru-RU" dirty="0"/>
              <a:t> суднах, де </a:t>
            </a:r>
            <a:r>
              <a:rPr lang="ru-RU" dirty="0" err="1"/>
              <a:t>розміри</a:t>
            </a:r>
            <a:r>
              <a:rPr lang="ru-RU" dirty="0"/>
              <a:t> не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добитись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жорсткості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142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Джерела інформації: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uk.wikipedia.org/wiki/</a:t>
            </a:r>
            <a:r>
              <a:rPr lang="uk-UA" dirty="0" smtClean="0">
                <a:hlinkClick r:id="rId2"/>
              </a:rPr>
              <a:t>гребний</a:t>
            </a:r>
            <a:r>
              <a:rPr lang="uk-UA" dirty="0" smtClean="0"/>
              <a:t> гвинт</a:t>
            </a:r>
          </a:p>
          <a:p>
            <a:pPr marL="0" indent="0">
              <a:buNone/>
            </a:pPr>
            <a:r>
              <a:rPr lang="ru-RU" dirty="0"/>
              <a:t>Ю.В. </a:t>
            </a:r>
            <a:r>
              <a:rPr lang="ru-RU" dirty="0" err="1"/>
              <a:t>Бакшт</a:t>
            </a:r>
            <a:r>
              <a:rPr lang="ru-RU" dirty="0"/>
              <a:t>, Е.Г. </a:t>
            </a:r>
            <a:r>
              <a:rPr lang="ru-RU" dirty="0" err="1"/>
              <a:t>Лофенфельд</a:t>
            </a:r>
            <a:r>
              <a:rPr lang="ru-RU" dirty="0"/>
              <a:t>, А.А. </a:t>
            </a:r>
            <a:r>
              <a:rPr lang="ru-RU" dirty="0" err="1"/>
              <a:t>Русецький</a:t>
            </a:r>
            <a:r>
              <a:rPr lang="ru-RU" dirty="0"/>
              <a:t> - </a:t>
            </a:r>
            <a:r>
              <a:rPr lang="ru-RU" dirty="0" err="1" smtClean="0"/>
              <a:t>Гребні</a:t>
            </a:r>
            <a:r>
              <a:rPr lang="ru-RU" dirty="0" smtClean="0"/>
              <a:t> винти </a:t>
            </a:r>
            <a:r>
              <a:rPr lang="ru-RU" dirty="0" err="1" smtClean="0"/>
              <a:t>регульованого</a:t>
            </a:r>
            <a:r>
              <a:rPr lang="ru-RU" dirty="0" smtClean="0"/>
              <a:t> </a:t>
            </a:r>
            <a:r>
              <a:rPr lang="ru-RU" dirty="0" err="1" smtClean="0"/>
              <a:t>кроку</a:t>
            </a:r>
            <a:r>
              <a:rPr lang="ru-RU" dirty="0" smtClean="0"/>
              <a:t> 2001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925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</a:rPr>
              <a:t>Дякую за увагу</a:t>
            </a:r>
            <a:r>
              <a:rPr lang="uk-UA" b="1" dirty="0" smtClean="0">
                <a:solidFill>
                  <a:srgbClr val="FF0000"/>
                </a:solidFill>
              </a:rPr>
              <a:t>!</a:t>
            </a:r>
          </a:p>
          <a:p>
            <a:pPr marL="0" indent="0" algn="ctr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7170" name="Picture 2" descr="C:\Users\User\Desktop\169872.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202" y="1430429"/>
            <a:ext cx="4853268" cy="4626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980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4424"/>
            <a:ext cx="10515600" cy="5522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Ефективність суднового рушія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Судновий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рушій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- </a:t>
            </a:r>
            <a:r>
              <a:rPr lang="ru-RU" dirty="0" err="1"/>
              <a:t>пристрій</a:t>
            </a:r>
            <a:r>
              <a:rPr lang="ru-RU" dirty="0"/>
              <a:t> для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якої-небудь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в </a:t>
            </a:r>
            <a:r>
              <a:rPr lang="ru-RU" dirty="0" err="1"/>
              <a:t>корисну</a:t>
            </a:r>
            <a:r>
              <a:rPr lang="ru-RU" dirty="0"/>
              <a:t> роботу </a:t>
            </a:r>
            <a:r>
              <a:rPr lang="ru-RU" dirty="0" err="1"/>
              <a:t>руху</a:t>
            </a:r>
            <a:r>
              <a:rPr lang="ru-RU" dirty="0"/>
              <a:t> судна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гребний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/>
              <a:t>поширення</a:t>
            </a:r>
            <a:r>
              <a:rPr lang="ru-RU" dirty="0"/>
              <a:t> на судах транспортного й </a:t>
            </a:r>
            <a:r>
              <a:rPr lang="ru-RU" dirty="0" err="1"/>
              <a:t>аматорського</a:t>
            </a:r>
            <a:r>
              <a:rPr lang="ru-RU" dirty="0"/>
              <a:t> флоту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рушія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" name="Picture 2" descr="C:\Users\User\Desktop\1200px-Ferry-rudder-and-propell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447" y="3099546"/>
            <a:ext cx="4428565" cy="332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313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Конструкції гребного гвинта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 smtClean="0"/>
              <a:t>Лопаті</a:t>
            </a:r>
            <a:r>
              <a:rPr lang="ru-RU" dirty="0" smtClean="0"/>
              <a:t> </a:t>
            </a:r>
            <a:r>
              <a:rPr lang="ru-RU" dirty="0" err="1"/>
              <a:t>закріплюють</a:t>
            </a:r>
            <a:r>
              <a:rPr lang="ru-RU" dirty="0"/>
              <a:t> на </a:t>
            </a:r>
            <a:r>
              <a:rPr lang="ru-RU" dirty="0" err="1"/>
              <a:t>маточині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нерухомо</a:t>
            </a:r>
            <a:r>
              <a:rPr lang="ru-RU" dirty="0"/>
              <a:t> (</a:t>
            </a:r>
            <a:r>
              <a:rPr lang="ru-RU" dirty="0" err="1"/>
              <a:t>гвинт</a:t>
            </a:r>
            <a:r>
              <a:rPr lang="ru-RU" dirty="0"/>
              <a:t> </a:t>
            </a:r>
            <a:r>
              <a:rPr lang="ru-RU" dirty="0" err="1"/>
              <a:t>фіксованого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),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поворот на </a:t>
            </a:r>
            <a:r>
              <a:rPr lang="ru-RU" dirty="0" err="1"/>
              <a:t>різні</a:t>
            </a:r>
            <a:r>
              <a:rPr lang="ru-RU" dirty="0"/>
              <a:t> кути (</a:t>
            </a:r>
            <a:r>
              <a:rPr lang="ru-RU" dirty="0" err="1"/>
              <a:t>гвинт</a:t>
            </a:r>
            <a:r>
              <a:rPr lang="ru-RU" dirty="0"/>
              <a:t> </a:t>
            </a:r>
            <a:r>
              <a:rPr lang="ru-RU" dirty="0" err="1"/>
              <a:t>регульованого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). </a:t>
            </a:r>
          </a:p>
          <a:p>
            <a:pPr marL="0" indent="0">
              <a:buNone/>
            </a:pPr>
            <a:r>
              <a:rPr lang="ru-RU" b="1" i="1" dirty="0" err="1"/>
              <a:t>Гребний</a:t>
            </a:r>
            <a:r>
              <a:rPr lang="ru-RU" b="1" i="1" dirty="0"/>
              <a:t> </a:t>
            </a:r>
            <a:r>
              <a:rPr lang="ru-RU" b="1" i="1" dirty="0" err="1"/>
              <a:t>гвинт</a:t>
            </a:r>
            <a:r>
              <a:rPr lang="ru-RU" b="1" i="1" dirty="0"/>
              <a:t> </a:t>
            </a:r>
            <a:r>
              <a:rPr lang="ru-RU" b="1" i="1" dirty="0" err="1"/>
              <a:t>фіксованого</a:t>
            </a:r>
            <a:r>
              <a:rPr lang="ru-RU" b="1" i="1" dirty="0"/>
              <a:t> </a:t>
            </a:r>
            <a:r>
              <a:rPr lang="ru-RU" b="1" i="1" dirty="0" err="1"/>
              <a:t>кроку</a:t>
            </a:r>
            <a:r>
              <a:rPr lang="ru-RU" b="1" dirty="0"/>
              <a:t> </a:t>
            </a:r>
            <a:r>
              <a:rPr lang="ru-RU" dirty="0"/>
              <a:t>— </a:t>
            </a:r>
            <a:r>
              <a:rPr lang="ru-RU" dirty="0" err="1"/>
              <a:t>гребний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, </a:t>
            </a:r>
            <a:r>
              <a:rPr lang="ru-RU" dirty="0" err="1"/>
              <a:t>лопаті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нерухомо</a:t>
            </a:r>
            <a:r>
              <a:rPr lang="ru-RU" dirty="0"/>
              <a:t> </a:t>
            </a:r>
            <a:r>
              <a:rPr lang="ru-RU" dirty="0" err="1"/>
              <a:t>закріплені</a:t>
            </a:r>
            <a:r>
              <a:rPr lang="ru-RU" dirty="0"/>
              <a:t> на </a:t>
            </a:r>
            <a:r>
              <a:rPr lang="ru-RU" dirty="0" err="1" smtClean="0"/>
              <a:t>маточині</a:t>
            </a:r>
            <a:r>
              <a:rPr lang="ru-RU" dirty="0" smtClean="0"/>
              <a:t>. </a:t>
            </a:r>
            <a:r>
              <a:rPr lang="ru-RU" dirty="0" err="1"/>
              <a:t>Гвинти</a:t>
            </a:r>
            <a:r>
              <a:rPr lang="ru-RU" dirty="0"/>
              <a:t> </a:t>
            </a:r>
            <a:r>
              <a:rPr lang="ru-RU" dirty="0" err="1"/>
              <a:t>фіксованого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цілісних</a:t>
            </a:r>
            <a:r>
              <a:rPr lang="ru-RU" dirty="0"/>
              <a:t> </a:t>
            </a:r>
            <a:r>
              <a:rPr lang="ru-RU" dirty="0" err="1"/>
              <a:t>виливків</a:t>
            </a:r>
            <a:r>
              <a:rPr lang="ru-RU" dirty="0"/>
              <a:t>, а </a:t>
            </a:r>
            <a:r>
              <a:rPr lang="ru-RU" dirty="0" err="1"/>
              <a:t>іноді</a:t>
            </a:r>
            <a:r>
              <a:rPr lang="ru-RU" dirty="0"/>
              <a:t> —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знімними</a:t>
            </a:r>
            <a:r>
              <a:rPr lang="ru-RU" dirty="0"/>
              <a:t> </a:t>
            </a:r>
            <a:r>
              <a:rPr lang="ru-RU" dirty="0" err="1"/>
              <a:t>лопатями</a:t>
            </a:r>
            <a:r>
              <a:rPr lang="ru-RU" dirty="0"/>
              <a:t>. </a:t>
            </a:r>
            <a:r>
              <a:rPr lang="ru-RU" dirty="0" err="1"/>
              <a:t>Гвинти</a:t>
            </a:r>
            <a:r>
              <a:rPr lang="ru-RU" dirty="0"/>
              <a:t> </a:t>
            </a:r>
            <a:r>
              <a:rPr lang="ru-RU" dirty="0" err="1"/>
              <a:t>фіксованого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широко </a:t>
            </a:r>
            <a:r>
              <a:rPr lang="ru-RU" dirty="0" err="1"/>
              <a:t>використовуються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типах </a:t>
            </a:r>
            <a:r>
              <a:rPr lang="ru-RU" dirty="0" err="1"/>
              <a:t>морських</a:t>
            </a:r>
            <a:r>
              <a:rPr lang="ru-RU" dirty="0"/>
              <a:t> суден.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C:\Users\User\Desktop\Screw-Konpi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671" y="4168588"/>
            <a:ext cx="3006164" cy="2254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32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755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err="1"/>
              <a:t>Гребний</a:t>
            </a:r>
            <a:r>
              <a:rPr lang="ru-RU" b="1" i="1" dirty="0"/>
              <a:t> </a:t>
            </a:r>
            <a:r>
              <a:rPr lang="ru-RU" b="1" i="1" dirty="0" err="1"/>
              <a:t>гвинт</a:t>
            </a:r>
            <a:r>
              <a:rPr lang="ru-RU" b="1" i="1" dirty="0"/>
              <a:t> </a:t>
            </a:r>
            <a:r>
              <a:rPr lang="ru-RU" b="1" i="1" dirty="0" err="1"/>
              <a:t>регульованого</a:t>
            </a:r>
            <a:r>
              <a:rPr lang="ru-RU" b="1" i="1" dirty="0"/>
              <a:t> </a:t>
            </a:r>
            <a:r>
              <a:rPr lang="ru-RU" b="1" i="1" dirty="0" err="1" smtClean="0"/>
              <a:t>кроку</a:t>
            </a:r>
            <a:r>
              <a:rPr lang="ru-RU" dirty="0" smtClean="0"/>
              <a:t>— </a:t>
            </a:r>
            <a:r>
              <a:rPr lang="ru-RU" dirty="0" err="1"/>
              <a:t>гребний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 а </a:t>
            </a:r>
            <a:r>
              <a:rPr lang="ru-RU" dirty="0" err="1"/>
              <a:t>плавним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ступінчастим</a:t>
            </a:r>
            <a:r>
              <a:rPr lang="ru-RU" dirty="0"/>
              <a:t> </a:t>
            </a:r>
            <a:r>
              <a:rPr lang="ru-RU" dirty="0" err="1"/>
              <a:t>регулюванням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повороту </a:t>
            </a:r>
            <a:r>
              <a:rPr lang="ru-RU" dirty="0" err="1" smtClean="0"/>
              <a:t>лопатей</a:t>
            </a:r>
            <a:r>
              <a:rPr lang="ru-RU" dirty="0" smtClean="0"/>
              <a:t>. </a:t>
            </a:r>
          </a:p>
          <a:p>
            <a:endParaRPr lang="ru-RU" dirty="0"/>
          </a:p>
          <a:p>
            <a:endParaRPr lang="ru-RU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5" name="Picture 2" descr="C:\Users\User\Desktop\Гребний_гвинт_з_регульованим_кроком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213" y="1703294"/>
            <a:ext cx="6221508" cy="4464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0899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5812"/>
            <a:ext cx="10515600" cy="5621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Гвинт</a:t>
            </a:r>
            <a:r>
              <a:rPr lang="ru-RU" dirty="0"/>
              <a:t> </a:t>
            </a:r>
            <a:r>
              <a:rPr lang="ru-RU" dirty="0" err="1"/>
              <a:t>регульованого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порожнисту</a:t>
            </a:r>
            <a:r>
              <a:rPr lang="ru-RU" dirty="0"/>
              <a:t> </a:t>
            </a:r>
            <a:r>
              <a:rPr lang="ru-RU" dirty="0" err="1"/>
              <a:t>маточину</a:t>
            </a:r>
            <a:r>
              <a:rPr lang="ru-RU" dirty="0"/>
              <a:t>, в </a:t>
            </a:r>
            <a:r>
              <a:rPr lang="ru-RU" dirty="0" err="1"/>
              <a:t>гніздах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закріплюються</a:t>
            </a:r>
            <a:r>
              <a:rPr lang="ru-RU" dirty="0"/>
              <a:t> </a:t>
            </a:r>
            <a:r>
              <a:rPr lang="ru-RU" dirty="0" err="1"/>
              <a:t>лопаті</a:t>
            </a:r>
            <a:r>
              <a:rPr lang="ru-RU" dirty="0"/>
              <a:t>, </a:t>
            </a:r>
            <a:r>
              <a:rPr lang="ru-RU" dirty="0" err="1"/>
              <a:t>керовані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. </a:t>
            </a:r>
            <a:r>
              <a:rPr lang="ru-RU" dirty="0" err="1"/>
              <a:t>Гвинти</a:t>
            </a:r>
            <a:r>
              <a:rPr lang="ru-RU" dirty="0"/>
              <a:t> </a:t>
            </a:r>
            <a:r>
              <a:rPr lang="ru-RU" dirty="0" err="1"/>
              <a:t>регульованого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на буксирах, траулерах та </a:t>
            </a:r>
            <a:r>
              <a:rPr lang="ru-RU" dirty="0" err="1"/>
              <a:t>інших</a:t>
            </a:r>
            <a:r>
              <a:rPr lang="ru-RU" dirty="0"/>
              <a:t> суднах,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плавають</a:t>
            </a:r>
            <a:r>
              <a:rPr lang="ru-RU" dirty="0"/>
              <a:t> в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(</a:t>
            </a:r>
            <a:r>
              <a:rPr lang="ru-RU" dirty="0" err="1"/>
              <a:t>буксирування</a:t>
            </a:r>
            <a:r>
              <a:rPr lang="ru-RU" dirty="0"/>
              <a:t>,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</a:p>
          <a:p>
            <a:pPr marL="0" indent="0">
              <a:buNone/>
            </a:pPr>
            <a:r>
              <a:rPr lang="ru-RU" dirty="0" err="1" smtClean="0"/>
              <a:t>Застосовують</a:t>
            </a:r>
            <a:r>
              <a:rPr lang="ru-RU" dirty="0" smtClean="0"/>
              <a:t> </a:t>
            </a:r>
            <a:r>
              <a:rPr lang="ru-RU" dirty="0" err="1"/>
              <a:t>гребні</a:t>
            </a:r>
            <a:r>
              <a:rPr lang="ru-RU" dirty="0"/>
              <a:t> </a:t>
            </a:r>
            <a:r>
              <a:rPr lang="ru-RU" dirty="0" err="1"/>
              <a:t>гвинти</a:t>
            </a:r>
            <a:r>
              <a:rPr lang="ru-RU" dirty="0"/>
              <a:t> правого і </a:t>
            </a:r>
            <a:r>
              <a:rPr lang="ru-RU" dirty="0" err="1"/>
              <a:t>лівого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за </a:t>
            </a:r>
            <a:r>
              <a:rPr lang="ru-RU" dirty="0" err="1"/>
              <a:t>загальними</a:t>
            </a:r>
            <a:r>
              <a:rPr lang="ru-RU" dirty="0"/>
              <a:t> правилами: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 </a:t>
            </a:r>
            <a:r>
              <a:rPr lang="ru-RU" dirty="0" err="1"/>
              <a:t>загвинчується</a:t>
            </a:r>
            <a:r>
              <a:rPr lang="ru-RU" dirty="0"/>
              <a:t> </a:t>
            </a:r>
            <a:r>
              <a:rPr lang="ru-RU" dirty="0" err="1"/>
              <a:t>обертанням</a:t>
            </a:r>
            <a:r>
              <a:rPr lang="ru-RU" dirty="0"/>
              <a:t> за </a:t>
            </a:r>
            <a:r>
              <a:rPr lang="ru-RU" dirty="0" err="1"/>
              <a:t>годинниковою</a:t>
            </a:r>
            <a:r>
              <a:rPr lang="ru-RU" dirty="0"/>
              <a:t> </a:t>
            </a:r>
            <a:r>
              <a:rPr lang="ru-RU" dirty="0" err="1"/>
              <a:t>стрілкою</a:t>
            </a:r>
            <a:r>
              <a:rPr lang="ru-RU" dirty="0"/>
              <a:t>, то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гвинтом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правого </a:t>
            </a:r>
            <a:r>
              <a:rPr lang="ru-RU" dirty="0" err="1"/>
              <a:t>обертання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годинникової</a:t>
            </a:r>
            <a:r>
              <a:rPr lang="ru-RU" dirty="0"/>
              <a:t> </a:t>
            </a:r>
            <a:r>
              <a:rPr lang="ru-RU" dirty="0" err="1"/>
              <a:t>стрілки</a:t>
            </a:r>
            <a:r>
              <a:rPr lang="ru-RU" dirty="0"/>
              <a:t> — </a:t>
            </a:r>
            <a:r>
              <a:rPr lang="ru-RU" dirty="0" err="1"/>
              <a:t>гвинтом</a:t>
            </a: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лівого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. Для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багатовальні</a:t>
            </a:r>
            <a:r>
              <a:rPr lang="ru-RU" dirty="0"/>
              <a:t> установки і </a:t>
            </a:r>
            <a:r>
              <a:rPr lang="ru-RU" dirty="0" err="1"/>
              <a:t>співвісні</a:t>
            </a:r>
            <a:r>
              <a:rPr lang="ru-RU" dirty="0"/>
              <a:t> </a:t>
            </a:r>
            <a:r>
              <a:rPr lang="ru-RU" dirty="0" err="1"/>
              <a:t>гребні</a:t>
            </a:r>
            <a:r>
              <a:rPr lang="ru-RU" dirty="0"/>
              <a:t> </a:t>
            </a:r>
            <a:r>
              <a:rPr lang="ru-RU" dirty="0" err="1"/>
              <a:t>гвинти</a:t>
            </a:r>
            <a:r>
              <a:rPr lang="ru-RU" dirty="0"/>
              <a:t> </a:t>
            </a:r>
            <a:r>
              <a:rPr lang="ru-RU" dirty="0" err="1"/>
              <a:t>протилежного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67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/>
              <a:t>Гребний</a:t>
            </a:r>
            <a:r>
              <a:rPr lang="ru-RU" b="1" i="1" dirty="0"/>
              <a:t> </a:t>
            </a:r>
            <a:r>
              <a:rPr lang="ru-RU" b="1" i="1" dirty="0" err="1"/>
              <a:t>гвинт</a:t>
            </a:r>
            <a:r>
              <a:rPr lang="ru-RU" b="1" i="1" dirty="0"/>
              <a:t> у </a:t>
            </a:r>
            <a:r>
              <a:rPr lang="ru-RU" b="1" i="1" dirty="0" err="1"/>
              <a:t>насадці</a:t>
            </a:r>
            <a:r>
              <a:rPr lang="ru-RU" b="1" i="1" dirty="0"/>
              <a:t> </a:t>
            </a:r>
            <a:r>
              <a:rPr lang="ru-RU" i="1" dirty="0"/>
              <a:t>(</a:t>
            </a:r>
            <a:r>
              <a:rPr lang="ru-RU" i="1" dirty="0" err="1"/>
              <a:t>кільцеве</a:t>
            </a:r>
            <a:r>
              <a:rPr lang="ru-RU" i="1" dirty="0"/>
              <a:t> </a:t>
            </a:r>
            <a:r>
              <a:rPr lang="ru-RU" i="1" dirty="0" err="1"/>
              <a:t>крило</a:t>
            </a:r>
            <a:r>
              <a:rPr lang="ru-RU" i="1" dirty="0"/>
              <a:t>)</a:t>
            </a:r>
            <a:r>
              <a:rPr lang="ru-RU" dirty="0"/>
              <a:t> — </a:t>
            </a:r>
            <a:r>
              <a:rPr lang="ru-RU" dirty="0" err="1"/>
              <a:t>судновий</a:t>
            </a:r>
            <a:r>
              <a:rPr lang="ru-RU" dirty="0"/>
              <a:t> </a:t>
            </a:r>
            <a:r>
              <a:rPr lang="ru-RU" dirty="0" err="1"/>
              <a:t>рушій</a:t>
            </a:r>
            <a:r>
              <a:rPr lang="ru-RU" dirty="0"/>
              <a:t> з </a:t>
            </a:r>
            <a:r>
              <a:rPr lang="ru-RU" dirty="0" err="1"/>
              <a:t>пристроєм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порожнистого</a:t>
            </a:r>
            <a:r>
              <a:rPr lang="ru-RU" dirty="0"/>
              <a:t> </a:t>
            </a:r>
            <a:r>
              <a:rPr lang="ru-RU" dirty="0" err="1"/>
              <a:t>циліндра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концентрично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гребний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 з </a:t>
            </a:r>
            <a:r>
              <a:rPr lang="ru-RU" dirty="0" err="1"/>
              <a:t>мінімальним</a:t>
            </a:r>
            <a:r>
              <a:rPr lang="ru-RU" dirty="0"/>
              <a:t> зазором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 і </a:t>
            </a:r>
            <a:r>
              <a:rPr lang="ru-RU" dirty="0" err="1"/>
              <a:t>зовнішніми</a:t>
            </a:r>
            <a:r>
              <a:rPr lang="ru-RU" dirty="0"/>
              <a:t> кромками </a:t>
            </a:r>
            <a:r>
              <a:rPr lang="ru-RU" dirty="0" err="1"/>
              <a:t>лопатей</a:t>
            </a:r>
            <a:r>
              <a:rPr lang="ru-RU" dirty="0"/>
              <a:t> і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 smtClean="0"/>
              <a:t>гвинта</a:t>
            </a:r>
            <a:r>
              <a:rPr lang="ru-RU" dirty="0" smtClean="0"/>
              <a:t>. </a:t>
            </a:r>
          </a:p>
          <a:p>
            <a:endParaRPr lang="uk-UA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8" name="Picture 2" descr="C:\Users\User\Desktop\Bel_vis_3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757" y="2483223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347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7882"/>
            <a:ext cx="10515600" cy="563908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Закріплюється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 на </a:t>
            </a:r>
            <a:r>
              <a:rPr lang="ru-RU" dirty="0" err="1"/>
              <a:t>кінці</a:t>
            </a:r>
            <a:r>
              <a:rPr lang="ru-RU" dirty="0"/>
              <a:t> гребного вала. </a:t>
            </a:r>
            <a:r>
              <a:rPr lang="ru-RU" dirty="0" err="1"/>
              <a:t>Якщо</a:t>
            </a:r>
            <a:r>
              <a:rPr lang="ru-RU" dirty="0"/>
              <a:t> судно </a:t>
            </a:r>
            <a:r>
              <a:rPr lang="ru-RU" dirty="0" err="1"/>
              <a:t>має</a:t>
            </a:r>
            <a:r>
              <a:rPr lang="ru-RU" dirty="0"/>
              <a:t> один </a:t>
            </a:r>
            <a:r>
              <a:rPr lang="ru-RU" dirty="0" err="1"/>
              <a:t>чи</a:t>
            </a:r>
            <a:r>
              <a:rPr lang="ru-RU" dirty="0"/>
              <a:t> три </a:t>
            </a:r>
            <a:r>
              <a:rPr lang="ru-RU" dirty="0" err="1"/>
              <a:t>гвинти</a:t>
            </a:r>
            <a:r>
              <a:rPr lang="ru-RU" dirty="0"/>
              <a:t>, втулка вала (у </a:t>
            </a:r>
            <a:r>
              <a:rPr lang="ru-RU" dirty="0" err="1"/>
              <a:t>тригвинтових</a:t>
            </a:r>
            <a:r>
              <a:rPr lang="ru-RU" dirty="0"/>
              <a:t> суден — центрального) проходить через </a:t>
            </a:r>
            <a:r>
              <a:rPr lang="ru-RU" i="1" dirty="0" err="1"/>
              <a:t>старнпост</a:t>
            </a:r>
            <a:r>
              <a:rPr lang="ru-RU" dirty="0"/>
              <a:t> — </a:t>
            </a:r>
            <a:r>
              <a:rPr lang="ru-RU" dirty="0" err="1"/>
              <a:t>передню</a:t>
            </a:r>
            <a:r>
              <a:rPr lang="ru-RU" dirty="0"/>
              <a:t> </a:t>
            </a:r>
            <a:r>
              <a:rPr lang="ru-RU" dirty="0" err="1"/>
              <a:t>гілку</a:t>
            </a:r>
            <a:r>
              <a:rPr lang="ru-RU" dirty="0"/>
              <a:t> ахтерштевня. </a:t>
            </a:r>
          </a:p>
          <a:p>
            <a:endParaRPr lang="ru-RU" dirty="0"/>
          </a:p>
        </p:txBody>
      </p:sp>
      <p:pic>
        <p:nvPicPr>
          <p:cNvPr id="8194" name="Picture 2" descr="C:\Users\User\Desktop\pr_gr-vintov-mi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682" y="2133600"/>
            <a:ext cx="5990664" cy="399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505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Класифікація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механізмів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регулювання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кроку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Тягове</a:t>
            </a:r>
            <a:r>
              <a:rPr lang="ru-RU" dirty="0"/>
              <a:t> </a:t>
            </a:r>
            <a:r>
              <a:rPr lang="ru-RU" dirty="0" err="1"/>
              <a:t>ругулювання</a:t>
            </a:r>
            <a:r>
              <a:rPr lang="ru-RU" dirty="0"/>
              <a:t>. </a:t>
            </a:r>
            <a:r>
              <a:rPr lang="ru-RU" dirty="0" err="1"/>
              <a:t>Крок</a:t>
            </a:r>
            <a:r>
              <a:rPr lang="ru-RU" dirty="0"/>
              <a:t> </a:t>
            </a:r>
            <a:r>
              <a:rPr lang="ru-RU" dirty="0" err="1"/>
              <a:t>регулюється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зміщенню</a:t>
            </a:r>
            <a:r>
              <a:rPr lang="ru-RU" dirty="0"/>
              <a:t> тяги,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лопаті</a:t>
            </a:r>
            <a:r>
              <a:rPr lang="ru-RU" dirty="0"/>
              <a:t> </a:t>
            </a:r>
            <a:r>
              <a:rPr lang="ru-RU" dirty="0" err="1"/>
              <a:t>прикріплені</a:t>
            </a:r>
            <a:r>
              <a:rPr lang="ru-RU" dirty="0"/>
              <a:t> через </a:t>
            </a:r>
            <a:r>
              <a:rPr lang="ru-RU" dirty="0" err="1"/>
              <a:t>кулачковий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кривошипний</a:t>
            </a:r>
            <a:r>
              <a:rPr lang="ru-RU" dirty="0"/>
              <a:t> </a:t>
            </a:r>
            <a:r>
              <a:rPr lang="ru-RU" dirty="0" err="1"/>
              <a:t>палець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Гідравлічне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.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повторює</a:t>
            </a:r>
            <a:r>
              <a:rPr lang="ru-RU" dirty="0"/>
              <a:t> </a:t>
            </a:r>
            <a:r>
              <a:rPr lang="ru-RU" dirty="0" err="1"/>
              <a:t>тягову</a:t>
            </a:r>
            <a:r>
              <a:rPr lang="ru-RU" dirty="0"/>
              <a:t>, але </a:t>
            </a:r>
            <a:r>
              <a:rPr lang="ru-RU" dirty="0" err="1"/>
              <a:t>різниця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вона не </a:t>
            </a:r>
            <a:r>
              <a:rPr lang="ru-RU" dirty="0" err="1"/>
              <a:t>потребує</a:t>
            </a:r>
            <a:r>
              <a:rPr lang="ru-RU" dirty="0"/>
              <a:t> тяги як такою.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гідравлічної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Редукторне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Вудкрофта</a:t>
            </a:r>
            <a:r>
              <a:rPr lang="ru-RU" dirty="0"/>
              <a:t>.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повороту валу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зубчатим</a:t>
            </a:r>
            <a:r>
              <a:rPr lang="ru-RU" dirty="0"/>
              <a:t> колесом на </a:t>
            </a:r>
            <a:r>
              <a:rPr lang="ru-RU" dirty="0" err="1"/>
              <a:t>кінці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пропущений</a:t>
            </a:r>
            <a:r>
              <a:rPr lang="ru-RU" dirty="0"/>
              <a:t> через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приводний</a:t>
            </a:r>
            <a:r>
              <a:rPr lang="ru-RU" dirty="0"/>
              <a:t> вал.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Маневровий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.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тягою </a:t>
            </a:r>
            <a:r>
              <a:rPr lang="ru-RU" dirty="0" err="1"/>
              <a:t>безпосередньо</a:t>
            </a:r>
            <a:r>
              <a:rPr lang="ru-RU" dirty="0"/>
              <a:t> через </a:t>
            </a:r>
            <a:r>
              <a:rPr lang="ru-RU" dirty="0" err="1"/>
              <a:t>карданну</a:t>
            </a:r>
            <a:r>
              <a:rPr lang="ru-RU" dirty="0"/>
              <a:t> передачу.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Флюгерна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підпружиненими</a:t>
            </a:r>
            <a:r>
              <a:rPr lang="ru-RU" dirty="0"/>
              <a:t> </a:t>
            </a:r>
            <a:r>
              <a:rPr lang="ru-RU" dirty="0" err="1"/>
              <a:t>лопатями</a:t>
            </a:r>
            <a:r>
              <a:rPr lang="ru-RU" dirty="0"/>
              <a:t>. </a:t>
            </a:r>
            <a:r>
              <a:rPr lang="ru-RU" dirty="0" err="1"/>
              <a:t>Регулювання</a:t>
            </a:r>
            <a:r>
              <a:rPr lang="ru-RU" dirty="0"/>
              <a:t> як такого не </a:t>
            </a:r>
            <a:r>
              <a:rPr lang="ru-RU" dirty="0" err="1"/>
              <a:t>відбувається</a:t>
            </a:r>
            <a:r>
              <a:rPr lang="ru-RU" dirty="0"/>
              <a:t>.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при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і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на </a:t>
            </a:r>
            <a:r>
              <a:rPr lang="ru-RU" dirty="0" err="1"/>
              <a:t>гвинт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 є </a:t>
            </a:r>
            <a:r>
              <a:rPr lang="ru-RU" dirty="0" err="1"/>
              <a:t>повноцінним</a:t>
            </a:r>
            <a:r>
              <a:rPr lang="ru-RU" dirty="0"/>
              <a:t> ГРК,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надійності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302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5812"/>
            <a:ext cx="10515600" cy="56211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Конструкція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Схема ГРК судна "Акула"</a:t>
            </a:r>
          </a:p>
          <a:p>
            <a:r>
              <a:rPr lang="ru-RU" dirty="0" err="1"/>
              <a:t>Загалом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повторює</a:t>
            </a:r>
            <a:r>
              <a:rPr lang="ru-RU" dirty="0"/>
              <a:t> </a:t>
            </a:r>
            <a:r>
              <a:rPr lang="ru-RU" dirty="0" err="1"/>
              <a:t>стандартні</a:t>
            </a:r>
            <a:r>
              <a:rPr lang="ru-RU" dirty="0"/>
              <a:t> </a:t>
            </a:r>
            <a:r>
              <a:rPr lang="ru-RU" dirty="0" err="1"/>
              <a:t>гвинти</a:t>
            </a:r>
            <a:r>
              <a:rPr lang="ru-RU" dirty="0"/>
              <a:t> з </a:t>
            </a:r>
            <a:r>
              <a:rPr lang="ru-RU" dirty="0" err="1"/>
              <a:t>фіксованими</a:t>
            </a:r>
            <a:r>
              <a:rPr lang="ru-RU" dirty="0"/>
              <a:t> </a:t>
            </a:r>
            <a:r>
              <a:rPr lang="ru-RU" dirty="0" err="1"/>
              <a:t>лопатями</a:t>
            </a:r>
            <a:r>
              <a:rPr lang="ru-RU" dirty="0"/>
              <a:t>. Але </a:t>
            </a:r>
            <a:r>
              <a:rPr lang="ru-RU" dirty="0" err="1"/>
              <a:t>якраз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куту атаки </a:t>
            </a:r>
            <a:r>
              <a:rPr lang="ru-RU" dirty="0" err="1"/>
              <a:t>лопатей</a:t>
            </a:r>
            <a:r>
              <a:rPr lang="ru-RU" dirty="0"/>
              <a:t> і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такого </a:t>
            </a:r>
            <a:r>
              <a:rPr lang="ru-RU" dirty="0" err="1"/>
              <a:t>гвинта</a:t>
            </a:r>
            <a:r>
              <a:rPr lang="ru-RU" dirty="0"/>
              <a:t>.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судна </a:t>
            </a:r>
            <a:r>
              <a:rPr lang="ru-RU" dirty="0" err="1"/>
              <a:t>працювати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режимах.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двигун</a:t>
            </a:r>
            <a:r>
              <a:rPr lang="ru-RU" dirty="0"/>
              <a:t> судна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на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оптимальних</a:t>
            </a:r>
            <a:r>
              <a:rPr lang="ru-RU" dirty="0"/>
              <a:t> </a:t>
            </a:r>
            <a:r>
              <a:rPr lang="ru-RU" dirty="0" err="1"/>
              <a:t>обертах</a:t>
            </a:r>
            <a:r>
              <a:rPr lang="ru-RU" dirty="0"/>
              <a:t>, а </a:t>
            </a:r>
            <a:r>
              <a:rPr lang="ru-RU" dirty="0" err="1"/>
              <a:t>швидкість</a:t>
            </a:r>
            <a:r>
              <a:rPr lang="ru-RU" dirty="0"/>
              <a:t> та режим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тягового ходу до </a:t>
            </a:r>
            <a:r>
              <a:rPr lang="ru-RU" dirty="0" err="1"/>
              <a:t>крейсерського</a:t>
            </a:r>
            <a:r>
              <a:rPr lang="ru-RU" dirty="0"/>
              <a:t>,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кроку</a:t>
            </a:r>
            <a:r>
              <a:rPr lang="ru-RU" dirty="0"/>
              <a:t>.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гребних</a:t>
            </a:r>
            <a:r>
              <a:rPr lang="ru-RU" dirty="0"/>
              <a:t> </a:t>
            </a:r>
            <a:r>
              <a:rPr lang="ru-RU" dirty="0" err="1"/>
              <a:t>гвинтів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лопатей</a:t>
            </a:r>
            <a:r>
              <a:rPr lang="ru-RU" dirty="0"/>
              <a:t> без </a:t>
            </a:r>
            <a:r>
              <a:rPr lang="ru-RU" dirty="0" err="1"/>
              <a:t>зупинки</a:t>
            </a:r>
            <a:r>
              <a:rPr lang="ru-RU" dirty="0"/>
              <a:t> агрегату. </a:t>
            </a:r>
          </a:p>
          <a:p>
            <a:r>
              <a:rPr lang="ru-RU" dirty="0" err="1"/>
              <a:t>Конструкцій</a:t>
            </a:r>
            <a:r>
              <a:rPr lang="ru-RU" dirty="0"/>
              <a:t> такого </a:t>
            </a:r>
            <a:r>
              <a:rPr lang="ru-RU" dirty="0" err="1"/>
              <a:t>гвинта</a:t>
            </a:r>
            <a:r>
              <a:rPr lang="ru-RU" dirty="0"/>
              <a:t> є </a:t>
            </a:r>
            <a:r>
              <a:rPr lang="ru-RU" dirty="0" err="1"/>
              <a:t>безліч</a:t>
            </a:r>
            <a:r>
              <a:rPr lang="ru-RU" dirty="0"/>
              <a:t>, але </a:t>
            </a:r>
            <a:r>
              <a:rPr lang="ru-RU" dirty="0" err="1"/>
              <a:t>всі</a:t>
            </a:r>
            <a:r>
              <a:rPr lang="ru-RU" dirty="0"/>
              <a:t> вони </a:t>
            </a:r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схемі</a:t>
            </a:r>
            <a:r>
              <a:rPr lang="ru-RU" dirty="0"/>
              <a:t>. Основа </a:t>
            </a:r>
            <a:r>
              <a:rPr lang="ru-RU" dirty="0" err="1"/>
              <a:t>гвинта</a:t>
            </a:r>
            <a:r>
              <a:rPr lang="ru-RU" dirty="0"/>
              <a:t> </a:t>
            </a:r>
            <a:r>
              <a:rPr lang="ru-RU" dirty="0" err="1"/>
              <a:t>кріпиться</a:t>
            </a:r>
            <a:r>
              <a:rPr lang="ru-RU" dirty="0"/>
              <a:t> на </a:t>
            </a:r>
            <a:r>
              <a:rPr lang="ru-RU" dirty="0" err="1"/>
              <a:t>пустотілий</a:t>
            </a:r>
            <a:r>
              <a:rPr lang="ru-RU" dirty="0"/>
              <a:t> </a:t>
            </a:r>
            <a:r>
              <a:rPr lang="ru-RU" dirty="0" err="1"/>
              <a:t>приводний</a:t>
            </a:r>
            <a:r>
              <a:rPr lang="ru-RU" dirty="0"/>
              <a:t> вал, в </a:t>
            </a:r>
            <a:r>
              <a:rPr lang="ru-RU" dirty="0" err="1"/>
              <a:t>середині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проведена тяга,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і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594698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974</Words>
  <Application>Microsoft Office PowerPoint</Application>
  <PresentationFormat>Произвольный</PresentationFormat>
  <Paragraphs>58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30</cp:revision>
  <dcterms:created xsi:type="dcterms:W3CDTF">2020-05-07T09:46:48Z</dcterms:created>
  <dcterms:modified xsi:type="dcterms:W3CDTF">2022-11-01T10:28:04Z</dcterms:modified>
</cp:coreProperties>
</file>