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95" r:id="rId3"/>
    <p:sldId id="296" r:id="rId4"/>
    <p:sldId id="298" r:id="rId5"/>
    <p:sldId id="299" r:id="rId6"/>
    <p:sldId id="300" r:id="rId7"/>
    <p:sldId id="301" r:id="rId8"/>
    <p:sldId id="302" r:id="rId9"/>
    <p:sldId id="283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>
        <p:scale>
          <a:sx n="92" d="100"/>
          <a:sy n="92" d="100"/>
        </p:scale>
        <p:origin x="-125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7645DE9-8F0D-4CB2-9ADE-F3277D6FC19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wiki.uk-ua.nina.az/%D0%86%D0%BD%D1%81%D1%82%D0%B8%D1%82%D1%83%D1%82_%D0%B3%D1%96%D0%B4%D1%80%D0%BE%D0%BC%D0%B5%D1%85%D0%B0%D0%BD%D1%96%D0%BA%D0%B8_%D0%9D%D0%90%D0%9D_%D0%A3%D0%BA%D1%80%D0%B0%D1%97%D0%BD%D0%B8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enter.com.ua/arhitekturi-sudiv-kursak-net/&#1111;" TargetMode="External"/><Relationship Id="rId7" Type="http://schemas.openxmlformats.org/officeDocument/2006/relationships/hyperlink" Target="https://www.wiki.uk-ua.nina.az/%D0%A1%D0%BF%D0%B5%D1%86%D1%96%D0%B0%D0%BB%D1%8C%D0%BD%D0%B0:%D0%94%D0%B6%D0%B5%D1%80%D0%B5%D0%BB%D0%B0_%D0%BA%D0%BD%D0%B8%D0%B3/9785949766903.html" TargetMode="External"/><Relationship Id="rId2" Type="http://schemas.openxmlformats.org/officeDocument/2006/relationships/hyperlink" Target="https://uk.wikipedia.org/wik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ki.uk-ua.nina.az/%D0%A1%D0%BF%D0%B5%D1%86%D1%96%D0%B0%D0%BB%D1%8C%D0%BD%D0%B0:%D0%94%D0%B6%D0%B5%D1%80%D0%B5%D0%BB%D0%B0_%D0%BA%D0%BD%D0%B8%D0%B3/9789663211244.html" TargetMode="External"/><Relationship Id="rId5" Type="http://schemas.openxmlformats.org/officeDocument/2006/relationships/hyperlink" Target="https://www.wiki.uk-ua.nina.az/%D0%95%D0%BD%D1%86%D0%B8%D0%BA%D0%BB%D0%BE%D0%BF%D0%B5%D0%B4%D1%96%D1%8F_%D1%81%D1%83%D1%87%D0%B0%D1%81%D0%BD%D0%BE%D1%97_%D0%A3%D0%BA%D1%80%D0%B0%D1%97%D0%BD%D0%B8.html" TargetMode="External"/><Relationship Id="rId4" Type="http://schemas.openxmlformats.org/officeDocument/2006/relationships/hyperlink" Target="https://www.wiki.uk-ua.nina.az/%D0%A3%D0%BA%D0%B0%D0%B7_%D0%9F%D1%80%D0%B5%D0%B7%D0%B8%D0%B4%D0%B5%D0%BD%D1%82%D0%B0_%D0%A3%D0%BA%D1%80%D0%B0%D1%97%D0%BD%D0%B8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491029" y="2019423"/>
            <a:ext cx="10232048" cy="4375882"/>
          </a:xfrm>
        </p:spPr>
        <p:txBody>
          <a:bodyPr/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рівня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ru-RU" alt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06179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Дякую за увагу!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364673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39338"/>
            <a:ext cx="10515600" cy="5237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АРХІТЕКТУРНО-КОНСТРУКТИВНІ ТИПИ СУДІВ. </a:t>
            </a:r>
            <a:r>
              <a:rPr lang="ru-RU" b="1" i="1" dirty="0" err="1">
                <a:solidFill>
                  <a:srgbClr val="FF0000"/>
                </a:solidFill>
              </a:rPr>
              <a:t>Частина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4.</a:t>
            </a:r>
            <a:endParaRPr lang="ru-RU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vi-VN" b="1" dirty="0" smtClean="0"/>
              <a:t>Корабе́льна </a:t>
            </a:r>
            <a:r>
              <a:rPr lang="vi-VN" b="1" dirty="0"/>
              <a:t>архітекту́ра</a:t>
            </a:r>
            <a:r>
              <a:rPr lang="vi-VN" dirty="0"/>
              <a:t> </a:t>
            </a:r>
            <a:r>
              <a:rPr lang="en-US" dirty="0" smtClean="0"/>
              <a:t>— </a:t>
            </a:r>
            <a:r>
              <a:rPr lang="vi-VN" dirty="0"/>
              <a:t>наука про функціональне та архітектурне формування судна загалом і окремих його елементів а також, узагальнювальна назва сукупності суднобудівних наукових дисциплін, що у другій половині </a:t>
            </a:r>
            <a:r>
              <a:rPr lang="en-US" dirty="0"/>
              <a:t>XX </a:t>
            </a:r>
            <a:r>
              <a:rPr lang="vi-VN" dirty="0"/>
              <a:t>століття сформувались як самостійні, таких як: теорія корабля, будівельна механіка корабля, теорія проєктування суден, технологія суднобудування, конструкція корпуса судна, суднові енергетичні установки тощо. Термін «корабельна архітектура» вживається також, коли мають на увазі структурно-компонувальні та дизайнерські вирішення у конструкції судна (корабля).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252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73331"/>
            <a:ext cx="10515600" cy="5503632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АРХІТЕКТУРНО-КОНСТРУКТИВНІ ТИПИ СУДІВ. </a:t>
            </a:r>
            <a:r>
              <a:rPr lang="ru-RU" b="1" i="1" dirty="0" err="1">
                <a:solidFill>
                  <a:srgbClr val="FF0000"/>
                </a:solidFill>
              </a:rPr>
              <a:t>Частина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4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  <a:endParaRPr lang="ru-RU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оптимальних</a:t>
            </a:r>
            <a:r>
              <a:rPr lang="ru-RU" dirty="0"/>
              <a:t> </a:t>
            </a:r>
            <a:r>
              <a:rPr lang="ru-RU" dirty="0" err="1"/>
              <a:t>проєктних</a:t>
            </a:r>
            <a:r>
              <a:rPr lang="ru-RU" dirty="0"/>
              <a:t> </a:t>
            </a:r>
            <a:r>
              <a:rPr lang="ru-RU" dirty="0" err="1"/>
              <a:t>вирішень</a:t>
            </a:r>
            <a:r>
              <a:rPr lang="ru-RU" dirty="0"/>
              <a:t> </a:t>
            </a:r>
            <a:r>
              <a:rPr lang="ru-RU" dirty="0" err="1"/>
              <a:t>кораблів</a:t>
            </a:r>
            <a:r>
              <a:rPr lang="ru-RU" dirty="0"/>
              <a:t> і суден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марковських</a:t>
            </a:r>
            <a:r>
              <a:rPr lang="ru-RU" dirty="0"/>
              <a:t> </a:t>
            </a:r>
            <a:r>
              <a:rPr lang="ru-RU" dirty="0" err="1"/>
              <a:t>випадкових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науковці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</a:t>
            </a:r>
            <a:r>
              <a:rPr lang="ru-RU" dirty="0" err="1"/>
              <a:t>кораблебудування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адмірала</a:t>
            </a:r>
            <a:r>
              <a:rPr lang="ru-RU" dirty="0"/>
              <a:t> Макарова (</a:t>
            </a:r>
            <a:r>
              <a:rPr lang="ru-RU" dirty="0" err="1" smtClean="0"/>
              <a:t>Миколаїв</a:t>
            </a:r>
            <a:r>
              <a:rPr lang="ru-RU" dirty="0" smtClean="0"/>
              <a:t>).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971" y="2987329"/>
            <a:ext cx="3275940" cy="326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4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39833"/>
            <a:ext cx="10515600" cy="5437130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розробленій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стохастичній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стійкості</a:t>
            </a:r>
            <a:r>
              <a:rPr lang="ru-RU" dirty="0"/>
              <a:t> </a:t>
            </a:r>
            <a:r>
              <a:rPr lang="ru-RU" dirty="0" err="1"/>
              <a:t>істотно</a:t>
            </a:r>
            <a:r>
              <a:rPr lang="ru-RU" dirty="0"/>
              <a:t> </a:t>
            </a:r>
            <a:r>
              <a:rPr lang="ru-RU" dirty="0" err="1"/>
              <a:t>нелінійної</a:t>
            </a:r>
            <a:r>
              <a:rPr lang="ru-RU" dirty="0"/>
              <a:t> </a:t>
            </a:r>
            <a:r>
              <a:rPr lang="ru-RU" dirty="0" err="1"/>
              <a:t>хитавиці</a:t>
            </a:r>
            <a:r>
              <a:rPr lang="ru-RU" dirty="0"/>
              <a:t> </a:t>
            </a:r>
            <a:r>
              <a:rPr lang="ru-RU" dirty="0" err="1"/>
              <a:t>кораблів</a:t>
            </a:r>
            <a:r>
              <a:rPr lang="ru-RU" dirty="0"/>
              <a:t> і суден у </a:t>
            </a:r>
            <a:r>
              <a:rPr lang="ru-RU" dirty="0" err="1"/>
              <a:t>гранично</a:t>
            </a:r>
            <a:r>
              <a:rPr lang="ru-RU" dirty="0"/>
              <a:t> </a:t>
            </a:r>
            <a:r>
              <a:rPr lang="ru-RU" dirty="0" err="1"/>
              <a:t>жорстких</a:t>
            </a:r>
            <a:r>
              <a:rPr lang="ru-RU" dirty="0"/>
              <a:t> </a:t>
            </a:r>
            <a:r>
              <a:rPr lang="ru-RU" dirty="0" err="1"/>
              <a:t>штормових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плавання</a:t>
            </a:r>
            <a:r>
              <a:rPr lang="ru-RU" dirty="0"/>
              <a:t>, яка </a:t>
            </a:r>
            <a:r>
              <a:rPr lang="ru-RU" dirty="0" err="1"/>
              <a:t>започаткувала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науковий</a:t>
            </a:r>
            <a:r>
              <a:rPr lang="ru-RU" dirty="0"/>
              <a:t> </a:t>
            </a:r>
            <a:r>
              <a:rPr lang="ru-RU" dirty="0" err="1"/>
              <a:t>напрям</a:t>
            </a:r>
            <a:r>
              <a:rPr lang="ru-RU" dirty="0"/>
              <a:t> у </a:t>
            </a:r>
            <a:r>
              <a:rPr lang="ru-RU" dirty="0" err="1"/>
              <a:t>сучасній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корабля.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Значний</a:t>
            </a:r>
            <a:r>
              <a:rPr lang="ru-RU" dirty="0" smtClean="0"/>
              <a:t> </a:t>
            </a:r>
            <a:r>
              <a:rPr lang="ru-RU" dirty="0" err="1"/>
              <a:t>внесок</a:t>
            </a:r>
            <a:r>
              <a:rPr lang="ru-RU" dirty="0"/>
              <a:t> у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корабля як </a:t>
            </a:r>
            <a:r>
              <a:rPr lang="ru-RU" dirty="0" err="1"/>
              <a:t>однієї</a:t>
            </a:r>
            <a:r>
              <a:rPr lang="ru-RU" dirty="0"/>
              <a:t> з основ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проєктування</a:t>
            </a:r>
            <a:r>
              <a:rPr lang="ru-RU" dirty="0"/>
              <a:t> суден </a:t>
            </a:r>
            <a:r>
              <a:rPr lang="ru-RU" dirty="0" err="1"/>
              <a:t>зробили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вчених</a:t>
            </a:r>
            <a:r>
              <a:rPr lang="ru-RU" dirty="0"/>
              <a:t> </a:t>
            </a:r>
            <a:r>
              <a:rPr lang="ru-RU" dirty="0" err="1">
                <a:hlinkClick r:id="rId2" tooltip="Інститут гідромеханіки НАН України"/>
              </a:rPr>
              <a:t>Інституту</a:t>
            </a:r>
            <a:r>
              <a:rPr lang="ru-RU" dirty="0">
                <a:hlinkClick r:id="rId2" tooltip="Інститут гідромеханіки НАН України"/>
              </a:rPr>
              <a:t> </a:t>
            </a:r>
            <a:r>
              <a:rPr lang="ru-RU" dirty="0" err="1">
                <a:hlinkClick r:id="rId2" tooltip="Інститут гідромеханіки НАН України"/>
              </a:rPr>
              <a:t>гідромеханіки</a:t>
            </a:r>
            <a:r>
              <a:rPr lang="ru-RU" dirty="0">
                <a:hlinkClick r:id="rId2" tooltip="Інститут гідромеханіки НАН України"/>
              </a:rPr>
              <a:t> НАН </a:t>
            </a:r>
            <a:r>
              <a:rPr lang="ru-RU" dirty="0" err="1">
                <a:hlinkClick r:id="rId2" tooltip="Інститут гідромеханіки НАН України"/>
              </a:rPr>
              <a:t>України</a:t>
            </a:r>
            <a:r>
              <a:rPr lang="ru-RU" dirty="0"/>
              <a:t> </a:t>
            </a:r>
            <a:r>
              <a:rPr lang="ru-RU" dirty="0" err="1" smtClean="0"/>
              <a:t>академіків</a:t>
            </a:r>
            <a:endParaRPr lang="ru-RU" dirty="0"/>
          </a:p>
        </p:txBody>
      </p:sp>
      <p:pic>
        <p:nvPicPr>
          <p:cNvPr id="5122" name="Picture 2" descr="C:\Users\User\Desktop\NASU_Presidium_building_logo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787" y="2267295"/>
            <a:ext cx="4655129" cy="261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640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90" y="529070"/>
            <a:ext cx="33432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User\Desktop\Логвинович_Георгий_Владимирови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27" y="526082"/>
            <a:ext cx="2993565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ANP_m_a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32" y="529070"/>
            <a:ext cx="3551947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2015" y="5079032"/>
            <a:ext cx="112304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                      </a:t>
            </a:r>
            <a:r>
              <a:rPr lang="ru-RU" dirty="0" err="1" smtClean="0"/>
              <a:t>Павленка</a:t>
            </a:r>
            <a:r>
              <a:rPr lang="ru-RU" dirty="0" smtClean="0"/>
              <a:t> </a:t>
            </a:r>
            <a:r>
              <a:rPr lang="ru-RU" dirty="0"/>
              <a:t>Г. Є. </a:t>
            </a:r>
            <a:r>
              <a:rPr lang="ru-RU" dirty="0" smtClean="0"/>
              <a:t>                                           </a:t>
            </a:r>
            <a:r>
              <a:rPr lang="ru-RU" dirty="0" err="1" smtClean="0"/>
              <a:t>Логвинович</a:t>
            </a:r>
            <a:r>
              <a:rPr lang="ru-RU" dirty="0" smtClean="0"/>
              <a:t> Г.В.                                             </a:t>
            </a:r>
            <a:r>
              <a:rPr lang="ru-RU" dirty="0" err="1" smtClean="0"/>
              <a:t>Панченков</a:t>
            </a:r>
            <a:r>
              <a:rPr lang="ru-RU" dirty="0" smtClean="0"/>
              <a:t> А.М.</a:t>
            </a:r>
          </a:p>
          <a:p>
            <a:r>
              <a:rPr lang="ru-RU" dirty="0" smtClean="0"/>
              <a:t>(</a:t>
            </a:r>
            <a:r>
              <a:rPr lang="ru-RU" dirty="0" err="1"/>
              <a:t>насамперед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ходовості</a:t>
            </a:r>
            <a:r>
              <a:rPr lang="ru-RU" dirty="0"/>
              <a:t> суден</a:t>
            </a:r>
            <a:r>
              <a:rPr lang="ru-RU" dirty="0" smtClean="0"/>
              <a:t>)     (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 у </a:t>
            </a:r>
            <a:r>
              <a:rPr lang="ru-RU" dirty="0" err="1"/>
              <a:t>рідині</a:t>
            </a:r>
            <a:r>
              <a:rPr lang="ru-RU" dirty="0"/>
              <a:t> з </a:t>
            </a:r>
            <a:r>
              <a:rPr lang="ru-RU" dirty="0" smtClean="0"/>
              <a:t>великими                   (</a:t>
            </a:r>
            <a:r>
              <a:rPr lang="ru-RU" dirty="0" err="1" smtClean="0"/>
              <a:t>теорія</a:t>
            </a:r>
            <a:r>
              <a:rPr lang="ru-RU" dirty="0" smtClean="0"/>
              <a:t> </a:t>
            </a:r>
            <a:r>
              <a:rPr lang="ru-RU" dirty="0" err="1" smtClean="0"/>
              <a:t>підводного</a:t>
            </a:r>
            <a:r>
              <a:rPr lang="ru-RU" dirty="0" smtClean="0"/>
              <a:t> </a:t>
            </a:r>
            <a:r>
              <a:rPr lang="ru-RU" dirty="0" err="1" smtClean="0"/>
              <a:t>крила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                                                                    </a:t>
            </a:r>
            <a:r>
              <a:rPr lang="ru-RU" dirty="0" err="1"/>
              <a:t>швидкостями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суперкавітації</a:t>
            </a:r>
            <a:r>
              <a:rPr lang="ru-RU" dirty="0"/>
              <a:t>) </a:t>
            </a:r>
            <a:r>
              <a:rPr lang="ru-RU" dirty="0" smtClean="0"/>
              <a:t>             і </a:t>
            </a:r>
            <a:r>
              <a:rPr lang="ru-RU" dirty="0" err="1"/>
              <a:t>ходовості</a:t>
            </a:r>
            <a:r>
              <a:rPr lang="ru-RU" dirty="0"/>
              <a:t> </a:t>
            </a:r>
            <a:r>
              <a:rPr lang="ru-RU" dirty="0" err="1"/>
              <a:t>екранопланів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874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48394" y="1064029"/>
            <a:ext cx="10939548" cy="5104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теоретичних</a:t>
            </a:r>
            <a:r>
              <a:rPr lang="ru-RU" dirty="0"/>
              <a:t> основ </a:t>
            </a:r>
            <a:r>
              <a:rPr lang="ru-RU" dirty="0" err="1"/>
              <a:t>будівельної</a:t>
            </a:r>
            <a:r>
              <a:rPr lang="ru-RU" dirty="0"/>
              <a:t> </a:t>
            </a:r>
            <a:r>
              <a:rPr lang="ru-RU" dirty="0" err="1"/>
              <a:t>механіки</a:t>
            </a:r>
            <a:r>
              <a:rPr lang="ru-RU" dirty="0"/>
              <a:t> корабля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вчені</a:t>
            </a:r>
            <a:r>
              <a:rPr lang="ru-RU" dirty="0"/>
              <a:t> </a:t>
            </a:r>
            <a:r>
              <a:rPr lang="ru-RU" dirty="0" err="1"/>
              <a:t>наукової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Суслова В. П. у </a:t>
            </a:r>
            <a:r>
              <a:rPr lang="ru-RU" dirty="0" err="1"/>
              <a:t>Національному</a:t>
            </a:r>
            <a:r>
              <a:rPr lang="ru-RU" dirty="0"/>
              <a:t> </a:t>
            </a:r>
            <a:r>
              <a:rPr lang="ru-RU" dirty="0" err="1"/>
              <a:t>університеті</a:t>
            </a:r>
            <a:r>
              <a:rPr lang="ru-RU" dirty="0"/>
              <a:t> </a:t>
            </a:r>
            <a:r>
              <a:rPr lang="ru-RU" dirty="0" err="1"/>
              <a:t>кораблебудування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адмірала</a:t>
            </a:r>
            <a:r>
              <a:rPr lang="ru-RU" dirty="0"/>
              <a:t> Макарова.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суднобудування</a:t>
            </a:r>
            <a:r>
              <a:rPr lang="ru-RU" dirty="0"/>
              <a:t> у </a:t>
            </a:r>
            <a:r>
              <a:rPr lang="ru-RU" dirty="0" err="1"/>
              <a:t>цьому</a:t>
            </a:r>
            <a:r>
              <a:rPr lang="ru-RU" dirty="0"/>
              <a:t> ж </a:t>
            </a:r>
            <a:r>
              <a:rPr lang="ru-RU" dirty="0" err="1"/>
              <a:t>університеті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 err="1"/>
              <a:t>напрями</a:t>
            </a:r>
            <a:r>
              <a:rPr lang="ru-RU" dirty="0"/>
              <a:t> </a:t>
            </a:r>
            <a:r>
              <a:rPr lang="ru-RU" dirty="0" err="1"/>
              <a:t>формуються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</a:t>
            </a:r>
            <a:r>
              <a:rPr lang="ru-RU" dirty="0" err="1"/>
              <a:t>професора</a:t>
            </a:r>
            <a:r>
              <a:rPr lang="ru-RU" dirty="0"/>
              <a:t> </a:t>
            </a:r>
            <a:r>
              <a:rPr lang="ru-RU" dirty="0" err="1"/>
              <a:t>Рашковського</a:t>
            </a:r>
            <a:r>
              <a:rPr lang="ru-RU" dirty="0"/>
              <a:t> </a:t>
            </a:r>
            <a:r>
              <a:rPr lang="ru-RU" dirty="0" smtClean="0"/>
              <a:t>О.С., </a:t>
            </a:r>
          </a:p>
          <a:p>
            <a:pPr marL="0" indent="0">
              <a:buNone/>
            </a:pP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розроблення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 smtClean="0"/>
              <a:t>композитних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плавучих </a:t>
            </a:r>
            <a:r>
              <a:rPr lang="ru-RU" dirty="0" err="1"/>
              <a:t>споруд</a:t>
            </a:r>
            <a:r>
              <a:rPr lang="ru-RU" dirty="0"/>
              <a:t> 2007 </a:t>
            </a:r>
            <a:r>
              <a:rPr lang="ru-RU" dirty="0" err="1"/>
              <a:t>відзначено</a:t>
            </a:r>
            <a:r>
              <a:rPr lang="ru-RU" dirty="0"/>
              <a:t> </a:t>
            </a:r>
            <a:r>
              <a:rPr lang="ru-RU" dirty="0" smtClean="0"/>
              <a:t>Державно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/>
              <a:t>премією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науки і </a:t>
            </a:r>
            <a:r>
              <a:rPr lang="ru-RU" dirty="0" err="1"/>
              <a:t>техніки</a:t>
            </a:r>
            <a:r>
              <a:rPr lang="ru-RU" dirty="0"/>
              <a:t>. </a:t>
            </a:r>
          </a:p>
        </p:txBody>
      </p:sp>
      <p:pic>
        <p:nvPicPr>
          <p:cNvPr id="4099" name="Picture 3" descr="C:\Users\User\Desktop\cit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983" y="3199013"/>
            <a:ext cx="2052551" cy="312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347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31025"/>
            <a:ext cx="10515600" cy="5245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2011 </a:t>
            </a:r>
            <a:r>
              <a:rPr lang="ru-RU" dirty="0" err="1"/>
              <a:t>цієї</a:t>
            </a:r>
            <a:r>
              <a:rPr lang="ru-RU" dirty="0"/>
              <a:t> ж </a:t>
            </a:r>
            <a:r>
              <a:rPr lang="ru-RU" dirty="0" err="1"/>
              <a:t>премії</a:t>
            </a:r>
            <a:r>
              <a:rPr lang="ru-RU" dirty="0"/>
              <a:t> </a:t>
            </a:r>
            <a:r>
              <a:rPr lang="ru-RU" dirty="0" err="1"/>
              <a:t>удостоєно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учених</a:t>
            </a:r>
            <a:r>
              <a:rPr lang="ru-RU" dirty="0"/>
              <a:t>, яка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</a:t>
            </a:r>
            <a:r>
              <a:rPr lang="ru-RU" dirty="0" err="1"/>
              <a:t>професора</a:t>
            </a:r>
            <a:r>
              <a:rPr lang="ru-RU" dirty="0"/>
              <a:t> </a:t>
            </a:r>
            <a:r>
              <a:rPr lang="ru-RU" dirty="0" err="1"/>
              <a:t>Рижкова</a:t>
            </a:r>
            <a:r>
              <a:rPr lang="ru-RU" dirty="0"/>
              <a:t> С. С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C:\Users\User\Desktop\300px-Rector_of_NUS_at_solemn_Initiation_into_Stud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575" y="2125750"/>
            <a:ext cx="5440680" cy="362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117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47404"/>
            <a:ext cx="10515600" cy="5129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вирішила</a:t>
            </a:r>
            <a:r>
              <a:rPr lang="ru-RU" dirty="0"/>
              <a:t> </a:t>
            </a:r>
            <a:r>
              <a:rPr lang="ru-RU" dirty="0" err="1"/>
              <a:t>повний</a:t>
            </a:r>
            <a:r>
              <a:rPr lang="ru-RU" dirty="0"/>
              <a:t> цикл проблем </a:t>
            </a:r>
            <a:r>
              <a:rPr lang="ru-RU" dirty="0" err="1"/>
              <a:t>корабельної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стосуються</a:t>
            </a:r>
            <a:r>
              <a:rPr lang="ru-RU" dirty="0"/>
              <a:t> </a:t>
            </a:r>
            <a:r>
              <a:rPr lang="ru-RU" dirty="0" err="1"/>
              <a:t>універсальних</a:t>
            </a:r>
            <a:r>
              <a:rPr lang="ru-RU" dirty="0"/>
              <a:t> </a:t>
            </a:r>
            <a:r>
              <a:rPr lang="ru-RU" dirty="0" err="1"/>
              <a:t>транспортних</a:t>
            </a:r>
            <a:r>
              <a:rPr lang="ru-RU" dirty="0"/>
              <a:t> суден і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океанотехніки</a:t>
            </a:r>
            <a:r>
              <a:rPr lang="ru-RU" dirty="0"/>
              <a:t>: </a:t>
            </a:r>
            <a:r>
              <a:rPr lang="ru-RU" dirty="0" err="1"/>
              <a:t>розроблення</a:t>
            </a:r>
            <a:r>
              <a:rPr lang="ru-RU" dirty="0"/>
              <a:t> і </a:t>
            </a:r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методології</a:t>
            </a:r>
            <a:r>
              <a:rPr lang="ru-RU" dirty="0"/>
              <a:t> </a:t>
            </a:r>
            <a:r>
              <a:rPr lang="ru-RU" dirty="0" err="1"/>
              <a:t>проєктування</a:t>
            </a:r>
            <a:r>
              <a:rPr lang="ru-RU" dirty="0"/>
              <a:t> і </a:t>
            </a:r>
            <a:r>
              <a:rPr lang="ru-RU" dirty="0" err="1"/>
              <a:t>конструювання</a:t>
            </a:r>
            <a:r>
              <a:rPr lang="ru-RU" dirty="0"/>
              <a:t> суден, </a:t>
            </a:r>
            <a:r>
              <a:rPr lang="ru-RU" dirty="0" err="1"/>
              <a:t>створення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розвинених</a:t>
            </a:r>
            <a:r>
              <a:rPr lang="ru-RU" dirty="0"/>
              <a:t> </a:t>
            </a:r>
            <a:r>
              <a:rPr lang="ru-RU" dirty="0" err="1"/>
              <a:t>теорій</a:t>
            </a:r>
            <a:r>
              <a:rPr lang="ru-RU" dirty="0"/>
              <a:t> </a:t>
            </a:r>
            <a:r>
              <a:rPr lang="ru-RU" dirty="0" err="1"/>
              <a:t>стійкості</a:t>
            </a:r>
            <a:r>
              <a:rPr lang="ru-RU" dirty="0"/>
              <a:t>, </a:t>
            </a:r>
            <a:r>
              <a:rPr lang="ru-RU" dirty="0" err="1"/>
              <a:t>надійності</a:t>
            </a:r>
            <a:r>
              <a:rPr lang="ru-RU" dirty="0"/>
              <a:t> та </a:t>
            </a:r>
            <a:r>
              <a:rPr lang="ru-RU" dirty="0" err="1"/>
              <a:t>ефективності</a:t>
            </a:r>
            <a:r>
              <a:rPr lang="ru-RU" dirty="0"/>
              <a:t> суден, </a:t>
            </a:r>
            <a:r>
              <a:rPr lang="ru-RU" dirty="0" err="1"/>
              <a:t>практичним</a:t>
            </a:r>
            <a:r>
              <a:rPr lang="ru-RU" dirty="0"/>
              <a:t> результатом </a:t>
            </a:r>
            <a:r>
              <a:rPr lang="ru-RU" dirty="0" err="1"/>
              <a:t>якої</a:t>
            </a:r>
            <a:r>
              <a:rPr lang="ru-RU" dirty="0"/>
              <a:t> стали </a:t>
            </a:r>
            <a:r>
              <a:rPr lang="ru-RU" dirty="0" err="1"/>
              <a:t>програмні</a:t>
            </a:r>
            <a:r>
              <a:rPr lang="ru-RU" dirty="0"/>
              <a:t> </a:t>
            </a:r>
            <a:r>
              <a:rPr lang="ru-RU" dirty="0" err="1"/>
              <a:t>комплекси</a:t>
            </a:r>
            <a:r>
              <a:rPr lang="ru-RU" dirty="0"/>
              <a:t> </a:t>
            </a:r>
            <a:r>
              <a:rPr lang="ru-RU" dirty="0" err="1"/>
              <a:t>дослідницького</a:t>
            </a:r>
            <a:r>
              <a:rPr lang="ru-RU" dirty="0"/>
              <a:t> </a:t>
            </a:r>
            <a:r>
              <a:rPr lang="ru-RU" dirty="0" err="1"/>
              <a:t>проєктування</a:t>
            </a:r>
            <a:r>
              <a:rPr lang="ru-RU" dirty="0"/>
              <a:t> і </a:t>
            </a:r>
            <a:r>
              <a:rPr lang="ru-RU" dirty="0" err="1"/>
              <a:t>доконтрактного</a:t>
            </a:r>
            <a:r>
              <a:rPr lang="ru-RU" dirty="0"/>
              <a:t> </a:t>
            </a:r>
            <a:r>
              <a:rPr lang="ru-RU" dirty="0" err="1"/>
              <a:t>опрацьовування</a:t>
            </a:r>
            <a:r>
              <a:rPr lang="ru-RU" dirty="0"/>
              <a:t> </a:t>
            </a:r>
            <a:r>
              <a:rPr lang="ru-RU" dirty="0" err="1"/>
              <a:t>проєктів</a:t>
            </a:r>
            <a:r>
              <a:rPr lang="ru-RU" dirty="0"/>
              <a:t>,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розмірень</a:t>
            </a:r>
            <a:r>
              <a:rPr lang="ru-RU" dirty="0"/>
              <a:t> </a:t>
            </a:r>
            <a:r>
              <a:rPr lang="ru-RU" dirty="0" err="1"/>
              <a:t>універсальних</a:t>
            </a:r>
            <a:r>
              <a:rPr lang="ru-RU" dirty="0"/>
              <a:t> </a:t>
            </a:r>
            <a:r>
              <a:rPr lang="ru-RU" dirty="0" err="1"/>
              <a:t>транспортних</a:t>
            </a:r>
            <a:r>
              <a:rPr lang="ru-RU" dirty="0"/>
              <a:t> суден,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цінових</a:t>
            </a:r>
            <a:r>
              <a:rPr lang="ru-RU" dirty="0"/>
              <a:t> характеристик та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плавання</a:t>
            </a:r>
            <a:r>
              <a:rPr lang="ru-RU" dirty="0"/>
              <a:t>; </a:t>
            </a:r>
            <a:r>
              <a:rPr lang="ru-RU" dirty="0" err="1"/>
              <a:t>розроблення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основ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корабельної</a:t>
            </a:r>
            <a:r>
              <a:rPr lang="ru-RU" dirty="0"/>
              <a:t> </a:t>
            </a:r>
            <a:r>
              <a:rPr lang="ru-RU" dirty="0" err="1"/>
              <a:t>інженерії</a:t>
            </a:r>
            <a:r>
              <a:rPr lang="ru-RU" dirty="0"/>
              <a:t> та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інтегрального</a:t>
            </a:r>
            <a:r>
              <a:rPr lang="ru-RU" dirty="0"/>
              <a:t> </a:t>
            </a:r>
            <a:r>
              <a:rPr lang="ru-RU" dirty="0" err="1"/>
              <a:t>підходу</a:t>
            </a:r>
            <a:r>
              <a:rPr lang="ru-RU" dirty="0"/>
              <a:t> до </a:t>
            </a:r>
            <a:r>
              <a:rPr lang="ru-RU" dirty="0" err="1"/>
              <a:t>проєктування</a:t>
            </a:r>
            <a:r>
              <a:rPr lang="ru-RU" dirty="0"/>
              <a:t>, </a:t>
            </a:r>
            <a:r>
              <a:rPr lang="ru-RU" dirty="0" err="1"/>
              <a:t>конструювання</a:t>
            </a:r>
            <a:r>
              <a:rPr lang="ru-RU" dirty="0"/>
              <a:t> і </a:t>
            </a:r>
            <a:r>
              <a:rPr lang="ru-RU" dirty="0" err="1"/>
              <a:t>побудови</a:t>
            </a:r>
            <a:r>
              <a:rPr lang="ru-RU" dirty="0"/>
              <a:t> суден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485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Джерела </a:t>
            </a:r>
            <a:r>
              <a:rPr lang="uk-UA" b="1" dirty="0">
                <a:solidFill>
                  <a:srgbClr val="FF0000"/>
                </a:solidFill>
              </a:rPr>
              <a:t>інформації</a:t>
            </a:r>
            <a:r>
              <a:rPr lang="uk-UA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uk.wikipedia.org/wiki</a:t>
            </a:r>
            <a:r>
              <a:rPr lang="uk-UA" dirty="0"/>
              <a:t> </a:t>
            </a:r>
            <a:r>
              <a:rPr lang="uk-UA" dirty="0" smtClean="0"/>
              <a:t>А</a:t>
            </a:r>
            <a:r>
              <a:rPr lang="ru-RU" sz="1800" dirty="0" smtClean="0"/>
              <a:t>РХІТЕКТУРНО-КОНСТРУКТИВНІ </a:t>
            </a:r>
            <a:r>
              <a:rPr lang="ru-RU" sz="1800" dirty="0"/>
              <a:t>ТИПИ СУДІВ</a:t>
            </a:r>
            <a:endParaRPr lang="uk-UA" sz="1800" dirty="0" smtClean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educenter.com.ua/arhitekturi-sudiv-kursak-net/</a:t>
            </a:r>
            <a:r>
              <a:rPr lang="uk-UA" dirty="0" smtClean="0">
                <a:hlinkClick r:id="rId3"/>
              </a:rPr>
              <a:t>ї</a:t>
            </a:r>
            <a:endParaRPr lang="uk-UA" dirty="0" smtClean="0"/>
          </a:p>
          <a:p>
            <a:r>
              <a:rPr lang="en-US" dirty="0"/>
              <a:t>//</a:t>
            </a:r>
            <a:r>
              <a:rPr lang="en-US" dirty="0" smtClean="0"/>
              <a:t>www.wiki.uk</a:t>
            </a:r>
            <a:r>
              <a:rPr lang="uk-UA" dirty="0" smtClean="0"/>
              <a:t>-</a:t>
            </a:r>
            <a:r>
              <a:rPr lang="en-US" dirty="0" smtClean="0"/>
              <a:t>ua.nina.az/</a:t>
            </a:r>
            <a:r>
              <a:rPr lang="uk-UA" dirty="0"/>
              <a:t>Корабельна_архітектура.</a:t>
            </a:r>
            <a:r>
              <a:rPr lang="en-US" dirty="0"/>
              <a:t>html#</a:t>
            </a:r>
            <a:r>
              <a:rPr lang="uk-UA" dirty="0" smtClean="0"/>
              <a:t>Принципи_корабельної_архітектури</a:t>
            </a:r>
          </a:p>
          <a:p>
            <a:r>
              <a:rPr lang="ru-RU" i="1" dirty="0" err="1"/>
              <a:t>Рашковский</a:t>
            </a:r>
            <a:r>
              <a:rPr lang="ru-RU" i="1" dirty="0"/>
              <a:t> А. С.</a:t>
            </a:r>
            <a:r>
              <a:rPr lang="ru-RU" dirty="0"/>
              <a:t> </a:t>
            </a:r>
            <a:r>
              <a:rPr lang="ru-RU" dirty="0" err="1"/>
              <a:t>Методологічні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проектами </a:t>
            </a:r>
            <a:r>
              <a:rPr lang="ru-RU" dirty="0" err="1"/>
              <a:t>будівництва</a:t>
            </a:r>
            <a:r>
              <a:rPr lang="ru-RU" dirty="0"/>
              <a:t> </a:t>
            </a:r>
            <a:r>
              <a:rPr lang="ru-RU" dirty="0" err="1"/>
              <a:t>композитних</a:t>
            </a:r>
            <a:r>
              <a:rPr lang="ru-RU" dirty="0"/>
              <a:t> плавучих </a:t>
            </a:r>
            <a:r>
              <a:rPr lang="ru-RU" dirty="0" err="1"/>
              <a:t>споруд</a:t>
            </a:r>
            <a:r>
              <a:rPr lang="ru-RU" dirty="0"/>
              <a:t>: </a:t>
            </a:r>
            <a:r>
              <a:rPr lang="ru-RU" dirty="0" err="1"/>
              <a:t>Моногр</a:t>
            </a:r>
            <a:r>
              <a:rPr lang="ru-RU" dirty="0"/>
              <a:t>. / А. С. </a:t>
            </a:r>
            <a:r>
              <a:rPr lang="ru-RU" dirty="0" err="1"/>
              <a:t>Рашковский</a:t>
            </a:r>
            <a:r>
              <a:rPr lang="ru-RU" dirty="0"/>
              <a:t>, Н. Г. Слуцкий, К. В. Кошкин; </a:t>
            </a:r>
            <a:r>
              <a:rPr lang="ru-RU" dirty="0" err="1"/>
              <a:t>Миколаїв</a:t>
            </a:r>
            <a:r>
              <a:rPr lang="ru-RU" dirty="0"/>
              <a:t>. ун-т </a:t>
            </a:r>
            <a:r>
              <a:rPr lang="ru-RU" dirty="0" err="1"/>
              <a:t>кораблебудування</a:t>
            </a:r>
            <a:r>
              <a:rPr lang="ru-RU" dirty="0"/>
              <a:t> </a:t>
            </a:r>
            <a:r>
              <a:rPr lang="ru-RU" dirty="0" err="1"/>
              <a:t>ім</a:t>
            </a:r>
            <a:r>
              <a:rPr lang="ru-RU" dirty="0"/>
              <a:t>. </a:t>
            </a:r>
            <a:r>
              <a:rPr lang="ru-RU" dirty="0" err="1"/>
              <a:t>адмірала</a:t>
            </a:r>
            <a:r>
              <a:rPr lang="ru-RU" dirty="0"/>
              <a:t> Макарова. — </a:t>
            </a:r>
            <a:r>
              <a:rPr lang="ru-RU" dirty="0" err="1"/>
              <a:t>Миколаїв</a:t>
            </a:r>
            <a:r>
              <a:rPr lang="ru-RU" dirty="0"/>
              <a:t>, 2005. — 232 c.</a:t>
            </a:r>
          </a:p>
          <a:p>
            <a:r>
              <a:rPr lang="ru-RU" dirty="0">
                <a:hlinkClick r:id="rId4" tooltip="Указ Президента України"/>
              </a:rPr>
              <a:t>Указ Президента </a:t>
            </a:r>
            <a:r>
              <a:rPr lang="ru-RU" dirty="0" err="1">
                <a:hlinkClick r:id="rId4" tooltip="Указ Президента України"/>
              </a:rPr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10 </a:t>
            </a:r>
            <a:r>
              <a:rPr lang="ru-RU" dirty="0" err="1"/>
              <a:t>грудня</a:t>
            </a:r>
            <a:r>
              <a:rPr lang="ru-RU" dirty="0"/>
              <a:t> 2007 року № 1191/2007 </a:t>
            </a:r>
          </a:p>
          <a:p>
            <a:r>
              <a:rPr lang="ru-RU" dirty="0">
                <a:hlinkClick r:id="rId4" tooltip="Указ Президента України"/>
              </a:rPr>
              <a:t>Указ Президента </a:t>
            </a:r>
            <a:r>
              <a:rPr lang="ru-RU" dirty="0" err="1">
                <a:hlinkClick r:id="rId4" tooltip="Указ Президента України"/>
              </a:rPr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18 </a:t>
            </a:r>
            <a:r>
              <a:rPr lang="ru-RU" dirty="0" err="1"/>
              <a:t>травня</a:t>
            </a:r>
            <a:r>
              <a:rPr lang="ru-RU" dirty="0"/>
              <a:t> 2012 року № 329/2012 </a:t>
            </a:r>
          </a:p>
          <a:p>
            <a:r>
              <a:rPr lang="ru-RU" dirty="0"/>
              <a:t>// </a:t>
            </a:r>
            <a:r>
              <a:rPr lang="ru-RU" dirty="0" err="1">
                <a:hlinkClick r:id="rId5" tooltip="Енциклопедія сучасної України"/>
              </a:rPr>
              <a:t>Енциклопедія</a:t>
            </a:r>
            <a:r>
              <a:rPr lang="ru-RU" dirty="0">
                <a:hlinkClick r:id="rId5" tooltip="Енциклопедія сучасної України"/>
              </a:rPr>
              <a:t> </a:t>
            </a:r>
            <a:r>
              <a:rPr lang="ru-RU" dirty="0" err="1">
                <a:hlinkClick r:id="rId5" tooltip="Енциклопедія сучасної України"/>
              </a:rPr>
              <a:t>сучасної</a:t>
            </a:r>
            <a:r>
              <a:rPr lang="ru-RU" dirty="0">
                <a:hlinkClick r:id="rId5" tooltip="Енциклопедія сучасної України"/>
              </a:rPr>
              <a:t> </a:t>
            </a:r>
            <a:r>
              <a:rPr lang="ru-RU" dirty="0" err="1">
                <a:hlinkClick r:id="rId5" tooltip="Енциклопедія сучасної України"/>
              </a:rPr>
              <a:t>України</a:t>
            </a:r>
            <a:endParaRPr lang="ru-RU" dirty="0"/>
          </a:p>
          <a:p>
            <a:r>
              <a:rPr lang="ru-RU" dirty="0" err="1"/>
              <a:t>Інноваційні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проєктування</a:t>
            </a:r>
            <a:r>
              <a:rPr lang="ru-RU" dirty="0"/>
              <a:t> та </a:t>
            </a:r>
            <a:r>
              <a:rPr lang="ru-RU" dirty="0" err="1"/>
              <a:t>побудови</a:t>
            </a:r>
            <a:r>
              <a:rPr lang="ru-RU" dirty="0"/>
              <a:t> суден і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океанотехніки</a:t>
            </a:r>
            <a:r>
              <a:rPr lang="ru-RU" dirty="0"/>
              <a:t> [Текст]: [</a:t>
            </a:r>
            <a:r>
              <a:rPr lang="ru-RU" dirty="0" err="1"/>
              <a:t>монографія</a:t>
            </a:r>
            <a:r>
              <a:rPr lang="ru-RU" dirty="0"/>
              <a:t>] / С. С. </a:t>
            </a:r>
            <a:r>
              <a:rPr lang="ru-RU" dirty="0" err="1"/>
              <a:t>Рижков</a:t>
            </a:r>
            <a:r>
              <a:rPr lang="ru-RU" dirty="0"/>
              <a:t> [та </a:t>
            </a:r>
            <a:r>
              <a:rPr lang="ru-RU" dirty="0" err="1"/>
              <a:t>ін</a:t>
            </a:r>
            <a:r>
              <a:rPr lang="ru-RU" dirty="0"/>
              <a:t>.]. — </a:t>
            </a:r>
            <a:r>
              <a:rPr lang="ru-RU" dirty="0" err="1"/>
              <a:t>Миколаїв</a:t>
            </a:r>
            <a:r>
              <a:rPr lang="ru-RU" dirty="0"/>
              <a:t>: </a:t>
            </a:r>
            <a:r>
              <a:rPr lang="ru-RU" dirty="0" err="1"/>
              <a:t>Національний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 </a:t>
            </a:r>
            <a:r>
              <a:rPr lang="ru-RU" dirty="0" err="1"/>
              <a:t>кораблебудування</a:t>
            </a:r>
            <a:r>
              <a:rPr lang="ru-RU" dirty="0"/>
              <a:t>, 2009. — 354 с.: </a:t>
            </a:r>
            <a:r>
              <a:rPr lang="ru-RU" dirty="0" err="1"/>
              <a:t>іл</a:t>
            </a:r>
            <a:r>
              <a:rPr lang="ru-RU" dirty="0"/>
              <a:t>. — </a:t>
            </a:r>
            <a:r>
              <a:rPr lang="ru-RU" dirty="0" err="1"/>
              <a:t>Бібліогр</a:t>
            </a:r>
            <a:r>
              <a:rPr lang="ru-RU" dirty="0"/>
              <a:t>.: с. 304—354. — </a:t>
            </a:r>
            <a:r>
              <a:rPr lang="ru-RU" dirty="0">
                <a:hlinkClick r:id="rId6"/>
              </a:rPr>
              <a:t>ISBN 978-966-321-124-4</a:t>
            </a:r>
            <a:endParaRPr lang="ru-RU" dirty="0"/>
          </a:p>
          <a:p>
            <a:r>
              <a:rPr lang="ru-RU" i="1" dirty="0" err="1"/>
              <a:t>Сизов</a:t>
            </a:r>
            <a:r>
              <a:rPr lang="ru-RU" i="1" dirty="0"/>
              <a:t> В. Г.</a:t>
            </a:r>
            <a:r>
              <a:rPr lang="ru-RU" dirty="0"/>
              <a:t> </a:t>
            </a:r>
            <a:r>
              <a:rPr lang="ru-RU" dirty="0" err="1"/>
              <a:t>Теорія</a:t>
            </a:r>
            <a:r>
              <a:rPr lang="ru-RU" dirty="0"/>
              <a:t> корабля: </a:t>
            </a:r>
            <a:r>
              <a:rPr lang="ru-RU" dirty="0" err="1"/>
              <a:t>Підручник</a:t>
            </a:r>
            <a:r>
              <a:rPr lang="ru-RU" dirty="0"/>
              <a:t> / В. Г. </a:t>
            </a:r>
            <a:r>
              <a:rPr lang="ru-RU" dirty="0" err="1"/>
              <a:t>Сизов</a:t>
            </a:r>
            <a:r>
              <a:rPr lang="ru-RU" dirty="0"/>
              <a:t>. — Одеса: </a:t>
            </a:r>
            <a:r>
              <a:rPr lang="ru-RU" dirty="0" err="1"/>
              <a:t>Фенікс</a:t>
            </a:r>
            <a:r>
              <a:rPr lang="ru-RU" dirty="0"/>
              <a:t>, М.:</a:t>
            </a:r>
            <a:r>
              <a:rPr lang="ru-RU" dirty="0" err="1"/>
              <a:t>ТрансЛіт</a:t>
            </a:r>
            <a:r>
              <a:rPr lang="ru-RU" dirty="0"/>
              <a:t>. 2008. — 464 с. — </a:t>
            </a:r>
            <a:r>
              <a:rPr lang="ru-RU" dirty="0">
                <a:hlinkClick r:id="rId7"/>
              </a:rPr>
              <a:t>ISBN 978-5-94976-690-3</a:t>
            </a:r>
            <a:endParaRPr lang="ru-RU" dirty="0"/>
          </a:p>
          <a:p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проєктування</a:t>
            </a:r>
            <a:r>
              <a:rPr lang="ru-RU" dirty="0"/>
              <a:t>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транспортних</a:t>
            </a:r>
            <a:r>
              <a:rPr lang="ru-RU" dirty="0"/>
              <a:t> суден: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посібник</a:t>
            </a:r>
            <a:r>
              <a:rPr lang="ru-RU" dirty="0"/>
              <a:t>] / О. В. Бондаренко, О. І. Кротов, Л. О. </a:t>
            </a:r>
            <a:r>
              <a:rPr lang="ru-RU" dirty="0" err="1"/>
              <a:t>Матвєєв</a:t>
            </a:r>
            <a:r>
              <a:rPr lang="ru-RU" dirty="0"/>
              <a:t>, С. О. </a:t>
            </a:r>
            <a:r>
              <a:rPr lang="ru-RU" dirty="0" err="1"/>
              <a:t>Прокудін</a:t>
            </a:r>
            <a:r>
              <a:rPr lang="ru-RU" dirty="0"/>
              <a:t>. — </a:t>
            </a:r>
            <a:r>
              <a:rPr lang="ru-RU" dirty="0" err="1"/>
              <a:t>Миколаїв</a:t>
            </a:r>
            <a:r>
              <a:rPr lang="ru-RU" dirty="0"/>
              <a:t>: УДМТУ, 2003. — Ч. 1. — 72 с.</a:t>
            </a:r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4186846526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640</Words>
  <Application>Microsoft Office PowerPoint</Application>
  <PresentationFormat>Произвольный</PresentationFormat>
  <Paragraphs>42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Офисная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44</cp:revision>
  <dcterms:created xsi:type="dcterms:W3CDTF">2020-05-07T09:46:48Z</dcterms:created>
  <dcterms:modified xsi:type="dcterms:W3CDTF">2022-11-22T11:10:56Z</dcterms:modified>
</cp:coreProperties>
</file>