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64" r:id="rId11"/>
    <p:sldId id="265" r:id="rId12"/>
    <p:sldId id="266" r:id="rId13"/>
    <p:sldId id="267" r:id="rId14"/>
    <p:sldId id="268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3714-74D0-4CF6-9EAB-581DED47DBCC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87BBB-3336-45E8-9E24-3AFD75A59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5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87BBB-3336-45E8-9E24-3AFD75A59F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9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476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5425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42383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7165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8693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3260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1724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9413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951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1665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1382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7940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1125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696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2143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6869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89EC-8FAE-4431-8F0F-E173FF102E36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1D1CEB-32F9-4EFC-8561-BBB582713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601" y="5899053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Заняття 05</a:t>
            </a:r>
            <a:r>
              <a:rPr lang="ru-RU" dirty="0">
                <a:solidFill>
                  <a:schemeClr val="tx1"/>
                </a:solidFill>
              </a:rPr>
              <a:t>.07.2022</a:t>
            </a:r>
          </a:p>
        </p:txBody>
      </p:sp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05849A-012A-4385-ADCC-09C935694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67" y="388060"/>
            <a:ext cx="11533423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Однак</a:t>
            </a:r>
            <a:r>
              <a:rPr lang="ru-RU" dirty="0"/>
              <a:t>, для того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оптимізувати</a:t>
            </a:r>
            <a:r>
              <a:rPr lang="ru-RU" dirty="0"/>
              <a:t> </a:t>
            </a:r>
            <a:r>
              <a:rPr lang="ru-RU" dirty="0" err="1"/>
              <a:t>технологічні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БПЛА в </a:t>
            </a:r>
            <a:r>
              <a:rPr lang="ru-RU" dirty="0" err="1"/>
              <a:t>аерозніманні</a:t>
            </a:r>
            <a:r>
              <a:rPr lang="ru-RU" dirty="0"/>
              <a:t>. </a:t>
            </a:r>
            <a:r>
              <a:rPr lang="ru-RU" dirty="0" err="1"/>
              <a:t>Використовуючи</a:t>
            </a:r>
            <a:r>
              <a:rPr lang="ru-RU" dirty="0"/>
              <a:t> БПЛА для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топографічного</a:t>
            </a:r>
            <a:r>
              <a:rPr lang="ru-RU" dirty="0"/>
              <a:t> </a:t>
            </a:r>
            <a:r>
              <a:rPr lang="ru-RU" dirty="0" err="1"/>
              <a:t>аерознімання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розв’язати</a:t>
            </a:r>
            <a:r>
              <a:rPr lang="ru-RU" dirty="0"/>
              <a:t> низку задач, </a:t>
            </a:r>
            <a:r>
              <a:rPr lang="ru-RU" dirty="0" err="1"/>
              <a:t>забезпечивши</a:t>
            </a:r>
            <a:r>
              <a:rPr lang="ru-RU" dirty="0"/>
              <a:t>: </a:t>
            </a:r>
          </a:p>
          <a:p>
            <a:r>
              <a:rPr lang="ru-RU" dirty="0" err="1"/>
              <a:t>стабілізацію</a:t>
            </a:r>
            <a:r>
              <a:rPr lang="ru-RU" dirty="0"/>
              <a:t> БПЛА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за маршрутом; </a:t>
            </a:r>
          </a:p>
          <a:p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заданої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польоту</a:t>
            </a:r>
            <a:r>
              <a:rPr lang="ru-RU" dirty="0"/>
              <a:t>; </a:t>
            </a:r>
          </a:p>
          <a:p>
            <a:r>
              <a:rPr lang="ru-RU" dirty="0" err="1"/>
              <a:t>прямолінійність</a:t>
            </a:r>
            <a:r>
              <a:rPr lang="ru-RU" dirty="0"/>
              <a:t> маршруту; </a:t>
            </a:r>
          </a:p>
          <a:p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кутів</a:t>
            </a:r>
            <a:r>
              <a:rPr lang="ru-RU" dirty="0"/>
              <a:t> </a:t>
            </a:r>
            <a:r>
              <a:rPr lang="ru-RU" dirty="0" err="1"/>
              <a:t>нахилу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Тому головною проблемою є </a:t>
            </a:r>
            <a:r>
              <a:rPr lang="ru-RU" dirty="0" err="1"/>
              <a:t>дослідження</a:t>
            </a:r>
            <a:r>
              <a:rPr lang="ru-RU" dirty="0"/>
              <a:t> причин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похибок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наведених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та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усунення</a:t>
            </a:r>
            <a:r>
              <a:rPr lang="ru-RU" dirty="0"/>
              <a:t>. </a:t>
            </a:r>
          </a:p>
        </p:txBody>
      </p:sp>
      <p:pic>
        <p:nvPicPr>
          <p:cNvPr id="10242" name="Picture 2" descr="Аерозйомка в Києві та Україні | Відео 4К зйомка квадракоптером в Києві ➣  Dizz.in.ua">
            <a:extLst>
              <a:ext uri="{FF2B5EF4-FFF2-40B4-BE49-F238E27FC236}">
                <a16:creationId xmlns:a16="http://schemas.microsoft.com/office/drawing/2014/main" id="{899C057B-EC32-4C64-A2E5-A76A067F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30" y="4268833"/>
            <a:ext cx="3644998" cy="24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Інтелектуальна аерозйомка - QUADRO.ua - Офіційний дистрибутор промислових  рішень DJI ENTERPRISE в Україні">
            <a:extLst>
              <a:ext uri="{FF2B5EF4-FFF2-40B4-BE49-F238E27FC236}">
                <a16:creationId xmlns:a16="http://schemas.microsoft.com/office/drawing/2014/main" id="{D870F25A-9D3A-4477-B331-A57375918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91" y="4520705"/>
            <a:ext cx="6376823" cy="19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0469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BDCEAF-E991-4EAD-88BD-50804DED8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44" y="444330"/>
            <a:ext cx="10604955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БПЛА для потреб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то тут </a:t>
            </a:r>
            <a:r>
              <a:rPr lang="ru-RU" dirty="0" err="1"/>
              <a:t>виявляються</a:t>
            </a:r>
            <a:r>
              <a:rPr lang="ru-RU" dirty="0"/>
              <a:t> </a:t>
            </a:r>
            <a:r>
              <a:rPr lang="ru-RU" dirty="0" err="1"/>
              <a:t>перспективи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таких </a:t>
            </a:r>
            <a:r>
              <a:rPr lang="ru-RU" dirty="0" err="1"/>
              <a:t>технологій</a:t>
            </a:r>
            <a:r>
              <a:rPr lang="ru-RU" dirty="0"/>
              <a:t>. І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знімальних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фото- і </a:t>
            </a:r>
            <a:r>
              <a:rPr lang="ru-RU" dirty="0" err="1"/>
              <a:t>відеокамер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малогабаритні</a:t>
            </a:r>
            <a:r>
              <a:rPr lang="ru-RU" dirty="0"/>
              <a:t> </a:t>
            </a:r>
            <a:r>
              <a:rPr lang="ru-RU" dirty="0" err="1"/>
              <a:t>безпілотні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 в таких сферах: </a:t>
            </a:r>
          </a:p>
          <a:p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аерознімання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докладних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виконання</a:t>
            </a:r>
            <a:r>
              <a:rPr lang="ru-RU" dirty="0"/>
              <a:t> перспективного </a:t>
            </a:r>
            <a:r>
              <a:rPr lang="ru-RU" dirty="0" err="1"/>
              <a:t>знімання</a:t>
            </a:r>
            <a:r>
              <a:rPr lang="ru-RU" dirty="0"/>
              <a:t> </a:t>
            </a:r>
            <a:r>
              <a:rPr lang="ru-RU" dirty="0" err="1"/>
              <a:t>житлової</a:t>
            </a:r>
            <a:r>
              <a:rPr lang="ru-RU" dirty="0"/>
              <a:t> </a:t>
            </a:r>
            <a:r>
              <a:rPr lang="ru-RU" dirty="0" err="1"/>
              <a:t>забудови</a:t>
            </a:r>
            <a:r>
              <a:rPr lang="ru-RU" dirty="0"/>
              <a:t>; </a:t>
            </a:r>
          </a:p>
          <a:p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земель </a:t>
            </a:r>
            <a:r>
              <a:rPr lang="ru-RU" dirty="0" err="1"/>
              <a:t>сільськогосподарського</a:t>
            </a:r>
            <a:r>
              <a:rPr lang="ru-RU" dirty="0"/>
              <a:t> та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(</a:t>
            </a:r>
            <a:r>
              <a:rPr lang="ru-RU" dirty="0" err="1"/>
              <a:t>це</a:t>
            </a:r>
            <a:r>
              <a:rPr lang="ru-RU" dirty="0"/>
              <a:t> особливо актуально для </a:t>
            </a:r>
            <a:r>
              <a:rPr lang="ru-RU" dirty="0" err="1"/>
              <a:t>районів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щільною</a:t>
            </a:r>
            <a:r>
              <a:rPr lang="ru-RU" dirty="0"/>
              <a:t> </a:t>
            </a:r>
            <a:r>
              <a:rPr lang="ru-RU" dirty="0" err="1"/>
              <a:t>забудовою</a:t>
            </a:r>
            <a:r>
              <a:rPr lang="ru-RU" dirty="0"/>
              <a:t>); </a:t>
            </a:r>
          </a:p>
          <a:p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району </a:t>
            </a:r>
            <a:r>
              <a:rPr lang="ru-RU" dirty="0" err="1"/>
              <a:t>складування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та </a:t>
            </a:r>
            <a:r>
              <a:rPr lang="ru-RU" dirty="0" err="1"/>
              <a:t>отруйних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доступ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обмеженим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. </a:t>
            </a:r>
          </a:p>
        </p:txBody>
      </p:sp>
      <p:pic>
        <p:nvPicPr>
          <p:cNvPr id="11266" name="Picture 2" descr="DJI Agras T16 — новий дрон для обприскування полів">
            <a:extLst>
              <a:ext uri="{FF2B5EF4-FFF2-40B4-BE49-F238E27FC236}">
                <a16:creationId xmlns:a16="http://schemas.microsoft.com/office/drawing/2014/main" id="{E7608107-356E-43AB-A2D0-1F43D806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" y="3980616"/>
            <a:ext cx="4379155" cy="227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lantoair.space — Перші професійні курси пілотів-операторів БПЛА  «AGRODRONE-PLANTОAIR»">
            <a:extLst>
              <a:ext uri="{FF2B5EF4-FFF2-40B4-BE49-F238E27FC236}">
                <a16:creationId xmlns:a16="http://schemas.microsoft.com/office/drawing/2014/main" id="{CDFCDB87-3372-4EF4-AA76-85164BD9E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82" y="4325104"/>
            <a:ext cx="5513590" cy="182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4981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C6D70D-5550-41A1-8138-F995D7E34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50" y="528737"/>
            <a:ext cx="10168857" cy="3880773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Створення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великомасштабних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планів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сільських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населених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пунктів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основі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даних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отриманих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допомогою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БПЛА,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необхідне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проектування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генеральних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планів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. А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своєю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чергою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пов’язано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обліком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земель та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встановленням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меж у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певному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регіоні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2290" name="Picture 2" descr="Дрони в рослинництві, де агроному потрібні БПЛА — SuperAgronom.com">
            <a:extLst>
              <a:ext uri="{FF2B5EF4-FFF2-40B4-BE49-F238E27FC236}">
                <a16:creationId xmlns:a16="http://schemas.microsoft.com/office/drawing/2014/main" id="{63A05A1C-6095-47AD-BCBB-22352910A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4" y="3809500"/>
            <a:ext cx="4499577" cy="25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Український виробник дронів для сільського господарства, та цивільних БПЛА  | BetterFly">
            <a:extLst>
              <a:ext uri="{FF2B5EF4-FFF2-40B4-BE49-F238E27FC236}">
                <a16:creationId xmlns:a16="http://schemas.microsoft.com/office/drawing/2014/main" id="{1619E747-0674-41F6-BCAF-0B57793F1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78" y="3857444"/>
            <a:ext cx="4067908" cy="247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0259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F04355-1010-453D-B6AF-722057DD1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15" y="683481"/>
            <a:ext cx="10920526" cy="388077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відміну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наземних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геодезичних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методів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до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яких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належать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тахеометричне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знімання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вимірювання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допомогою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GPS-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приймачів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безпілотні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літальні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апарати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дають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змогу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швидко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економічно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вигідно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виконати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аерознімання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територій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невеликої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площі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з метою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складання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кадастрових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планів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ортофотопланів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9218" name="Picture 2" descr="Новий український безпілотник може стріляти ракетами">
            <a:extLst>
              <a:ext uri="{FF2B5EF4-FFF2-40B4-BE49-F238E27FC236}">
                <a16:creationId xmlns:a16="http://schemas.microsoft.com/office/drawing/2014/main" id="{7E85FB85-3092-4E30-9139-57846CAA9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59" y="3486294"/>
            <a:ext cx="3443287" cy="229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2 напрямки використання дронів в сільському господарстві">
            <a:extLst>
              <a:ext uri="{FF2B5EF4-FFF2-40B4-BE49-F238E27FC236}">
                <a16:creationId xmlns:a16="http://schemas.microsoft.com/office/drawing/2014/main" id="{5E9EEDC4-9FB4-4227-944A-4815F7138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40" y="2587013"/>
            <a:ext cx="4184407" cy="17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Агро ІТ Абетка: Б — БПЛА в сільському господарстві — Біржа сільгосптехніки  Traktorist.ua">
            <a:extLst>
              <a:ext uri="{FF2B5EF4-FFF2-40B4-BE49-F238E27FC236}">
                <a16:creationId xmlns:a16="http://schemas.microsoft.com/office/drawing/2014/main" id="{C69D4944-06D1-4970-B4B8-90D06F1D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78" y="4385574"/>
            <a:ext cx="4184407" cy="234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8142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C70E51-E64F-4E2D-848A-A6BB90F4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60" y="430263"/>
            <a:ext cx="8596668" cy="3880773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Безпілотні літальні апарати використовують для доставки товарів, що зменшує час доставки, та полегшує роботу.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www.liga.net/images/general/2021/11/17/20211117150555-7630.png">
            <a:extLst>
              <a:ext uri="{FF2B5EF4-FFF2-40B4-BE49-F238E27FC236}">
                <a16:creationId xmlns:a16="http://schemas.microsoft.com/office/drawing/2014/main" id="{1B560B8F-31AD-4E20-BCCC-5AFC098F6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0649"/>
            <a:ext cx="5892128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iga.net/images/general/2021/11/17/20211117150815-3489.png">
            <a:extLst>
              <a:ext uri="{FF2B5EF4-FFF2-40B4-BE49-F238E27FC236}">
                <a16:creationId xmlns:a16="http://schemas.microsoft.com/office/drawing/2014/main" id="{4155D30E-1757-4A7F-A5D4-73810871E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58" y="2370649"/>
            <a:ext cx="7480642" cy="387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36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5" y="388292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9" y="2247221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4" y="4777347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B9447-19BB-4FE1-9671-B8A19B4F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557238"/>
            <a:ext cx="8596668" cy="1320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Застосування безпілотних літальних апаратів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Гражданские беспилотники в Украине. Сравнить цены, купить промышленные  товары на маркетплейсе Prom.ua">
            <a:extLst>
              <a:ext uri="{FF2B5EF4-FFF2-40B4-BE49-F238E27FC236}">
                <a16:creationId xmlns:a16="http://schemas.microsoft.com/office/drawing/2014/main" id="{FF4DE42D-4A01-4154-B9BE-2A768959E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418553"/>
            <a:ext cx="2727048" cy="293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рони для обприскування полів, застосування квадрокоптерів в сільському  господарстві — Пропозиція">
            <a:extLst>
              <a:ext uri="{FF2B5EF4-FFF2-40B4-BE49-F238E27FC236}">
                <a16:creationId xmlns:a16="http://schemas.microsoft.com/office/drawing/2014/main" id="{7F0225F2-04A2-431B-8E6C-DBED120246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50" y="2418553"/>
            <a:ext cx="3782124" cy="32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олонтеры за день собрали деньги на 2 Байрактара для ВСУ, и сбор  продолжается. Жертвуют и по 6 грн | Вільне радіо">
            <a:extLst>
              <a:ext uri="{FF2B5EF4-FFF2-40B4-BE49-F238E27FC236}">
                <a16:creationId xmlns:a16="http://schemas.microsoft.com/office/drawing/2014/main" id="{4F1F8AC7-C171-4617-8238-1FD49514C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45" y="2836286"/>
            <a:ext cx="4538442" cy="238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488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57CA79-D5B6-4C4F-9A80-9F35ABF2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54" y="781955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Безпілотний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літальний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апарат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 (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БпЛА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) —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повітряне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судно,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призначене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виконання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польоту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без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пілота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борту,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керування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польотом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якого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контроль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яким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здійснюються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відповідною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програмою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допомогою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спеціальної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станції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керування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знаходиться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поза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повітряним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судном.</a:t>
            </a:r>
          </a:p>
        </p:txBody>
      </p:sp>
      <p:pic>
        <p:nvPicPr>
          <p:cNvPr id="3074" name="Picture 2" descr="Гражданские беспилотники в Харькове. Сравнить цены, купить промышленные  товары на маркетплейсе Prom.ua">
            <a:extLst>
              <a:ext uri="{FF2B5EF4-FFF2-40B4-BE49-F238E27FC236}">
                <a16:creationId xmlns:a16="http://schemas.microsoft.com/office/drawing/2014/main" id="{D3AF6CE9-2DA8-4C83-A287-40FC7A47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4" y="3091517"/>
            <a:ext cx="3916094" cy="391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бприскування за допомогою безпілотників — журнал Пропозиція">
            <a:extLst>
              <a:ext uri="{FF2B5EF4-FFF2-40B4-BE49-F238E27FC236}">
                <a16:creationId xmlns:a16="http://schemas.microsoft.com/office/drawing/2014/main" id="{B5108A59-AA90-4850-9E85-B837C1A75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90" y="3810467"/>
            <a:ext cx="4649697" cy="26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004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4BD351-72E8-4D0A-A157-D58638548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574" y="472466"/>
            <a:ext cx="11125460" cy="388077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сучасним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визначенням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безпілотником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» є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той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апарат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перебуває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постійним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дистанційним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контролем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пілота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пілотів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призначений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повернення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аеродром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для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подальшого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повторного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098" name="Picture 2" descr="Двомоторне безпілотне повітряне судно М-7В5 «НЕБЕСНИЙ ПАТРУЛЬ»">
            <a:extLst>
              <a:ext uri="{FF2B5EF4-FFF2-40B4-BE49-F238E27FC236}">
                <a16:creationId xmlns:a16="http://schemas.microsoft.com/office/drawing/2014/main" id="{8C1A7A58-C87D-4A2D-9B9D-EDB35091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44" y="1568546"/>
            <a:ext cx="6909582" cy="518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4699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864AF7-BA44-41AA-859A-49F55C14F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18" y="430263"/>
            <a:ext cx="10886309" cy="3880773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Раніше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радіокеровані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повністю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автоматизовані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апарати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об'єднували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поняттям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безпіло́тна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</a:rPr>
              <a:t>авіа́ція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 — 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літаки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керування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пілотування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якими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здійснюється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без 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пілота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за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допомогою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приладів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різних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систем,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засобами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радіо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радіолокації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 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телебачення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подають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команди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на 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автопілот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Елементи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системи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керування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містяться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поза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літаком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можуть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бути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землі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воді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і 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повітрі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місці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старту,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маршруті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польоту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і 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районі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цілі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122" name="Picture 2" descr="НАУ готовий забезпечувати Україну безпілотниками">
            <a:extLst>
              <a:ext uri="{FF2B5EF4-FFF2-40B4-BE49-F238E27FC236}">
                <a16:creationId xmlns:a16="http://schemas.microsoft.com/office/drawing/2014/main" id="{71C0C4F0-D922-42E0-9755-18571944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8" y="2854934"/>
            <a:ext cx="5359205" cy="357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трімкий розвиток вітчизняної науки: МОН представило 240 інноваційних  розробок українських університетів – uprom.info">
            <a:extLst>
              <a:ext uri="{FF2B5EF4-FFF2-40B4-BE49-F238E27FC236}">
                <a16:creationId xmlns:a16="http://schemas.microsoft.com/office/drawing/2014/main" id="{9CCBBA02-896C-44F8-8B1B-093604814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79" y="2850997"/>
            <a:ext cx="4775133" cy="35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2522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AF81D9-7604-421E-ADAD-0EB01D36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943" y="613143"/>
            <a:ext cx="8596668" cy="3880773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передачі</a:t>
            </a:r>
            <a:r>
              <a:rPr lang="ru-RU" dirty="0"/>
              <a:t> на пункт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отриманих</a:t>
            </a:r>
            <a:r>
              <a:rPr lang="ru-RU" dirty="0"/>
              <a:t> з </a:t>
            </a:r>
            <a:r>
              <a:rPr lang="ru-RU" dirty="0" err="1"/>
              <a:t>бортових</a:t>
            </a:r>
            <a:r>
              <a:rPr lang="ru-RU" dirty="0"/>
              <a:t> </a:t>
            </a:r>
            <a:r>
              <a:rPr lang="ru-RU" dirty="0" err="1"/>
              <a:t>сенсорів</a:t>
            </a:r>
            <a:r>
              <a:rPr lang="ru-RU" dirty="0"/>
              <a:t>,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БпЛА</a:t>
            </a:r>
            <a:r>
              <a:rPr lang="ru-RU" dirty="0"/>
              <a:t> є </a:t>
            </a:r>
            <a:r>
              <a:rPr lang="ru-RU" dirty="0" err="1"/>
              <a:t>радіопередавач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з </a:t>
            </a:r>
            <a:r>
              <a:rPr lang="ru-RU" dirty="0" err="1"/>
              <a:t>наземним</a:t>
            </a:r>
            <a:r>
              <a:rPr lang="ru-RU" dirty="0"/>
              <a:t> </a:t>
            </a:r>
            <a:r>
              <a:rPr lang="ru-RU" dirty="0" err="1"/>
              <a:t>обладнанням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формату </a:t>
            </a:r>
            <a:r>
              <a:rPr lang="ru-RU" dirty="0" err="1"/>
              <a:t>зображень</a:t>
            </a:r>
            <a:r>
              <a:rPr lang="ru-RU" dirty="0"/>
              <a:t> та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стискання</a:t>
            </a:r>
            <a:r>
              <a:rPr lang="ru-RU" dirty="0"/>
              <a:t>, </a:t>
            </a:r>
            <a:r>
              <a:rPr lang="ru-RU" dirty="0" err="1"/>
              <a:t>регламентованих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в </a:t>
            </a:r>
            <a:r>
              <a:rPr lang="en-US" dirty="0"/>
              <a:t>STANAG 4609,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передавання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радіоканалів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БпЛА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</a:t>
            </a:r>
            <a:r>
              <a:rPr lang="ru-RU" dirty="0" err="1"/>
              <a:t>одиниці-сотні</a:t>
            </a:r>
            <a:r>
              <a:rPr lang="ru-RU" dirty="0"/>
              <a:t> </a:t>
            </a:r>
            <a:r>
              <a:rPr lang="ru-RU" dirty="0" err="1"/>
              <a:t>Мбіт</a:t>
            </a:r>
            <a:r>
              <a:rPr lang="ru-RU" dirty="0"/>
              <a:t>/</a:t>
            </a:r>
            <a:r>
              <a:rPr lang="ru-RU" dirty="0" err="1"/>
              <a:t>с.Перед</a:t>
            </a:r>
            <a:r>
              <a:rPr lang="ru-RU" dirty="0"/>
              <a:t> </a:t>
            </a:r>
            <a:r>
              <a:rPr lang="ru-RU" dirty="0" err="1"/>
              <a:t>передаванням</a:t>
            </a:r>
            <a:r>
              <a:rPr lang="ru-RU" dirty="0"/>
              <a:t> з борту </a:t>
            </a:r>
            <a:r>
              <a:rPr lang="ru-RU" dirty="0" err="1"/>
              <a:t>БпЛА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чіткості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піддають</a:t>
            </a:r>
            <a:r>
              <a:rPr lang="ru-RU" dirty="0"/>
              <a:t> </a:t>
            </a:r>
            <a:r>
              <a:rPr lang="ru-RU" dirty="0" err="1"/>
              <a:t>сегментації</a:t>
            </a:r>
            <a:r>
              <a:rPr lang="ru-RU" dirty="0"/>
              <a:t>.</a:t>
            </a:r>
          </a:p>
        </p:txBody>
      </p:sp>
      <p:pic>
        <p:nvPicPr>
          <p:cNvPr id="6146" name="Picture 2" descr="Безпілотники Національного авіаційного університету: історія і сьогодення">
            <a:extLst>
              <a:ext uri="{FF2B5EF4-FFF2-40B4-BE49-F238E27FC236}">
                <a16:creationId xmlns:a16="http://schemas.microsoft.com/office/drawing/2014/main" id="{A4BE429A-279A-45DD-AE16-5400339C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3" y="3579465"/>
            <a:ext cx="4439895" cy="23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езпілотники Національного авіаційного університету: історія і сьогодення">
            <a:extLst>
              <a:ext uri="{FF2B5EF4-FFF2-40B4-BE49-F238E27FC236}">
                <a16:creationId xmlns:a16="http://schemas.microsoft.com/office/drawing/2014/main" id="{9E253630-05D3-48C2-A5EB-E9AE3214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57" y="3712568"/>
            <a:ext cx="3848224" cy="17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697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676D8C-32B8-4731-A8EE-F2CAF230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59" y="683481"/>
            <a:ext cx="10337669" cy="3880773"/>
          </a:xfrm>
        </p:spPr>
        <p:txBody>
          <a:bodyPr/>
          <a:lstStyle/>
          <a:p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БПЛА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широкі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контролю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,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дорожньої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до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атмосферних</a:t>
            </a:r>
            <a:r>
              <a:rPr lang="ru-RU" dirty="0"/>
              <a:t> і </a:t>
            </a:r>
            <a:r>
              <a:rPr lang="ru-RU" dirty="0" err="1"/>
              <a:t>метеорологічних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,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несанкціонованим</a:t>
            </a:r>
            <a:r>
              <a:rPr lang="ru-RU" dirty="0"/>
              <a:t> </a:t>
            </a:r>
            <a:r>
              <a:rPr lang="ru-RU" dirty="0" err="1"/>
              <a:t>вирубкам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 та </a:t>
            </a:r>
            <a:r>
              <a:rPr lang="ru-RU" dirty="0" err="1"/>
              <a:t>браконьєрству</a:t>
            </a:r>
            <a:r>
              <a:rPr lang="ru-RU" dirty="0"/>
              <a:t> в </a:t>
            </a:r>
            <a:r>
              <a:rPr lang="ru-RU" dirty="0" err="1"/>
              <a:t>національних</a:t>
            </a:r>
            <a:r>
              <a:rPr lang="ru-RU" dirty="0"/>
              <a:t> парках і </a:t>
            </a:r>
            <a:r>
              <a:rPr lang="ru-RU" dirty="0" err="1"/>
              <a:t>заповідниках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для оперативного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цілодобового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стану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, </a:t>
            </a:r>
            <a:r>
              <a:rPr lang="ru-RU" dirty="0" err="1"/>
              <a:t>автомобільних</a:t>
            </a:r>
            <a:r>
              <a:rPr lang="ru-RU" dirty="0"/>
              <a:t> і </a:t>
            </a:r>
            <a:r>
              <a:rPr lang="ru-RU" dirty="0" err="1"/>
              <a:t>залізничних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, </a:t>
            </a:r>
            <a:r>
              <a:rPr lang="ru-RU" dirty="0" err="1"/>
              <a:t>аеропортів</a:t>
            </a:r>
            <a:r>
              <a:rPr lang="ru-RU" dirty="0"/>
              <a:t> і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портів</a:t>
            </a:r>
            <a:r>
              <a:rPr lang="ru-RU" dirty="0"/>
              <a:t>, </a:t>
            </a:r>
            <a:r>
              <a:rPr lang="ru-RU" dirty="0" err="1"/>
              <a:t>трубопроводів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Безпілотники Національного авіаційного університету: історія і сьогодення">
            <a:extLst>
              <a:ext uri="{FF2B5EF4-FFF2-40B4-BE49-F238E27FC236}">
                <a16:creationId xmlns:a16="http://schemas.microsoft.com/office/drawing/2014/main" id="{D221D24E-6C38-4CD2-961E-0BBE519E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9" y="3429000"/>
            <a:ext cx="4323470" cy="253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НАУ показал свой беспилотник в Азербайджане - Крылья - Все об украинской  авиации">
            <a:extLst>
              <a:ext uri="{FF2B5EF4-FFF2-40B4-BE49-F238E27FC236}">
                <a16:creationId xmlns:a16="http://schemas.microsoft.com/office/drawing/2014/main" id="{BB448781-20C7-4B47-BB95-284DAF248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145280" cy="272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6162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CDC398-A3F7-4EB9-A97B-502059F02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60" y="641278"/>
            <a:ext cx="10689362" cy="3880773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Найшвидше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нововведення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сприйняли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військові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структури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системи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“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швидкого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реагування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”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надзвичайних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ситуаціях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Впродовж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багатьох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неодноразово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робилися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спроби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обладнати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БПЛА для потреб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цивільного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аерознімання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Проте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ефективно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використати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безпілотні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літальні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апарати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за таким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призначенням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вдалось не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всім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виробникам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196" name="Picture 4" descr="Как работают турецкие беспилотники — и как их можно сбивать - Газета.Ru">
            <a:extLst>
              <a:ext uri="{FF2B5EF4-FFF2-40B4-BE49-F238E27FC236}">
                <a16:creationId xmlns:a16="http://schemas.microsoft.com/office/drawing/2014/main" id="{34DDEBE7-A01B-4B3B-8DB1-9AAB6B74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3" y="3239563"/>
            <a:ext cx="4647028" cy="30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На півдні «Байрактар» знищив два ворожі танки (ВІДЕО) - ШоТам">
            <a:extLst>
              <a:ext uri="{FF2B5EF4-FFF2-40B4-BE49-F238E27FC236}">
                <a16:creationId xmlns:a16="http://schemas.microsoft.com/office/drawing/2014/main" id="{77591455-9F05-4F1C-96ED-C555E3A98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72" y="3239564"/>
            <a:ext cx="5881225" cy="30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7644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2F8381-1921-494C-82C2-92A8FACE4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86" y="500601"/>
            <a:ext cx="10844105" cy="3880773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Аерознімання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вже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протягом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кількох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десятиліть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є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ефективним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інструментом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виконання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геодезичних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робіт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геофізичних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досліджень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проведення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різних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видів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моніторингів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Сучасні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технології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створення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топографічних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кадастрових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планів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ґрунтуються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саме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використанні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матеріалів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цифрового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аерознімання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Однак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собівартість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застосування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літаків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гелікоптерів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для локального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великомасштабного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знімання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на порядок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вища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Тому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альтернативним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рішенням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є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використання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вищевказаних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цілей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БПЛА.</a:t>
            </a:r>
          </a:p>
        </p:txBody>
      </p:sp>
      <p:sp>
        <p:nvSpPr>
          <p:cNvPr id="2" name="AutoShape 2" descr="Можливості застосування БПЛА в рослинництві: де агроному знадобляться дрони">
            <a:extLst>
              <a:ext uri="{FF2B5EF4-FFF2-40B4-BE49-F238E27FC236}">
                <a16:creationId xmlns:a16="http://schemas.microsoft.com/office/drawing/2014/main" id="{FBF78FA0-CF24-45DE-9CBF-406DFD31F0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Аерозйомка - L.A. Production">
            <a:extLst>
              <a:ext uri="{FF2B5EF4-FFF2-40B4-BE49-F238E27FC236}">
                <a16:creationId xmlns:a16="http://schemas.microsoft.com/office/drawing/2014/main" id="{B5BA511B-D437-4431-A14F-25A5C288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6" y="3901430"/>
            <a:ext cx="3620085" cy="21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Аерозйомка з квадрокоптера: унікальні можливості сучасної техніки | ВІКНА.  Новини Калуша та Прикарпаття">
            <a:extLst>
              <a:ext uri="{FF2B5EF4-FFF2-40B4-BE49-F238E27FC236}">
                <a16:creationId xmlns:a16="http://schemas.microsoft.com/office/drawing/2014/main" id="{B657CC2D-BEC5-41B9-919E-C9C558071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98" y="4336710"/>
            <a:ext cx="3468859" cy="18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Замовити аерозйомку, фото відео, зйомка з висоти в Одесі">
            <a:extLst>
              <a:ext uri="{FF2B5EF4-FFF2-40B4-BE49-F238E27FC236}">
                <a16:creationId xmlns:a16="http://schemas.microsoft.com/office/drawing/2014/main" id="{27A4A54C-E47E-4361-A8CA-2A9023412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30" y="2622883"/>
            <a:ext cx="2624209" cy="35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8942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669</Words>
  <Application>Microsoft Office PowerPoint</Application>
  <PresentationFormat>Широкоэкранный</PresentationFormat>
  <Paragraphs>24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Аспект</vt:lpstr>
      <vt:lpstr>Заняття 05.07.2022</vt:lpstr>
      <vt:lpstr>Застосування безпілотних літальних апаратів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05.07.2022</dc:title>
  <dc:creator>Professional</dc:creator>
  <cp:lastModifiedBy>Professional</cp:lastModifiedBy>
  <cp:revision>10</cp:revision>
  <dcterms:created xsi:type="dcterms:W3CDTF">2022-07-05T12:03:10Z</dcterms:created>
  <dcterms:modified xsi:type="dcterms:W3CDTF">2022-07-05T15:16:55Z</dcterms:modified>
</cp:coreProperties>
</file>