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19" r:id="rId3"/>
    <p:sldId id="332" r:id="rId4"/>
    <p:sldId id="333" r:id="rId5"/>
    <p:sldId id="334" r:id="rId6"/>
    <p:sldId id="335" r:id="rId7"/>
    <p:sldId id="331" r:id="rId8"/>
    <p:sldId id="337" r:id="rId9"/>
    <p:sldId id="316" r:id="rId10"/>
    <p:sldId id="283" r:id="rId11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EE3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 autoAdjust="0"/>
  </p:normalViewPr>
  <p:slideViewPr>
    <p:cSldViewPr snapToGrid="0">
      <p:cViewPr varScale="1">
        <p:scale>
          <a:sx n="85" d="100"/>
          <a:sy n="85" d="100"/>
        </p:scale>
        <p:origin x="-374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  <a:p>
            <a:pPr>
              <a:defRPr/>
            </a:pPr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FC7D9B-C001-4326-9FC6-E2363C2E42DE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noProof="0"/>
          </a:p>
          <a:p>
            <a:pPr lvl="0"/>
            <a:endParaRPr lang="en-US" noProof="0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 noProof="0"/>
              <a:t>Щелкните для изменения стиля основного текста</a:t>
            </a:r>
          </a:p>
          <a:p>
            <a:pPr lvl="1"/>
            <a:r>
              <a:rPr lang="ru-RU" altLang="en-US" noProof="0"/>
              <a:t>Второй уровень</a:t>
            </a:r>
          </a:p>
          <a:p>
            <a:pPr lvl="2"/>
            <a:r>
              <a:rPr lang="ru-RU" altLang="en-US" noProof="0"/>
              <a:t>Третий уровень</a:t>
            </a:r>
          </a:p>
          <a:p>
            <a:pPr lvl="3"/>
            <a:r>
              <a:rPr lang="ru-RU" altLang="en-US" noProof="0"/>
              <a:t>Четвертый уровень</a:t>
            </a:r>
          </a:p>
          <a:p>
            <a:pPr lvl="4"/>
            <a:r>
              <a:rPr lang="ru-RU" altLang="en-US" noProof="0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2BE1AA5-4062-42CA-8D4C-6F8F58617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801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полнитель текста 2"/>
          <p:cNvSpPr>
            <a:spLocks noGrp="1" noEditPoints="1"/>
          </p:cNvSpPr>
          <p:nvPr>
            <p:ph type="body" idx="3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F6FF25-825A-4509-A0DC-6627D58CECE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полнитель текста 2"/>
          <p:cNvSpPr>
            <a:spLocks noGrp="1" noEditPoints="1"/>
          </p:cNvSpPr>
          <p:nvPr>
            <p:ph type="body" idx="3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59D28A-D962-4051-9FA7-8521217CD2E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2C66E-3548-49A2-9803-BC701E58D5E9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80E95-73F6-4EA5-8974-30969ADC9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65FF1-CF83-4273-909E-5D752B26838C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B563F-BC24-4A3A-96A3-91C1FD58D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4F642-7C32-4FAB-A2B2-0BF462B45A70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5A095-59D7-4949-B83B-2C3263F08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8403C-01EE-4180-AAED-C185057E1345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E7D41-B871-4A33-80D2-394BED7D9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0911F-FA81-4078-955D-9DD59C8ACC86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39A50-338A-4F67-9E75-1FBBC00A9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C24C8-52EE-4E68-AB40-24A2DB961522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6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BCF92-84EF-43C0-9795-EA1D71756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7CFCD-BDBE-4957-A3F5-4EE161EC2DE3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8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07F1A-4AAE-40C3-86B8-BEC0206BEE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650F0-6D64-470C-824D-B2C83C23B9CA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4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B4F2-DCAC-4985-B1D5-D2F2E0C55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E39FB-0DD7-4E20-9C32-997CD7E30E28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3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CCC07-7FDF-4D2E-AD4E-D0243207E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177B5-8183-4DDD-8652-4657CDBCC9DE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6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840B4-6056-4B34-84BC-E6B5627CC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 noProof="0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8DE73-9AA3-46D4-812A-E2B424C3D5A4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6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C9B15-EAF9-43A2-BF1B-7E1D99FAFE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полнитель названия 1"/>
          <p:cNvSpPr>
            <a:spLocks noGrp="1" noEditPoint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Щелкните для изменения стиля основного заголовка</a:t>
            </a:r>
          </a:p>
        </p:txBody>
      </p:sp>
      <p:sp>
        <p:nvSpPr>
          <p:cNvPr id="1027" name="Заполнитель текста 2"/>
          <p:cNvSpPr>
            <a:spLocks noGrp="1" noEditPoint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Щелкните для изменения стиля основного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C4B3E2-D9F7-4AF0-9ABB-974ADC723B8B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1FD11C-8A92-436F-9BA0-CCF8A84E0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3800" y="2589213"/>
            <a:ext cx="10018713" cy="4068762"/>
          </a:xfrm>
        </p:spPr>
        <p:txBody>
          <a:bodyPr/>
          <a:lstStyle/>
          <a:p>
            <a:pPr eaLnBrk="1" hangingPunct="1"/>
            <a:r>
              <a:rPr lang="uk-UA" altLang="en-US" dirty="0" smtClean="0"/>
              <a:t/>
            </a:r>
            <a:br>
              <a:rPr lang="uk-UA" altLang="en-US" dirty="0" smtClean="0"/>
            </a:br>
            <a:r>
              <a:rPr lang="uk-UA" altLang="en-US" dirty="0" smtClean="0"/>
              <a:t/>
            </a:r>
            <a:br>
              <a:rPr lang="uk-UA" altLang="en-US" dirty="0" smtClean="0"/>
            </a:br>
            <a:r>
              <a:rPr lang="uk-UA" altLang="en-US" b="1" dirty="0" err="1" smtClean="0">
                <a:solidFill>
                  <a:srgbClr val="FF0000"/>
                </a:solidFill>
                <a:latin typeface="Comic Sans MS" pitchFamily="66" charset="0"/>
              </a:rPr>
              <a:t>судномодельний</a:t>
            </a:r>
            <a:r>
              <a:rPr lang="uk-UA" altLang="en-US" b="1" dirty="0" smtClean="0">
                <a:solidFill>
                  <a:srgbClr val="FF0000"/>
                </a:solidFill>
                <a:latin typeface="Comic Sans MS" pitchFamily="66" charset="0"/>
              </a:rPr>
              <a:t> гурток</a:t>
            </a:r>
            <a:br>
              <a:rPr lang="uk-UA" altLang="en-US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uk-UA" altLang="en-US" b="1" dirty="0" smtClean="0">
                <a:solidFill>
                  <a:srgbClr val="00B050"/>
                </a:solidFill>
                <a:latin typeface="Comic Sans MS" pitchFamily="66" charset="0"/>
              </a:rPr>
              <a:t>НВК</a:t>
            </a:r>
            <a:r>
              <a:rPr lang="uk-UA" altLang="en-US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br>
              <a:rPr lang="uk-UA" altLang="en-US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</a:rPr>
              <a:t>презентує</a:t>
            </a:r>
            <a:b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</a:rPr>
              <a:t>заняття основного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</a:rPr>
              <a:t>рівня. Ч2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uk-UA" altLang="en-US" dirty="0" smtClean="0"/>
          </a:p>
        </p:txBody>
      </p:sp>
      <p:pic>
        <p:nvPicPr>
          <p:cNvPr id="14338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35400" y="365125"/>
            <a:ext cx="4273550" cy="222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Текст. поле 6"/>
          <p:cNvSpPr txBox="1">
            <a:spLocks noChangeArrowheads="1"/>
          </p:cNvSpPr>
          <p:nvPr/>
        </p:nvSpPr>
        <p:spPr bwMode="auto">
          <a:xfrm>
            <a:off x="2535238" y="822325"/>
            <a:ext cx="76977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Дякую за увагу!</a:t>
            </a:r>
            <a:endParaRPr lang="en-US" sz="4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5" name="AutoShape 5" descr="Z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30727" name="AutoShape 7" descr="Z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30729" name="AutoShape 9" descr="Нові кораблі, авіація, ракети та бази – перспективи ВМСУ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pic>
        <p:nvPicPr>
          <p:cNvPr id="30731" name="Picture 11" descr="Нові кораблі, авіація, ракети та бази – перспективи ВМСУ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3613" y="2066925"/>
            <a:ext cx="10209212" cy="3517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uk-UA" sz="4000" dirty="0" smtClean="0">
                <a:solidFill>
                  <a:srgbClr val="FF0000"/>
                </a:solidFill>
                <a:latin typeface="+mn-lt"/>
              </a:rPr>
              <a:t>Сучасні рішення по захисту кораблів від ракет</a:t>
            </a:r>
            <a:endParaRPr lang="ru-RU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84663"/>
            <a:ext cx="10515600" cy="479230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Англо-</a:t>
            </a:r>
            <a:r>
              <a:rPr lang="ru-RU" b="1" dirty="0" err="1" smtClean="0"/>
              <a:t>французька</a:t>
            </a:r>
            <a:r>
              <a:rPr lang="ru-RU" b="1" dirty="0" smtClean="0"/>
              <a:t> </a:t>
            </a:r>
            <a:r>
              <a:rPr lang="ru-RU" b="1" dirty="0"/>
              <a:t>система </a:t>
            </a:r>
            <a:r>
              <a:rPr lang="en-US" b="1" dirty="0"/>
              <a:t>FDS3</a:t>
            </a:r>
          </a:p>
          <a:p>
            <a:pPr algn="just">
              <a:buNone/>
            </a:pPr>
            <a:r>
              <a:rPr lang="ru-RU" dirty="0"/>
              <a:t>         На </a:t>
            </a:r>
            <a:r>
              <a:rPr lang="ru-RU" dirty="0" err="1"/>
              <a:t>додаток</a:t>
            </a:r>
            <a:r>
              <a:rPr lang="ru-RU" dirty="0"/>
              <a:t> до </a:t>
            </a:r>
            <a:r>
              <a:rPr lang="en-US" dirty="0"/>
              <a:t>NULKA, </a:t>
            </a:r>
            <a:r>
              <a:rPr lang="ru-RU" dirty="0"/>
              <a:t>флот США почав </a:t>
            </a:r>
            <a:r>
              <a:rPr lang="ru-RU" dirty="0" err="1"/>
              <a:t>використовувати</a:t>
            </a:r>
            <a:r>
              <a:rPr lang="ru-RU" dirty="0"/>
              <a:t> англо-</a:t>
            </a:r>
            <a:r>
              <a:rPr lang="ru-RU" dirty="0" err="1"/>
              <a:t>французьку</a:t>
            </a:r>
            <a:r>
              <a:rPr lang="ru-RU" dirty="0"/>
              <a:t> </a:t>
            </a:r>
            <a:r>
              <a:rPr lang="ru-RU" dirty="0" err="1"/>
              <a:t>надувну</a:t>
            </a:r>
            <a:r>
              <a:rPr lang="ru-RU" dirty="0"/>
              <a:t> </a:t>
            </a:r>
            <a:r>
              <a:rPr lang="ru-RU" dirty="0" err="1"/>
              <a:t>хибну</a:t>
            </a:r>
            <a:r>
              <a:rPr lang="ru-RU" dirty="0"/>
              <a:t> </a:t>
            </a:r>
            <a:r>
              <a:rPr lang="ru-RU" dirty="0" err="1"/>
              <a:t>ціль</a:t>
            </a:r>
            <a:r>
              <a:rPr lang="ru-RU" dirty="0"/>
              <a:t>. У </a:t>
            </a:r>
            <a:r>
              <a:rPr lang="ru-RU" dirty="0" err="1"/>
              <a:t>світі</a:t>
            </a:r>
            <a:r>
              <a:rPr lang="ru-RU" dirty="0"/>
              <a:t> вона </a:t>
            </a:r>
            <a:r>
              <a:rPr lang="ru-RU" dirty="0" err="1"/>
              <a:t>відома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назвою</a:t>
            </a:r>
            <a:r>
              <a:rPr lang="ru-RU" dirty="0"/>
              <a:t> </a:t>
            </a:r>
            <a:r>
              <a:rPr lang="en-US" b="1" dirty="0"/>
              <a:t>FDS3</a:t>
            </a:r>
            <a:r>
              <a:rPr lang="en-US" dirty="0"/>
              <a:t> </a:t>
            </a:r>
            <a:r>
              <a:rPr lang="ru-RU" dirty="0"/>
              <a:t>і </a:t>
            </a:r>
            <a:r>
              <a:rPr lang="ru-RU" dirty="0" err="1"/>
              <a:t>представляє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конструкцію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розгортається</a:t>
            </a:r>
            <a:r>
              <a:rPr lang="ru-RU" dirty="0"/>
              <a:t> і </a:t>
            </a:r>
            <a:r>
              <a:rPr lang="ru-RU" dirty="0" err="1"/>
              <a:t>являється</a:t>
            </a:r>
            <a:r>
              <a:rPr lang="ru-RU" dirty="0"/>
              <a:t> </a:t>
            </a:r>
            <a:r>
              <a:rPr lang="ru-RU" dirty="0" err="1"/>
              <a:t>кутниковим</a:t>
            </a:r>
            <a:r>
              <a:rPr lang="ru-RU" dirty="0"/>
              <a:t> </a:t>
            </a:r>
            <a:r>
              <a:rPr lang="ru-RU" dirty="0" err="1"/>
              <a:t>відбивачем</a:t>
            </a:r>
            <a:r>
              <a:rPr lang="ru-RU" dirty="0"/>
              <a:t> з ЕПР, </a:t>
            </a:r>
            <a:r>
              <a:rPr lang="ru-RU" dirty="0" err="1"/>
              <a:t>більшою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корабель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вона </a:t>
            </a:r>
            <a:r>
              <a:rPr lang="ru-RU" dirty="0" err="1"/>
              <a:t>прикриває</a:t>
            </a:r>
            <a:r>
              <a:rPr lang="ru-RU" dirty="0"/>
              <a:t>. </a:t>
            </a:r>
            <a:r>
              <a:rPr lang="ru-RU" dirty="0" err="1"/>
              <a:t>Корабель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рухається</a:t>
            </a:r>
            <a:r>
              <a:rPr lang="ru-RU" dirty="0"/>
              <a:t> </a:t>
            </a:r>
            <a:r>
              <a:rPr lang="ru-RU" dirty="0" err="1"/>
              <a:t>далі</a:t>
            </a:r>
            <a:r>
              <a:rPr lang="ru-RU" dirty="0"/>
              <a:t>, і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враження</a:t>
            </a:r>
            <a:r>
              <a:rPr lang="ru-RU" dirty="0"/>
              <a:t> ПКР.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4326" y="483327"/>
            <a:ext cx="10515600" cy="5680574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</a:t>
            </a:r>
            <a:endParaRPr lang="ru-RU" dirty="0"/>
          </a:p>
        </p:txBody>
      </p:sp>
      <p:pic>
        <p:nvPicPr>
          <p:cNvPr id="7170" name="Picture 2" descr="C:\Users\Виталий\Desktop\FDS3-decoy-being-launched-e14811265738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7912" y="487565"/>
            <a:ext cx="6028249" cy="26675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488501" y="5885201"/>
            <a:ext cx="35269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dirty="0" err="1" smtClean="0"/>
              <a:t>Постріл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en-US" dirty="0" smtClean="0"/>
              <a:t>FDS3.</a:t>
            </a:r>
            <a:endParaRPr lang="ru-RU" dirty="0"/>
          </a:p>
        </p:txBody>
      </p:sp>
      <p:pic>
        <p:nvPicPr>
          <p:cNvPr id="7171" name="Picture 3" descr="C:\Users\Виталий\Desktop\FDS3-decoy-fully-inflated-held-by-retention-lanyard-at-ships-RCS-centroid-e1481126644777-768x337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8294" y="3322318"/>
            <a:ext cx="6106247" cy="26794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0080" y="535577"/>
            <a:ext cx="10713720" cy="564138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цікаве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являється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простим у </a:t>
            </a:r>
            <a:r>
              <a:rPr lang="ru-RU" dirty="0" err="1" smtClean="0"/>
              <a:t>користуванні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,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пошкодження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електричної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. </a:t>
            </a:r>
            <a:r>
              <a:rPr lang="ru-RU" dirty="0" err="1" smtClean="0"/>
              <a:t>Активація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відбуватися</a:t>
            </a:r>
            <a:r>
              <a:rPr lang="ru-RU" dirty="0" smtClean="0"/>
              <a:t> в автоматичному, </a:t>
            </a:r>
            <a:r>
              <a:rPr lang="ru-RU" dirty="0" err="1" smtClean="0"/>
              <a:t>напівавтоматичному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ручному </a:t>
            </a:r>
            <a:r>
              <a:rPr lang="ru-RU" dirty="0" err="1" smtClean="0"/>
              <a:t>режимі</a:t>
            </a:r>
            <a:r>
              <a:rPr lang="ru-RU" dirty="0" smtClean="0"/>
              <a:t>. </a:t>
            </a:r>
            <a:r>
              <a:rPr lang="ru-RU" dirty="0" err="1" smtClean="0"/>
              <a:t>Надійність</a:t>
            </a:r>
            <a:r>
              <a:rPr lang="ru-RU" dirty="0" smtClean="0"/>
              <a:t> — 98% на </a:t>
            </a:r>
            <a:r>
              <a:rPr lang="ru-RU" dirty="0" err="1" smtClean="0"/>
              <a:t>строкові</a:t>
            </a:r>
            <a:r>
              <a:rPr lang="ru-RU" dirty="0" smtClean="0"/>
              <a:t> </a:t>
            </a:r>
            <a:r>
              <a:rPr lang="ru-RU" dirty="0" err="1" smtClean="0"/>
              <a:t>експлуатації</a:t>
            </a:r>
            <a:r>
              <a:rPr lang="ru-RU" dirty="0" smtClean="0"/>
              <a:t> 10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ru-RU" dirty="0" err="1" smtClean="0"/>
              <a:t>пострілу</a:t>
            </a:r>
            <a:r>
              <a:rPr lang="ru-RU" dirty="0" smtClean="0"/>
              <a:t> — </a:t>
            </a:r>
            <a:r>
              <a:rPr lang="ru-RU" dirty="0" err="1" smtClean="0"/>
              <a:t>менше</a:t>
            </a:r>
            <a:r>
              <a:rPr lang="ru-RU" dirty="0" smtClean="0"/>
              <a:t> 100 000 дол. США.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спрацювання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велика,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надзвукових</a:t>
            </a:r>
            <a:r>
              <a:rPr lang="ru-RU" dirty="0" smtClean="0"/>
              <a:t> ракет. Система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користується</a:t>
            </a:r>
            <a:r>
              <a:rPr lang="ru-RU" dirty="0" smtClean="0"/>
              <a:t> все </a:t>
            </a:r>
            <a:r>
              <a:rPr lang="ru-RU" dirty="0" err="1" smtClean="0"/>
              <a:t>більшою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популярністю</a:t>
            </a:r>
            <a:r>
              <a:rPr lang="ru-RU" dirty="0" smtClean="0"/>
              <a:t> в </a:t>
            </a:r>
            <a:r>
              <a:rPr lang="ru-RU" dirty="0" err="1" smtClean="0"/>
              <a:t>світі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1266" name="Picture 2" descr="https://mil.in.ua/wp-content/uploads/2020/04/FDS3-decoy-inflated-on-surface-bigger-blurred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2503" y="2967446"/>
            <a:ext cx="3993448" cy="32896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87829"/>
            <a:ext cx="10515600" cy="5589134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    </a:t>
            </a:r>
            <a:r>
              <a:rPr lang="ru-RU" b="1" dirty="0" err="1" smtClean="0"/>
              <a:t>Системи</a:t>
            </a:r>
            <a:r>
              <a:rPr lang="ru-RU" b="1" dirty="0" smtClean="0"/>
              <a:t> </a:t>
            </a:r>
            <a:r>
              <a:rPr lang="ru-RU" b="1" dirty="0" err="1" smtClean="0"/>
              <a:t>хибних</a:t>
            </a:r>
            <a:r>
              <a:rPr lang="ru-RU" b="1" dirty="0" smtClean="0"/>
              <a:t> </a:t>
            </a:r>
            <a:r>
              <a:rPr lang="ru-RU" b="1" dirty="0" err="1" smtClean="0"/>
              <a:t>цілей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британської</a:t>
            </a:r>
            <a:r>
              <a:rPr lang="ru-RU" b="1" dirty="0" smtClean="0"/>
              <a:t> </a:t>
            </a:r>
            <a:r>
              <a:rPr lang="ru-RU" b="1" dirty="0" err="1" smtClean="0"/>
              <a:t>компанії</a:t>
            </a:r>
            <a:r>
              <a:rPr lang="ru-RU" b="1" dirty="0" smtClean="0"/>
              <a:t> </a:t>
            </a:r>
            <a:r>
              <a:rPr lang="en-US" b="1" dirty="0" err="1" smtClean="0"/>
              <a:t>Chemring</a:t>
            </a:r>
            <a:endParaRPr lang="en-US" b="1" dirty="0" smtClean="0"/>
          </a:p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Британська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en-US" dirty="0" err="1" smtClean="0"/>
              <a:t>Chemring</a:t>
            </a:r>
            <a:r>
              <a:rPr lang="en-US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визначних</a:t>
            </a:r>
            <a:r>
              <a:rPr lang="ru-RU" dirty="0" smtClean="0"/>
              <a:t> </a:t>
            </a:r>
            <a:r>
              <a:rPr lang="ru-RU" dirty="0" err="1" smtClean="0"/>
              <a:t>місць</a:t>
            </a:r>
            <a:r>
              <a:rPr lang="ru-RU" dirty="0" smtClean="0"/>
              <a:t> на </a:t>
            </a:r>
            <a:r>
              <a:rPr lang="ru-RU" dirty="0" err="1" smtClean="0"/>
              <a:t>планеті</a:t>
            </a:r>
            <a:r>
              <a:rPr lang="ru-RU" dirty="0" smtClean="0"/>
              <a:t>, як </a:t>
            </a:r>
            <a:r>
              <a:rPr lang="ru-RU" dirty="0" err="1" smtClean="0"/>
              <a:t>рушій</a:t>
            </a:r>
            <a:r>
              <a:rPr lang="ru-RU" dirty="0" smtClean="0"/>
              <a:t> </a:t>
            </a:r>
            <a:r>
              <a:rPr lang="ru-RU" dirty="0" err="1" smtClean="0"/>
              <a:t>інновацій</a:t>
            </a:r>
            <a:r>
              <a:rPr lang="ru-RU" dirty="0" smtClean="0"/>
              <a:t>. І </a:t>
            </a:r>
            <a:r>
              <a:rPr lang="ru-RU" dirty="0" err="1" smtClean="0"/>
              <a:t>з</a:t>
            </a:r>
            <a:r>
              <a:rPr lang="ru-RU" dirty="0" smtClean="0"/>
              <a:t> 1994 року вона </a:t>
            </a:r>
            <a:r>
              <a:rPr lang="ru-RU" dirty="0" err="1" smtClean="0"/>
              <a:t>відома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як </a:t>
            </a:r>
            <a:r>
              <a:rPr lang="ru-RU" dirty="0" err="1" smtClean="0"/>
              <a:t>розробник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виробник</a:t>
            </a:r>
            <a:r>
              <a:rPr lang="ru-RU" dirty="0" smtClean="0"/>
              <a:t> систем </a:t>
            </a:r>
            <a:r>
              <a:rPr lang="ru-RU" dirty="0" err="1" smtClean="0"/>
              <a:t>штучних</a:t>
            </a:r>
            <a:r>
              <a:rPr lang="ru-RU" dirty="0" smtClean="0"/>
              <a:t> </a:t>
            </a:r>
            <a:r>
              <a:rPr lang="ru-RU" dirty="0" err="1" smtClean="0"/>
              <a:t>завад</a:t>
            </a:r>
            <a:r>
              <a:rPr lang="ru-RU" dirty="0" smtClean="0"/>
              <a:t> та </a:t>
            </a:r>
            <a:r>
              <a:rPr lang="ru-RU" dirty="0" err="1" smtClean="0"/>
              <a:t>хибних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. </a:t>
            </a:r>
            <a:r>
              <a:rPr lang="ru-RU" dirty="0" err="1" smtClean="0"/>
              <a:t>Теперішня</a:t>
            </a:r>
            <a:r>
              <a:rPr lang="ru-RU" dirty="0" smtClean="0"/>
              <a:t> номенклатура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130 мм </a:t>
            </a:r>
            <a:r>
              <a:rPr lang="ru-RU" dirty="0" err="1" smtClean="0"/>
              <a:t>стандарті</a:t>
            </a:r>
            <a:r>
              <a:rPr lang="ru-RU" dirty="0" smtClean="0"/>
              <a:t> </a:t>
            </a:r>
            <a:r>
              <a:rPr lang="ru-RU" dirty="0" err="1" smtClean="0"/>
              <a:t>зарядів</a:t>
            </a:r>
            <a:r>
              <a:rPr lang="ru-RU" dirty="0" smtClean="0"/>
              <a:t> (стандарт для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флотів</a:t>
            </a:r>
            <a:r>
              <a:rPr lang="ru-RU" dirty="0" smtClean="0"/>
              <a:t>),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в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 </a:t>
            </a:r>
            <a:r>
              <a:rPr lang="ru-RU" dirty="0" err="1" smtClean="0"/>
              <a:t>більші</a:t>
            </a:r>
            <a:r>
              <a:rPr lang="ru-RU" dirty="0" smtClean="0"/>
              <a:t> за </a:t>
            </a:r>
            <a:r>
              <a:rPr lang="ru-RU" dirty="0" err="1" smtClean="0"/>
              <a:t>розмірами</a:t>
            </a:r>
            <a:r>
              <a:rPr lang="ru-RU" dirty="0" smtClean="0"/>
              <a:t> 150 мм та 180 мм заряди.</a:t>
            </a:r>
          </a:p>
          <a:p>
            <a:endParaRPr lang="ru-RU" dirty="0"/>
          </a:p>
        </p:txBody>
      </p:sp>
      <p:pic>
        <p:nvPicPr>
          <p:cNvPr id="4" name="Picture 1" descr="C:\Users\Виталий\Desktop\Chemring-Naval-Countermeasures.jpg"/>
          <p:cNvPicPr>
            <a:picLocks noChangeAspect="1" noChangeArrowheads="1"/>
          </p:cNvPicPr>
          <p:nvPr/>
        </p:nvPicPr>
        <p:blipFill>
          <a:blip r:embed="rId2" cstate="print"/>
          <a:srcRect r="15476" b="56698"/>
          <a:stretch>
            <a:fillRect/>
          </a:stretch>
        </p:blipFill>
        <p:spPr bwMode="auto">
          <a:xfrm>
            <a:off x="647850" y="3732802"/>
            <a:ext cx="5345829" cy="2054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 descr="C:\Users\Виталий\Desktop\Chemring-Naval-Countermeasures.jpg"/>
          <p:cNvPicPr>
            <a:picLocks noChangeAspect="1" noChangeArrowheads="1"/>
          </p:cNvPicPr>
          <p:nvPr/>
        </p:nvPicPr>
        <p:blipFill>
          <a:blip r:embed="rId2" cstate="print"/>
          <a:srcRect l="2793" t="43602" b="3562"/>
          <a:stretch>
            <a:fillRect/>
          </a:stretch>
        </p:blipFill>
        <p:spPr bwMode="auto">
          <a:xfrm>
            <a:off x="6008914" y="3592285"/>
            <a:ext cx="5639737" cy="2299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38200" y="574766"/>
            <a:ext cx="10515600" cy="5602197"/>
          </a:xfrm>
        </p:spPr>
        <p:txBody>
          <a:bodyPr/>
          <a:lstStyle/>
          <a:p>
            <a:pPr algn="just">
              <a:buNone/>
            </a:pPr>
            <a:r>
              <a:rPr lang="ru-RU" smtClean="0"/>
              <a:t>    Але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зарядів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стандартних</a:t>
            </a:r>
            <a:r>
              <a:rPr lang="ru-RU" dirty="0" smtClean="0"/>
              <a:t> </a:t>
            </a:r>
            <a:r>
              <a:rPr lang="ru-RU" dirty="0" err="1" smtClean="0"/>
              <a:t>пускових</a:t>
            </a:r>
            <a:r>
              <a:rPr lang="ru-RU" dirty="0" smtClean="0"/>
              <a:t> труб,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цікавою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пускова</a:t>
            </a:r>
            <a:r>
              <a:rPr lang="ru-RU" dirty="0" smtClean="0"/>
              <a:t> </a:t>
            </a:r>
            <a:r>
              <a:rPr lang="en-US" b="1" dirty="0" smtClean="0"/>
              <a:t>Centurion</a:t>
            </a:r>
            <a:r>
              <a:rPr lang="en-US" dirty="0" smtClean="0"/>
              <a:t> </a:t>
            </a:r>
            <a:r>
              <a:rPr lang="ru-RU" dirty="0" smtClean="0"/>
              <a:t>револьверного типу. Вона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розроблена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стати </a:t>
            </a:r>
            <a:r>
              <a:rPr lang="ru-RU" dirty="0" err="1" smtClean="0"/>
              <a:t>універсальною</a:t>
            </a:r>
            <a:r>
              <a:rPr lang="ru-RU" dirty="0" smtClean="0"/>
              <a:t> пусковою для </a:t>
            </a:r>
            <a:r>
              <a:rPr lang="ru-RU" dirty="0" err="1" smtClean="0"/>
              <a:t>штучних</a:t>
            </a:r>
            <a:r>
              <a:rPr lang="ru-RU" dirty="0" smtClean="0"/>
              <a:t> </a:t>
            </a:r>
            <a:r>
              <a:rPr lang="ru-RU" dirty="0" err="1" smtClean="0"/>
              <a:t>завад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ракет </a:t>
            </a:r>
            <a:r>
              <a:rPr lang="ru-RU" dirty="0" err="1" smtClean="0"/>
              <a:t>ближньої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, типу </a:t>
            </a:r>
            <a:r>
              <a:rPr lang="en-US" dirty="0" smtClean="0"/>
              <a:t>Javelin </a:t>
            </a:r>
            <a:r>
              <a:rPr lang="ru-RU" dirty="0" smtClean="0"/>
              <a:t>та </a:t>
            </a:r>
            <a:r>
              <a:rPr lang="en-US" dirty="0" smtClean="0"/>
              <a:t>Griffin </a:t>
            </a:r>
            <a:r>
              <a:rPr lang="ru-RU" dirty="0" smtClean="0"/>
              <a:t>для </a:t>
            </a:r>
            <a:r>
              <a:rPr lang="ru-RU" dirty="0" err="1" smtClean="0"/>
              <a:t>боротьби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загрозами</a:t>
            </a:r>
            <a:r>
              <a:rPr lang="ru-RU" dirty="0" smtClean="0"/>
              <a:t> </a:t>
            </a:r>
            <a:r>
              <a:rPr lang="ru-RU" dirty="0" err="1" smtClean="0"/>
              <a:t>малої</a:t>
            </a:r>
            <a:r>
              <a:rPr lang="ru-RU" dirty="0" smtClean="0"/>
              <a:t> </a:t>
            </a:r>
            <a:r>
              <a:rPr lang="ru-RU" dirty="0" err="1" smtClean="0"/>
              <a:t>інтенсивності</a:t>
            </a:r>
            <a:r>
              <a:rPr lang="ru-RU" dirty="0" smtClean="0"/>
              <a:t>, та </a:t>
            </a:r>
            <a:r>
              <a:rPr lang="en-US" dirty="0" smtClean="0"/>
              <a:t>RAM </a:t>
            </a:r>
            <a:r>
              <a:rPr lang="ru-RU" dirty="0" smtClean="0"/>
              <a:t>для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повітряних</a:t>
            </a:r>
            <a:r>
              <a:rPr lang="ru-RU" dirty="0" smtClean="0"/>
              <a:t> </a:t>
            </a:r>
            <a:r>
              <a:rPr lang="ru-RU" dirty="0" err="1" smtClean="0"/>
              <a:t>загроз</a:t>
            </a:r>
            <a:r>
              <a:rPr lang="ru-RU" dirty="0" smtClean="0"/>
              <a:t>. </a:t>
            </a:r>
            <a:r>
              <a:rPr lang="ru-RU" dirty="0" err="1" smtClean="0"/>
              <a:t>Пускова</a:t>
            </a:r>
            <a:r>
              <a:rPr lang="ru-RU" dirty="0" smtClean="0"/>
              <a:t> </a:t>
            </a:r>
            <a:r>
              <a:rPr lang="en-US" dirty="0" smtClean="0"/>
              <a:t>Centurion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компактними</a:t>
            </a:r>
            <a:r>
              <a:rPr lang="ru-RU" dirty="0" smtClean="0"/>
              <a:t> </a:t>
            </a:r>
            <a:r>
              <a:rPr lang="ru-RU" dirty="0" err="1" smtClean="0"/>
              <a:t>розмірами</a:t>
            </a:r>
            <a:r>
              <a:rPr lang="ru-RU" dirty="0" smtClean="0"/>
              <a:t> (</a:t>
            </a:r>
            <a:r>
              <a:rPr lang="ru-RU" dirty="0" err="1" smtClean="0"/>
              <a:t>діаметр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2м), та малою вагою (1200 кг), не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підпалубного</a:t>
            </a:r>
            <a:r>
              <a:rPr lang="ru-RU" dirty="0" smtClean="0"/>
              <a:t> простору. Треба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напруга</a:t>
            </a:r>
            <a:r>
              <a:rPr lang="ru-RU" dirty="0" smtClean="0"/>
              <a:t> 440В для </a:t>
            </a:r>
            <a:r>
              <a:rPr lang="ru-RU" dirty="0" err="1" smtClean="0"/>
              <a:t>живлення</a:t>
            </a:r>
            <a:r>
              <a:rPr lang="ru-RU" dirty="0" smtClean="0"/>
              <a:t>, та </a:t>
            </a:r>
            <a:r>
              <a:rPr lang="ru-RU" dirty="0" err="1" smtClean="0"/>
              <a:t>вільні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 для запуску </a:t>
            </a:r>
            <a:r>
              <a:rPr lang="ru-RU" dirty="0" err="1" smtClean="0"/>
              <a:t>реактивних</a:t>
            </a:r>
            <a:r>
              <a:rPr lang="ru-RU" dirty="0" smtClean="0"/>
              <a:t> </a:t>
            </a:r>
            <a:r>
              <a:rPr lang="ru-RU" dirty="0" err="1" smtClean="0"/>
              <a:t>снарядів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" name="Picture 2" descr="C:\Users\Виталий\Desktop\Chemring-Centurion-Components.jpg"/>
          <p:cNvPicPr>
            <a:picLocks noChangeAspect="1" noChangeArrowheads="1"/>
          </p:cNvPicPr>
          <p:nvPr/>
        </p:nvPicPr>
        <p:blipFill>
          <a:blip r:embed="rId2" cstate="print"/>
          <a:srcRect r="62759" b="50694"/>
          <a:stretch>
            <a:fillRect/>
          </a:stretch>
        </p:blipFill>
        <p:spPr bwMode="auto">
          <a:xfrm>
            <a:off x="1353245" y="4137751"/>
            <a:ext cx="2160663" cy="214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Виталий\Desktop\Chemring-Centurion-Components.jpg"/>
          <p:cNvPicPr>
            <a:picLocks noChangeAspect="1" noChangeArrowheads="1"/>
          </p:cNvPicPr>
          <p:nvPr/>
        </p:nvPicPr>
        <p:blipFill>
          <a:blip r:embed="rId2" cstate="print"/>
          <a:srcRect l="3468" t="49306" r="63209" b="860"/>
          <a:stretch>
            <a:fillRect/>
          </a:stretch>
        </p:blipFill>
        <p:spPr bwMode="auto">
          <a:xfrm>
            <a:off x="4715692" y="4114801"/>
            <a:ext cx="1933303" cy="216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Виталий\Desktop\Chemring-Centurion-Components.jpg"/>
          <p:cNvPicPr>
            <a:picLocks noChangeAspect="1" noChangeArrowheads="1"/>
          </p:cNvPicPr>
          <p:nvPr/>
        </p:nvPicPr>
        <p:blipFill>
          <a:blip r:embed="rId2" cstate="print"/>
          <a:srcRect l="53905" t="4000" r="7095"/>
          <a:stretch>
            <a:fillRect/>
          </a:stretch>
        </p:blipFill>
        <p:spPr bwMode="auto">
          <a:xfrm>
            <a:off x="7931875" y="4167052"/>
            <a:ext cx="1956707" cy="2181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Виталий\Desktop\Raytheon_Chemring_Centuri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1053" y="693533"/>
            <a:ext cx="8514806" cy="478957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730137" y="5564776"/>
            <a:ext cx="67534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Пуск </a:t>
            </a:r>
            <a:r>
              <a:rPr lang="en-US" sz="2400" dirty="0" smtClean="0"/>
              <a:t>Javelin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пускової</a:t>
            </a:r>
            <a:r>
              <a:rPr lang="ru-RU" sz="2400" dirty="0" smtClean="0"/>
              <a:t> установки </a:t>
            </a:r>
            <a:r>
              <a:rPr lang="en-US" sz="2400" dirty="0" smtClean="0"/>
              <a:t>Centurion.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51261" y="610779"/>
            <a:ext cx="10526487" cy="573777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Отже</a:t>
            </a:r>
            <a:r>
              <a:rPr lang="ru-RU" dirty="0" smtClean="0"/>
              <a:t>, як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помітити</a:t>
            </a:r>
            <a:r>
              <a:rPr lang="ru-RU" dirty="0" smtClean="0"/>
              <a:t>, </a:t>
            </a:r>
            <a:r>
              <a:rPr lang="ru-RU" dirty="0" err="1" smtClean="0"/>
              <a:t>принципи</a:t>
            </a:r>
            <a:r>
              <a:rPr lang="ru-RU" dirty="0" smtClean="0"/>
              <a:t> та </a:t>
            </a:r>
            <a:r>
              <a:rPr lang="ru-RU" dirty="0" err="1" smtClean="0"/>
              <a:t>методи</a:t>
            </a:r>
            <a:r>
              <a:rPr lang="ru-RU" dirty="0" smtClean="0"/>
              <a:t> постановки </a:t>
            </a:r>
            <a:r>
              <a:rPr lang="ru-RU" dirty="0" err="1" smtClean="0"/>
              <a:t>штучних</a:t>
            </a:r>
            <a:r>
              <a:rPr lang="ru-RU" dirty="0" smtClean="0"/>
              <a:t> </a:t>
            </a:r>
            <a:r>
              <a:rPr lang="ru-RU" dirty="0" err="1" smtClean="0"/>
              <a:t>завад</a:t>
            </a:r>
            <a:r>
              <a:rPr lang="ru-RU" dirty="0" smtClean="0"/>
              <a:t> —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різноманітні</a:t>
            </a:r>
            <a:r>
              <a:rPr lang="ru-RU" dirty="0" smtClean="0"/>
              <a:t>. І як доводить </a:t>
            </a:r>
            <a:r>
              <a:rPr lang="ru-RU" dirty="0" err="1" smtClean="0"/>
              <a:t>історія</a:t>
            </a:r>
            <a:r>
              <a:rPr lang="ru-RU" dirty="0" smtClean="0"/>
              <a:t>,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хибні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основним</a:t>
            </a:r>
            <a:r>
              <a:rPr lang="ru-RU" dirty="0" smtClean="0"/>
              <a:t> </a:t>
            </a:r>
            <a:r>
              <a:rPr lang="ru-RU" dirty="0" err="1" smtClean="0"/>
              <a:t>засобом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корабля </a:t>
            </a:r>
            <a:r>
              <a:rPr lang="ru-RU" dirty="0" err="1" smtClean="0"/>
              <a:t>від</a:t>
            </a:r>
            <a:r>
              <a:rPr lang="ru-RU" dirty="0" smtClean="0"/>
              <a:t> ПКР та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керованої</a:t>
            </a:r>
            <a:r>
              <a:rPr lang="ru-RU" dirty="0" smtClean="0"/>
              <a:t> </a:t>
            </a:r>
            <a:r>
              <a:rPr lang="ru-RU" dirty="0" err="1" smtClean="0"/>
              <a:t>зброї</a:t>
            </a:r>
            <a:r>
              <a:rPr lang="ru-RU" dirty="0" smtClean="0"/>
              <a:t>.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ракети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вразили</a:t>
            </a:r>
            <a:r>
              <a:rPr lang="ru-RU" dirty="0" smtClean="0"/>
              <a:t> </a:t>
            </a:r>
            <a:r>
              <a:rPr lang="ru-RU" dirty="0" err="1" smtClean="0"/>
              <a:t>корабель</a:t>
            </a:r>
            <a:r>
              <a:rPr lang="ru-RU" dirty="0" smtClean="0"/>
              <a:t> (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атак за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людства</a:t>
            </a:r>
            <a:r>
              <a:rPr lang="ru-RU" dirty="0" smtClean="0"/>
              <a:t>, таких </a:t>
            </a:r>
            <a:r>
              <a:rPr lang="ru-RU" dirty="0" err="1" smtClean="0"/>
              <a:t>близько</a:t>
            </a:r>
            <a:r>
              <a:rPr lang="ru-RU" dirty="0" smtClean="0"/>
              <a:t> 65-70%),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вражені</a:t>
            </a:r>
            <a:r>
              <a:rPr lang="ru-RU" dirty="0" smtClean="0"/>
              <a:t> не ракетами ЗРК, а </a:t>
            </a:r>
            <a:r>
              <a:rPr lang="ru-RU" dirty="0" err="1" smtClean="0"/>
              <a:t>відхилені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штучних</a:t>
            </a:r>
            <a:r>
              <a:rPr lang="ru-RU" dirty="0" smtClean="0"/>
              <a:t> </a:t>
            </a:r>
            <a:r>
              <a:rPr lang="ru-RU" dirty="0" err="1" smtClean="0"/>
              <a:t>завад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здається</a:t>
            </a:r>
            <a:r>
              <a:rPr lang="ru-RU" dirty="0" smtClean="0"/>
              <a:t> </a:t>
            </a:r>
            <a:r>
              <a:rPr lang="ru-RU" dirty="0" err="1" smtClean="0"/>
              <a:t>дивним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збиття</a:t>
            </a:r>
            <a:r>
              <a:rPr lang="ru-RU" dirty="0" smtClean="0"/>
              <a:t> </a:t>
            </a:r>
            <a:r>
              <a:rPr lang="ru-RU" dirty="0" err="1" smtClean="0"/>
              <a:t>протикорабельних</a:t>
            </a:r>
            <a:r>
              <a:rPr lang="ru-RU" dirty="0" smtClean="0"/>
              <a:t> ракет — </a:t>
            </a:r>
            <a:r>
              <a:rPr lang="ru-RU" dirty="0" err="1" smtClean="0"/>
              <a:t>типова</a:t>
            </a:r>
            <a:r>
              <a:rPr lang="ru-RU" dirty="0" smtClean="0"/>
              <a:t> </a:t>
            </a:r>
            <a:r>
              <a:rPr lang="ru-RU" dirty="0" err="1" smtClean="0"/>
              <a:t>вправа</a:t>
            </a:r>
            <a:r>
              <a:rPr lang="ru-RU" dirty="0" smtClean="0"/>
              <a:t> для </a:t>
            </a:r>
            <a:r>
              <a:rPr lang="ru-RU" dirty="0" err="1" smtClean="0"/>
              <a:t>розрахунків</a:t>
            </a:r>
            <a:r>
              <a:rPr lang="ru-RU" dirty="0" smtClean="0"/>
              <a:t> ЗРК </a:t>
            </a:r>
            <a:r>
              <a:rPr lang="ru-RU" dirty="0" err="1" smtClean="0"/>
              <a:t>кораблів</a:t>
            </a:r>
            <a:r>
              <a:rPr lang="ru-RU" dirty="0" smtClean="0"/>
              <a:t> на </a:t>
            </a:r>
            <a:r>
              <a:rPr lang="ru-RU" dirty="0" err="1" smtClean="0"/>
              <a:t>навчаннях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,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полігону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, а в </a:t>
            </a:r>
            <a:r>
              <a:rPr lang="ru-RU" dirty="0" err="1" smtClean="0"/>
              <a:t>житті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все </a:t>
            </a:r>
            <a:r>
              <a:rPr lang="ru-RU" dirty="0" err="1" smtClean="0"/>
              <a:t>складніше</a:t>
            </a:r>
            <a:r>
              <a:rPr lang="ru-RU" dirty="0" smtClean="0"/>
              <a:t>. </a:t>
            </a:r>
            <a:r>
              <a:rPr lang="ru-RU" dirty="0" err="1" smtClean="0"/>
              <a:t>Нормальній</a:t>
            </a:r>
            <a:r>
              <a:rPr lang="ru-RU" dirty="0" smtClean="0"/>
              <a:t> </a:t>
            </a:r>
            <a:r>
              <a:rPr lang="ru-RU" dirty="0" err="1" smtClean="0"/>
              <a:t>роботі</a:t>
            </a:r>
            <a:r>
              <a:rPr lang="ru-RU" dirty="0" smtClean="0"/>
              <a:t> ЗРК </a:t>
            </a:r>
            <a:r>
              <a:rPr lang="ru-RU" dirty="0" err="1" smtClean="0"/>
              <a:t>заважає</a:t>
            </a:r>
            <a:r>
              <a:rPr lang="ru-RU" dirty="0" smtClean="0"/>
              <a:t> </a:t>
            </a:r>
            <a:r>
              <a:rPr lang="ru-RU" dirty="0" err="1" smtClean="0"/>
              <a:t>хвилювання</a:t>
            </a:r>
            <a:r>
              <a:rPr lang="ru-RU" dirty="0" smtClean="0"/>
              <a:t> моря, </a:t>
            </a:r>
            <a:r>
              <a:rPr lang="ru-RU" dirty="0" err="1" smtClean="0"/>
              <a:t>низька</a:t>
            </a:r>
            <a:r>
              <a:rPr lang="ru-RU" dirty="0" smtClean="0"/>
              <a:t> </a:t>
            </a:r>
            <a:r>
              <a:rPr lang="ru-RU" dirty="0" err="1" smtClean="0"/>
              <a:t>висота</a:t>
            </a:r>
            <a:r>
              <a:rPr lang="ru-RU" dirty="0" smtClean="0"/>
              <a:t> </a:t>
            </a:r>
            <a:r>
              <a:rPr lang="ru-RU" dirty="0" err="1" smtClean="0"/>
              <a:t>польоту</a:t>
            </a:r>
            <a:r>
              <a:rPr lang="ru-RU" dirty="0" smtClean="0"/>
              <a:t> </a:t>
            </a:r>
            <a:r>
              <a:rPr lang="ru-RU" dirty="0" err="1" smtClean="0"/>
              <a:t>ракети</a:t>
            </a:r>
            <a:r>
              <a:rPr lang="ru-RU" dirty="0" smtClean="0"/>
              <a:t>, </a:t>
            </a:r>
            <a:r>
              <a:rPr lang="ru-RU" dirty="0" err="1" smtClean="0"/>
              <a:t>складний</a:t>
            </a:r>
            <a:r>
              <a:rPr lang="ru-RU" dirty="0" smtClean="0"/>
              <a:t> </a:t>
            </a:r>
            <a:r>
              <a:rPr lang="ru-RU" dirty="0" err="1" smtClean="0"/>
              <a:t>рельєф</a:t>
            </a:r>
            <a:r>
              <a:rPr lang="ru-RU" dirty="0" smtClean="0"/>
              <a:t> берега (на </a:t>
            </a:r>
            <a:r>
              <a:rPr lang="ru-RU" dirty="0" err="1" smtClean="0"/>
              <a:t>фоні</a:t>
            </a:r>
            <a:r>
              <a:rPr lang="ru-RU" dirty="0" smtClean="0"/>
              <a:t> берега ракета не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радіоконтрастна</a:t>
            </a:r>
            <a:r>
              <a:rPr lang="ru-RU" dirty="0" smtClean="0"/>
              <a:t>), </a:t>
            </a:r>
            <a:r>
              <a:rPr lang="ru-RU" dirty="0" err="1" smtClean="0"/>
              <a:t>можлива</a:t>
            </a:r>
            <a:r>
              <a:rPr lang="ru-RU" dirty="0" smtClean="0"/>
              <a:t> </a:t>
            </a:r>
            <a:r>
              <a:rPr lang="ru-RU" dirty="0" err="1" smtClean="0"/>
              <a:t>неготовність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відключення</a:t>
            </a:r>
            <a:r>
              <a:rPr lang="ru-RU" dirty="0" smtClean="0"/>
              <a:t> на </a:t>
            </a:r>
            <a:r>
              <a:rPr lang="ru-RU" dirty="0" err="1" smtClean="0"/>
              <a:t>профілактику</a:t>
            </a:r>
            <a:r>
              <a:rPr lang="ru-RU" dirty="0" smtClean="0"/>
              <a:t> </a:t>
            </a:r>
            <a:r>
              <a:rPr lang="ru-RU" dirty="0" err="1" smtClean="0"/>
              <a:t>головної</a:t>
            </a:r>
            <a:r>
              <a:rPr lang="ru-RU" dirty="0" smtClean="0"/>
              <a:t> РЛС, </a:t>
            </a:r>
            <a:r>
              <a:rPr lang="ru-RU" dirty="0" err="1" smtClean="0"/>
              <a:t>і</a:t>
            </a:r>
            <a:r>
              <a:rPr lang="ru-RU" dirty="0" smtClean="0"/>
              <a:t> т.д.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uk-UA" sz="4000" dirty="0" smtClean="0"/>
              <a:t>Джерела інформації:</a:t>
            </a:r>
            <a:br>
              <a:rPr lang="uk-UA" sz="4000" dirty="0" smtClean="0"/>
            </a:br>
            <a:endParaRPr lang="ru-RU" sz="4000" dirty="0" smtClean="0"/>
          </a:p>
        </p:txBody>
      </p:sp>
      <p:sp>
        <p:nvSpPr>
          <p:cNvPr id="29698" name="Rectangle 3"/>
          <p:cNvSpPr>
            <a:spLocks noGrp="1" noEditPoint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dirty="0" smtClean="0"/>
              <a:t>Інтернет </a:t>
            </a:r>
            <a:r>
              <a:rPr lang="uk-UA" dirty="0" smtClean="0">
                <a:latin typeface="Arial" charset="0"/>
                <a:hlinkClick r:id="rId2"/>
              </a:rPr>
              <a:t>https://uk.wikipedia.org/wiki/</a:t>
            </a:r>
            <a:endParaRPr lang="uk-UA" dirty="0" smtClean="0">
              <a:latin typeface="Arial" charset="0"/>
            </a:endParaRPr>
          </a:p>
          <a:p>
            <a:pPr eaLnBrk="1" hangingPunct="1"/>
            <a:r>
              <a:rPr lang="uk-UA" dirty="0" smtClean="0">
                <a:latin typeface="Arial" charset="0"/>
              </a:rPr>
              <a:t>Сайт  </a:t>
            </a:r>
            <a:r>
              <a:rPr lang="uk-UA" dirty="0" err="1" smtClean="0">
                <a:latin typeface="Arial" charset="0"/>
              </a:rPr>
              <a:t>“Український</a:t>
            </a:r>
            <a:r>
              <a:rPr lang="uk-UA" dirty="0" smtClean="0">
                <a:latin typeface="Arial" charset="0"/>
              </a:rPr>
              <a:t> </a:t>
            </a:r>
            <a:r>
              <a:rPr lang="uk-UA" dirty="0" err="1" smtClean="0">
                <a:latin typeface="Arial" charset="0"/>
              </a:rPr>
              <a:t>мілітарний</a:t>
            </a:r>
            <a:r>
              <a:rPr lang="uk-UA" dirty="0" smtClean="0">
                <a:latin typeface="Arial" charset="0"/>
              </a:rPr>
              <a:t> </a:t>
            </a:r>
            <a:r>
              <a:rPr lang="uk-UA" dirty="0" err="1" smtClean="0">
                <a:latin typeface="Arial" charset="0"/>
              </a:rPr>
              <a:t>портал”</a:t>
            </a:r>
            <a:r>
              <a:rPr lang="uk-UA" dirty="0" smtClean="0">
                <a:latin typeface="Arial" charset="0"/>
              </a:rPr>
              <a:t>, </a:t>
            </a:r>
            <a:r>
              <a:rPr lang="uk-UA" dirty="0" err="1" smtClean="0">
                <a:latin typeface="Arial" charset="0"/>
              </a:rPr>
              <a:t>“Сучасні</a:t>
            </a:r>
            <a:r>
              <a:rPr lang="uk-UA" dirty="0" smtClean="0">
                <a:latin typeface="Arial" charset="0"/>
              </a:rPr>
              <a:t> </a:t>
            </a:r>
            <a:r>
              <a:rPr lang="uk-UA" dirty="0" err="1" smtClean="0">
                <a:latin typeface="Arial" charset="0"/>
              </a:rPr>
              <a:t>тормеди</a:t>
            </a:r>
            <a:r>
              <a:rPr lang="uk-UA" dirty="0" smtClean="0">
                <a:latin typeface="Arial" charset="0"/>
              </a:rPr>
              <a:t> та їх важливість для ВМС ЗС </a:t>
            </a:r>
            <a:r>
              <a:rPr lang="uk-UA" dirty="0" err="1" smtClean="0">
                <a:latin typeface="Arial" charset="0"/>
              </a:rPr>
              <a:t>України”</a:t>
            </a:r>
            <a:r>
              <a:rPr lang="uk-UA" dirty="0" smtClean="0">
                <a:latin typeface="Arial" charset="0"/>
              </a:rPr>
              <a:t> Роман Антонов</a:t>
            </a:r>
            <a:endParaRPr lang="ru-RU" dirty="0" smtClean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499</Words>
  <Application>Microsoft Office PowerPoint</Application>
  <PresentationFormat>Произвольный</PresentationFormat>
  <Paragraphs>23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Офисная тема</vt:lpstr>
      <vt:lpstr>  судномодельний гурток НВК  презентує заняття основного рівня. Ч2 </vt:lpstr>
      <vt:lpstr>Сучасні рішення по захисту кораблів від ракет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Джерела інформації: </vt:lpstr>
      <vt:lpstr>Презентация PowerPoint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</cp:revision>
  <dcterms:created xsi:type="dcterms:W3CDTF">2020-04-22T13:01:29Z</dcterms:created>
  <dcterms:modified xsi:type="dcterms:W3CDTF">2023-03-06T10:12:53Z</dcterms:modified>
</cp:coreProperties>
</file>