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9" r:id="rId3"/>
    <p:sldId id="320" r:id="rId4"/>
    <p:sldId id="321" r:id="rId5"/>
    <p:sldId id="322" r:id="rId6"/>
    <p:sldId id="324" r:id="rId7"/>
    <p:sldId id="325" r:id="rId8"/>
    <p:sldId id="327" r:id="rId9"/>
    <p:sldId id="328" r:id="rId10"/>
    <p:sldId id="329" r:id="rId11"/>
    <p:sldId id="330" r:id="rId12"/>
    <p:sldId id="316" r:id="rId13"/>
    <p:sldId id="283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E3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37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FC7D9B-C001-4326-9FC6-E2363C2E42DE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  <a:p>
            <a:pPr lvl="0"/>
            <a:endParaRPr lang="en-US" noProof="0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 noProof="0"/>
              <a:t>Щелкните для изменения стиля основного текста</a:t>
            </a:r>
          </a:p>
          <a:p>
            <a:pPr lvl="1"/>
            <a:r>
              <a:rPr lang="ru-RU" altLang="en-US" noProof="0"/>
              <a:t>Второй уровень</a:t>
            </a:r>
          </a:p>
          <a:p>
            <a:pPr lvl="2"/>
            <a:r>
              <a:rPr lang="ru-RU" altLang="en-US" noProof="0"/>
              <a:t>Третий уровень</a:t>
            </a:r>
          </a:p>
          <a:p>
            <a:pPr lvl="3"/>
            <a:r>
              <a:rPr lang="ru-RU" altLang="en-US" noProof="0"/>
              <a:t>Четвертый уровень</a:t>
            </a:r>
          </a:p>
          <a:p>
            <a:pPr lvl="4"/>
            <a:r>
              <a:rPr lang="ru-RU" altLang="en-US"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E1AA5-4062-42CA-8D4C-6F8F5861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6FF25-825A-4509-A0DC-6627D58CEC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9D28A-D962-4051-9FA7-8521217CD2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C66E-3548-49A2-9803-BC701E58D5E9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0E95-73F6-4EA5-8974-30969ADC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5FF1-CF83-4273-909E-5D752B26838C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563F-BC24-4A3A-96A3-91C1FD58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642-7C32-4FAB-A2B2-0BF462B45A70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A095-59D7-4949-B83B-2C3263F0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403C-01EE-4180-AAED-C185057E1345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7D41-B871-4A33-80D2-394BED7D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911F-FA81-4078-955D-9DD59C8ACC86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9A50-338A-4F67-9E75-1FBBC00A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24C8-52EE-4E68-AB40-24A2DB961522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CF92-84EF-43C0-9795-EA1D7175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CFCD-BDBE-4957-A3F5-4EE161EC2DE3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8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7F1A-4AAE-40C3-86B8-BEC0206B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50F0-6D64-470C-824D-B2C83C23B9CA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B4F2-DCAC-4985-B1D5-D2F2E0C5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39FB-0DD7-4E20-9C32-997CD7E30E28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3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CC07-7FDF-4D2E-AD4E-D0243207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77B5-8183-4DDD-8652-4657CDBCC9DE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40B4-6056-4B34-84BC-E6B5627CC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 noProof="0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DE73-9AA3-46D4-812A-E2B424C3D5A4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9B15-EAF9-43A2-BF1B-7E1D99FAF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полнитель названия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заголовка</a:t>
            </a:r>
          </a:p>
        </p:txBody>
      </p:sp>
      <p:sp>
        <p:nvSpPr>
          <p:cNvPr id="1027" name="Заполнитель текста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4B3E2-D9F7-4AF0-9ABB-974ADC723B8B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FD11C-8A92-436F-9BA0-CCF8A84E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il.in.ua/uk/blogs/shho-potribno-znaty-pro-fregaty-oliver-hazard-perri-chastyna-persh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3800" y="2589213"/>
            <a:ext cx="10018713" cy="4068762"/>
          </a:xfrm>
        </p:spPr>
        <p:txBody>
          <a:bodyPr/>
          <a:lstStyle/>
          <a:p>
            <a:pPr eaLnBrk="1" hangingPunct="1"/>
            <a:r>
              <a:rPr lang="uk-UA" altLang="en-US" dirty="0" smtClean="0"/>
              <a:t/>
            </a:r>
            <a:br>
              <a:rPr lang="uk-UA" altLang="en-US" dirty="0" smtClean="0"/>
            </a:br>
            <a:r>
              <a:rPr lang="uk-UA" altLang="en-US" dirty="0" smtClean="0"/>
              <a:t/>
            </a:r>
            <a:br>
              <a:rPr lang="uk-UA" altLang="en-US" dirty="0" smtClean="0"/>
            </a:br>
            <a:r>
              <a:rPr lang="uk-UA" altLang="en-US" b="1" dirty="0" err="1" smtClean="0">
                <a:solidFill>
                  <a:srgbClr val="FF0000"/>
                </a:solidFill>
                <a:latin typeface="Comic Sans MS" pitchFamily="66" charset="0"/>
              </a:rPr>
              <a:t>судномодельний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</a:rPr>
              <a:t> гурток</a:t>
            </a:r>
            <a:b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b="1" dirty="0" smtClean="0">
                <a:solidFill>
                  <a:srgbClr val="00B050"/>
                </a:solidFill>
                <a:latin typeface="Comic Sans MS" pitchFamily="66" charset="0"/>
              </a:rPr>
              <a:t>НВК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презентує</a:t>
            </a:r>
            <a:b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рівня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Ч1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uk-UA" altLang="en-US" smtClean="0"/>
          </a:p>
        </p:txBody>
      </p:sp>
      <p:pic>
        <p:nvPicPr>
          <p:cNvPr id="14338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365125"/>
            <a:ext cx="42735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лий\Desktop\MK36_SRBOC_USS_Wisconsin_BB-64-sca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968" y="402158"/>
            <a:ext cx="3469533" cy="5101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3144" y="5526742"/>
            <a:ext cx="518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Пускова</a:t>
            </a:r>
            <a:r>
              <a:rPr lang="ru-RU" dirty="0" smtClean="0"/>
              <a:t> установка Mk36 для запуску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На фото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орієнтовні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343973" y="5712942"/>
            <a:ext cx="556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Нахилена</a:t>
            </a:r>
            <a:r>
              <a:rPr lang="ru-RU" dirty="0" smtClean="0"/>
              <a:t> </a:t>
            </a:r>
            <a:r>
              <a:rPr lang="ru-RU" dirty="0" err="1" smtClean="0"/>
              <a:t>пускова</a:t>
            </a:r>
            <a:r>
              <a:rPr lang="ru-RU" dirty="0" smtClean="0"/>
              <a:t> установка для </a:t>
            </a:r>
            <a:r>
              <a:rPr lang="ru-RU" dirty="0" err="1" smtClean="0"/>
              <a:t>Nulka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C:\Users\Виталий\Desktop\1000w_q9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540" y="425182"/>
            <a:ext cx="3684813" cy="504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1263" y="610779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Ця</a:t>
            </a:r>
            <a:r>
              <a:rPr lang="ru-RU" dirty="0" smtClean="0"/>
              <a:t> система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США,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флотів</a:t>
            </a:r>
            <a:r>
              <a:rPr lang="ru-RU" dirty="0" smtClean="0"/>
              <a:t> США, </a:t>
            </a:r>
            <a:r>
              <a:rPr lang="ru-RU" dirty="0" err="1" smtClean="0"/>
              <a:t>Канади</a:t>
            </a:r>
            <a:r>
              <a:rPr lang="ru-RU" dirty="0" smtClean="0"/>
              <a:t>, </a:t>
            </a:r>
            <a:r>
              <a:rPr lang="ru-RU" dirty="0" err="1" smtClean="0"/>
              <a:t>Австралії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УДК та </a:t>
            </a:r>
            <a:r>
              <a:rPr lang="ru-RU" dirty="0" err="1" smtClean="0"/>
              <a:t>авіаносці</a:t>
            </a:r>
            <a:r>
              <a:rPr lang="ru-RU" dirty="0" smtClean="0"/>
              <a:t>. Часто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модернізації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австралійський</a:t>
            </a:r>
            <a:r>
              <a:rPr lang="ru-RU" dirty="0" smtClean="0"/>
              <a:t> та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фрегатів</a:t>
            </a:r>
            <a:r>
              <a:rPr lang="ru-RU" dirty="0" smtClean="0"/>
              <a:t> типу </a:t>
            </a:r>
            <a:r>
              <a:rPr lang="ru-RU" dirty="0" err="1" smtClean="0">
                <a:hlinkClick r:id="rId2"/>
              </a:rPr>
              <a:t>Олівер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Хазард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Перрі</a:t>
            </a:r>
            <a:r>
              <a:rPr lang="ru-RU" dirty="0" smtClean="0"/>
              <a:t>. </a:t>
            </a:r>
            <a:r>
              <a:rPr lang="ru-RU" dirty="0" err="1" smtClean="0"/>
              <a:t>Цікавою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запуску, вона </a:t>
            </a:r>
            <a:r>
              <a:rPr lang="ru-RU" dirty="0" err="1" smtClean="0"/>
              <a:t>зависає</a:t>
            </a:r>
            <a:r>
              <a:rPr lang="ru-RU" dirty="0" smtClean="0"/>
              <a:t> в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простору, </a:t>
            </a:r>
            <a:r>
              <a:rPr lang="ru-RU" dirty="0" err="1" smtClean="0"/>
              <a:t>балансуючи</a:t>
            </a:r>
            <a:r>
              <a:rPr lang="ru-RU" dirty="0" smtClean="0"/>
              <a:t> на реактивному </a:t>
            </a:r>
            <a:r>
              <a:rPr lang="ru-RU" dirty="0" err="1" smtClean="0"/>
              <a:t>двигуні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керованим</a:t>
            </a:r>
            <a:r>
              <a:rPr lang="ru-RU" dirty="0" smtClean="0"/>
              <a:t> вектором тяги (!), </a:t>
            </a:r>
            <a:r>
              <a:rPr lang="ru-RU" dirty="0" err="1" smtClean="0"/>
              <a:t>випромінює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завади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рухаючись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максимально </a:t>
            </a:r>
            <a:r>
              <a:rPr lang="ru-RU" dirty="0" err="1" smtClean="0"/>
              <a:t>прикрити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загроз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супутнє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Система </a:t>
            </a:r>
            <a:r>
              <a:rPr lang="ru-RU" dirty="0" err="1" smtClean="0"/>
              <a:t>є</a:t>
            </a:r>
            <a:r>
              <a:rPr lang="ru-RU" dirty="0" smtClean="0"/>
              <a:t> автономною, а </a:t>
            </a:r>
            <a:r>
              <a:rPr lang="ru-RU" dirty="0" err="1" smtClean="0"/>
              <a:t>хибна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абсолютно </a:t>
            </a:r>
            <a:r>
              <a:rPr lang="ru-RU" dirty="0" err="1" smtClean="0"/>
              <a:t>самостійна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7" name="Picture 3" descr="C:\Users\Виталий\Desktop\11-3614605-uss-rodney-m.-davis-ffg-6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1" y="4200099"/>
            <a:ext cx="4362993" cy="229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інформації: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 smtClean="0"/>
          </a:p>
        </p:txBody>
      </p:sp>
      <p:sp>
        <p:nvSpPr>
          <p:cNvPr id="29698" name="Rectangle 3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https://uk.wikipedia.org/wiki/</a:t>
            </a:r>
          </a:p>
          <a:p>
            <a:pPr eaLnBrk="1" hangingPunct="1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“Український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“Сучасні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тормеди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їх важливість для ВМС ЗС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Антонов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. поле 6"/>
          <p:cNvSpPr txBox="1">
            <a:spLocks noChangeArrowheads="1"/>
          </p:cNvSpPr>
          <p:nvPr/>
        </p:nvSpPr>
        <p:spPr bwMode="auto">
          <a:xfrm>
            <a:off x="2535238" y="82232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7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9" name="AutoShape 9" descr="Нові кораблі, авіація, ракети та бази – перспективи ВМСУ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731" name="Picture 11" descr="Нові кораблі, авіація, ракети та бази – перспективи ВМ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2066925"/>
            <a:ext cx="10209212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  <a:latin typeface="+mn-lt"/>
              </a:rPr>
              <a:t>Сучасні рішення по захисту кораблів від ракет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7923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Ми </a:t>
            </a:r>
            <a:r>
              <a:rPr lang="ru-RU" dirty="0" err="1" smtClean="0"/>
              <a:t>живемо</a:t>
            </a:r>
            <a:r>
              <a:rPr lang="ru-RU" dirty="0" smtClean="0"/>
              <a:t> в </a:t>
            </a:r>
            <a:r>
              <a:rPr lang="ru-RU" dirty="0" err="1" smtClean="0"/>
              <a:t>часи</a:t>
            </a:r>
            <a:r>
              <a:rPr lang="ru-RU" dirty="0" smtClean="0"/>
              <a:t>, коли </a:t>
            </a:r>
            <a:r>
              <a:rPr lang="ru-RU" dirty="0" err="1" smtClean="0"/>
              <a:t>зброя</a:t>
            </a:r>
            <a:r>
              <a:rPr lang="ru-RU" dirty="0" smtClean="0"/>
              <a:t> </a:t>
            </a:r>
            <a:r>
              <a:rPr lang="ru-RU" dirty="0" err="1" smtClean="0"/>
              <a:t>коштує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дорого, а той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технологічну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— </a:t>
            </a:r>
            <a:r>
              <a:rPr lang="ru-RU" dirty="0" err="1" smtClean="0"/>
              <a:t>бере</a:t>
            </a:r>
            <a:r>
              <a:rPr lang="ru-RU" dirty="0" smtClean="0"/>
              <a:t>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коштують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дорого. І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являються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ППО, ПЧО, РЕО.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та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укриттів</a:t>
            </a:r>
            <a:r>
              <a:rPr lang="ru-RU" dirty="0" smtClean="0"/>
              <a:t>,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літаків</a:t>
            </a:r>
            <a:r>
              <a:rPr lang="ru-RU" dirty="0" smtClean="0"/>
              <a:t> та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 на Чорному </a:t>
            </a:r>
            <a:r>
              <a:rPr lang="ru-RU" dirty="0" err="1" smtClean="0"/>
              <a:t>морі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ППО та ПЧО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надпотужними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гарантує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Для </a:t>
            </a:r>
            <a:r>
              <a:rPr lang="ru-RU" dirty="0" err="1" smtClean="0"/>
              <a:t>українського</a:t>
            </a:r>
            <a:r>
              <a:rPr lang="ru-RU" dirty="0" smtClean="0"/>
              <a:t> ВМС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за </a:t>
            </a:r>
            <a:r>
              <a:rPr lang="ru-RU" dirty="0" err="1" smtClean="0"/>
              <a:t>вартістю</a:t>
            </a:r>
            <a:r>
              <a:rPr lang="ru-RU" dirty="0" smtClean="0"/>
              <a:t> флоту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. Тому,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розглянути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керованого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довів</a:t>
            </a:r>
            <a:r>
              <a:rPr lang="ru-RU" dirty="0" smtClean="0"/>
              <a:t> свою </a:t>
            </a:r>
            <a:r>
              <a:rPr lang="ru-RU" dirty="0" err="1" smtClean="0"/>
              <a:t>ефективність</a:t>
            </a:r>
            <a:r>
              <a:rPr lang="ru-RU" dirty="0" smtClean="0"/>
              <a:t> — </a:t>
            </a:r>
            <a:r>
              <a:rPr lang="ru-RU" dirty="0" err="1" smtClean="0"/>
              <a:t>засоби</a:t>
            </a:r>
            <a:r>
              <a:rPr lang="ru-RU" dirty="0" smtClean="0"/>
              <a:t> постановки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уявляють</a:t>
            </a:r>
            <a:r>
              <a:rPr lang="ru-RU" dirty="0" smtClean="0"/>
              <a:t> </a:t>
            </a:r>
            <a:r>
              <a:rPr lang="ru-RU" dirty="0" err="1" smtClean="0"/>
              <a:t>хибні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як </a:t>
            </a:r>
            <a:r>
              <a:rPr lang="ru-RU" dirty="0" err="1" smtClean="0"/>
              <a:t>гранати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підриву</a:t>
            </a:r>
            <a:r>
              <a:rPr lang="ru-RU" dirty="0" smtClean="0"/>
              <a:t>, </a:t>
            </a:r>
            <a:r>
              <a:rPr lang="ru-RU" dirty="0" err="1" smtClean="0"/>
              <a:t>піропатрони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подібне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завади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високотехнологічними</a:t>
            </a:r>
            <a:r>
              <a:rPr lang="ru-RU" dirty="0" smtClean="0"/>
              <a:t> </a:t>
            </a:r>
            <a:r>
              <a:rPr lang="ru-RU" dirty="0" err="1" smtClean="0"/>
              <a:t>приладами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покликані</a:t>
            </a:r>
            <a:r>
              <a:rPr lang="ru-RU" dirty="0" smtClean="0"/>
              <a:t> </a:t>
            </a:r>
            <a:r>
              <a:rPr lang="ru-RU" dirty="0" err="1" smtClean="0"/>
              <a:t>надурити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. В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все —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сигналів</a:t>
            </a:r>
            <a:r>
              <a:rPr lang="ru-RU" dirty="0" smtClean="0"/>
              <a:t>, </a:t>
            </a:r>
            <a:r>
              <a:rPr lang="ru-RU" dirty="0" err="1" smtClean="0"/>
              <a:t>налаштовування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головок </a:t>
            </a:r>
            <a:r>
              <a:rPr lang="ru-RU" dirty="0" err="1" smtClean="0"/>
              <a:t>наведення</a:t>
            </a:r>
            <a:r>
              <a:rPr lang="ru-RU" dirty="0" smtClean="0"/>
              <a:t> ПКР, </a:t>
            </a:r>
            <a:r>
              <a:rPr lang="ru-RU" dirty="0" err="1" smtClean="0"/>
              <a:t>імітація</a:t>
            </a:r>
            <a:r>
              <a:rPr lang="ru-RU" dirty="0" smtClean="0"/>
              <a:t> </a:t>
            </a:r>
            <a:r>
              <a:rPr lang="ru-RU" dirty="0" err="1" smtClean="0"/>
              <a:t>гідроакустичного</a:t>
            </a:r>
            <a:r>
              <a:rPr lang="ru-RU" dirty="0" smtClean="0"/>
              <a:t> портрету корабля </a:t>
            </a:r>
            <a:r>
              <a:rPr lang="ru-RU" dirty="0" err="1" smtClean="0"/>
              <a:t>і</a:t>
            </a:r>
            <a:r>
              <a:rPr lang="ru-RU" dirty="0" smtClean="0"/>
              <a:t> т. д.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помітності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Запрошую</a:t>
            </a:r>
            <a:r>
              <a:rPr lang="ru-RU" dirty="0" smtClean="0"/>
              <a:t> вас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постановки </a:t>
            </a:r>
          </a:p>
          <a:p>
            <a:pPr>
              <a:buNone/>
            </a:pPr>
            <a:r>
              <a:rPr lang="ru-RU" dirty="0" err="1" smtClean="0"/>
              <a:t>завад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підготовленого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) корабля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керованих</a:t>
            </a:r>
            <a:r>
              <a:rPr lang="ru-RU" dirty="0" smtClean="0"/>
              <a:t> </a:t>
            </a:r>
            <a:r>
              <a:rPr lang="ru-RU" dirty="0" err="1" smtClean="0"/>
              <a:t>боєприпасів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Виталий\Desktop\photo_2020-04-21_20-02-00-e1587488573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668" y="2864223"/>
            <a:ext cx="4986965" cy="3832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Почнемо</a:t>
            </a:r>
            <a:r>
              <a:rPr lang="ru-RU" b="1" dirty="0" smtClean="0"/>
              <a:t> </a:t>
            </a:r>
            <a:r>
              <a:rPr lang="ru-RU" b="1" dirty="0" err="1" smtClean="0"/>
              <a:t>огляд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французької</a:t>
            </a:r>
            <a:r>
              <a:rPr lang="ru-RU" b="1" dirty="0" smtClean="0"/>
              <a:t> </a:t>
            </a:r>
            <a:r>
              <a:rPr lang="ru-RU" b="1" dirty="0" err="1" smtClean="0"/>
              <a:t>фірми</a:t>
            </a:r>
            <a:r>
              <a:rPr lang="ru-RU" b="1" dirty="0" smtClean="0"/>
              <a:t> </a:t>
            </a:r>
            <a:r>
              <a:rPr lang="en-US" b="1" dirty="0" err="1" smtClean="0"/>
              <a:t>Lacroix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ru-RU" dirty="0" err="1" smtClean="0"/>
              <a:t>Багатофункціональні</a:t>
            </a:r>
            <a:r>
              <a:rPr lang="ru-RU" dirty="0" smtClean="0"/>
              <a:t> снаряди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калібрів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бути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на 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просту</a:t>
            </a:r>
            <a:r>
              <a:rPr lang="ru-RU" dirty="0" smtClean="0"/>
              <a:t> установку запуску.</a:t>
            </a:r>
          </a:p>
          <a:p>
            <a:endParaRPr lang="ru-RU" dirty="0"/>
          </a:p>
        </p:txBody>
      </p:sp>
      <p:pic>
        <p:nvPicPr>
          <p:cNvPr id="2050" name="Picture 2" descr="C:\Users\Виталий\Desktop\Lacroix-Defense-Sylena-MK2-Adroit-Naval-Countermeasures-Corner-Reflectors-Seaclad-Sealir-Se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962" y="2216920"/>
            <a:ext cx="6762478" cy="3613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75594" y="5943600"/>
            <a:ext cx="809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Пускова</a:t>
            </a:r>
            <a:r>
              <a:rPr lang="ru-RU" dirty="0" smtClean="0"/>
              <a:t> установка </a:t>
            </a:r>
            <a:r>
              <a:rPr lang="ru-RU" dirty="0" err="1" smtClean="0"/>
              <a:t>Lacroix</a:t>
            </a:r>
            <a:r>
              <a:rPr lang="ru-RU" dirty="0" smtClean="0"/>
              <a:t> SYLENA на </a:t>
            </a:r>
            <a:r>
              <a:rPr lang="ru-RU" dirty="0" err="1" smtClean="0"/>
              <a:t>палубі</a:t>
            </a:r>
            <a:r>
              <a:rPr lang="ru-RU" dirty="0" smtClean="0"/>
              <a:t> корабля.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У склад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хибні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ракет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інфрачервоними</a:t>
            </a:r>
            <a:r>
              <a:rPr lang="ru-RU" dirty="0" smtClean="0"/>
              <a:t>, </a:t>
            </a:r>
            <a:r>
              <a:rPr lang="ru-RU" dirty="0" err="1" smtClean="0"/>
              <a:t>оптоелектронними</a:t>
            </a:r>
            <a:r>
              <a:rPr lang="ru-RU" dirty="0" smtClean="0"/>
              <a:t> та </a:t>
            </a:r>
            <a:r>
              <a:rPr lang="ru-RU" dirty="0" err="1" smtClean="0"/>
              <a:t>радіолокаційними</a:t>
            </a:r>
            <a:r>
              <a:rPr lang="ru-RU" dirty="0" smtClean="0"/>
              <a:t> головками </a:t>
            </a:r>
            <a:r>
              <a:rPr lang="en-US" dirty="0" smtClean="0"/>
              <a:t>SEACLAD. </a:t>
            </a:r>
            <a:r>
              <a:rPr lang="ru-RU" dirty="0" smtClean="0"/>
              <a:t>Легка, для </a:t>
            </a:r>
            <a:r>
              <a:rPr lang="ru-RU" dirty="0" err="1" smtClean="0"/>
              <a:t>катерів</a:t>
            </a:r>
            <a:r>
              <a:rPr lang="ru-RU" dirty="0" smtClean="0"/>
              <a:t> та </a:t>
            </a:r>
            <a:r>
              <a:rPr lang="ru-RU" dirty="0" err="1" smtClean="0"/>
              <a:t>патрульних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— 62 </a:t>
            </a:r>
            <a:r>
              <a:rPr lang="ru-RU" dirty="0" err="1" smtClean="0"/>
              <a:t>і</a:t>
            </a:r>
            <a:r>
              <a:rPr lang="ru-RU" dirty="0" smtClean="0"/>
              <a:t> 80 мм </a:t>
            </a:r>
            <a:r>
              <a:rPr lang="ru-RU" dirty="0" err="1" smtClean="0"/>
              <a:t>діаметром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важка</a:t>
            </a:r>
            <a:r>
              <a:rPr lang="ru-RU" dirty="0" smtClean="0"/>
              <a:t>, для </a:t>
            </a:r>
            <a:r>
              <a:rPr lang="ru-RU" dirty="0" err="1" smtClean="0"/>
              <a:t>корветів</a:t>
            </a:r>
            <a:r>
              <a:rPr lang="ru-RU" dirty="0" smtClean="0"/>
              <a:t> та </a:t>
            </a:r>
            <a:r>
              <a:rPr lang="ru-RU" dirty="0" err="1" smtClean="0"/>
              <a:t>фрегатів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заряду 150 мм. </a:t>
            </a:r>
            <a:r>
              <a:rPr lang="ru-RU" dirty="0" err="1" smtClean="0"/>
              <a:t>Різниця</a:t>
            </a:r>
            <a:r>
              <a:rPr lang="ru-RU" dirty="0" smtClean="0"/>
              <a:t> в </a:t>
            </a:r>
            <a:r>
              <a:rPr lang="ru-RU" dirty="0" err="1" smtClean="0"/>
              <a:t>розмірах</a:t>
            </a:r>
            <a:r>
              <a:rPr lang="ru-RU" dirty="0" smtClean="0"/>
              <a:t> </a:t>
            </a:r>
            <a:r>
              <a:rPr lang="ru-RU" dirty="0" err="1" smtClean="0"/>
              <a:t>викликана</a:t>
            </a:r>
            <a:r>
              <a:rPr lang="ru-RU" dirty="0" smtClean="0"/>
              <a:t> перш за все </a:t>
            </a:r>
            <a:r>
              <a:rPr lang="ru-RU" dirty="0" err="1" smtClean="0"/>
              <a:t>розмірами</a:t>
            </a:r>
            <a:r>
              <a:rPr lang="ru-RU" dirty="0" smtClean="0"/>
              <a:t> хмари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прикриття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, доступна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en-US" dirty="0" smtClean="0"/>
              <a:t>SEALAT-CANTO </a:t>
            </a:r>
            <a:r>
              <a:rPr lang="ru-RU" dirty="0" smtClean="0"/>
              <a:t>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торпед. </a:t>
            </a:r>
            <a:r>
              <a:rPr lang="ru-RU" dirty="0" err="1" smtClean="0"/>
              <a:t>Пастка</a:t>
            </a:r>
            <a:r>
              <a:rPr lang="ru-RU" dirty="0" smtClean="0"/>
              <a:t> </a:t>
            </a:r>
            <a:r>
              <a:rPr lang="ru-RU" dirty="0" err="1" smtClean="0"/>
              <a:t>імітує</a:t>
            </a:r>
            <a:r>
              <a:rPr lang="ru-RU" dirty="0" smtClean="0"/>
              <a:t> </a:t>
            </a:r>
            <a:r>
              <a:rPr lang="ru-RU" dirty="0" err="1" smtClean="0"/>
              <a:t>кільватерну</a:t>
            </a:r>
            <a:r>
              <a:rPr lang="ru-RU" dirty="0" smtClean="0"/>
              <a:t> </a:t>
            </a:r>
            <a:r>
              <a:rPr lang="ru-RU" dirty="0" err="1" smtClean="0"/>
              <a:t>хвилю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вводить в </a:t>
            </a:r>
            <a:r>
              <a:rPr lang="ru-RU" dirty="0" err="1" smtClean="0"/>
              <a:t>оману</a:t>
            </a:r>
            <a:r>
              <a:rPr lang="ru-RU" dirty="0" smtClean="0"/>
              <a:t> головку </a:t>
            </a:r>
            <a:r>
              <a:rPr lang="ru-RU" dirty="0" err="1" smtClean="0"/>
              <a:t>самонаведення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оптимізована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. При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на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доопрацювання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для </a:t>
            </a:r>
            <a:r>
              <a:rPr lang="ru-RU" dirty="0" err="1" smtClean="0"/>
              <a:t>генерації</a:t>
            </a:r>
            <a:r>
              <a:rPr lang="ru-RU" dirty="0" smtClean="0"/>
              <a:t> ЕПР </a:t>
            </a:r>
            <a:r>
              <a:rPr lang="ru-RU" dirty="0" err="1" smtClean="0"/>
              <a:t>саме</a:t>
            </a:r>
            <a:r>
              <a:rPr lang="ru-RU" dirty="0" smtClean="0"/>
              <a:t> того корабля, на </a:t>
            </a:r>
            <a:r>
              <a:rPr lang="ru-RU" dirty="0" err="1" smtClean="0"/>
              <a:t>які</a:t>
            </a:r>
            <a:r>
              <a:rPr lang="ru-RU" dirty="0" smtClean="0"/>
              <a:t> вони </a:t>
            </a:r>
            <a:r>
              <a:rPr lang="ru-RU" dirty="0" err="1" smtClean="0"/>
              <a:t>встановлені</a:t>
            </a:r>
            <a:r>
              <a:rPr lang="ru-RU" dirty="0" smtClean="0"/>
              <a:t>. Система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зав’язана</a:t>
            </a:r>
            <a:r>
              <a:rPr lang="ru-RU" dirty="0" smtClean="0"/>
              <a:t> як на </a:t>
            </a:r>
            <a:r>
              <a:rPr lang="ru-RU" dirty="0" err="1" smtClean="0"/>
              <a:t>корабельну</a:t>
            </a:r>
            <a:r>
              <a:rPr lang="ru-RU" dirty="0" smtClean="0"/>
              <a:t> систему РЕБ,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автономно </a:t>
            </a:r>
            <a:r>
              <a:rPr lang="ru-RU" dirty="0" err="1" smtClean="0"/>
              <a:t>чи</a:t>
            </a:r>
            <a:r>
              <a:rPr lang="ru-RU" dirty="0" smtClean="0"/>
              <a:t> в ручному </a:t>
            </a:r>
            <a:r>
              <a:rPr lang="ru-RU" dirty="0" err="1" smtClean="0"/>
              <a:t>режимі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CvMXeadXEAA-c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834" y="676094"/>
            <a:ext cx="9751240" cy="487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76057" y="5804653"/>
            <a:ext cx="63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Штучні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en-US" sz="2400" dirty="0" err="1" smtClean="0"/>
              <a:t>Lacroix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331" y="548640"/>
            <a:ext cx="10661469" cy="5628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Хибні</a:t>
            </a:r>
            <a:r>
              <a:rPr lang="ru-RU" b="1" dirty="0" smtClean="0"/>
              <a:t> </a:t>
            </a:r>
            <a:r>
              <a:rPr lang="ru-RU" b="1" dirty="0" err="1" smtClean="0"/>
              <a:t>цілі</a:t>
            </a:r>
            <a:r>
              <a:rPr lang="ru-RU" b="1" dirty="0" smtClean="0"/>
              <a:t> </a:t>
            </a:r>
            <a:r>
              <a:rPr lang="en-US" b="1" dirty="0" smtClean="0"/>
              <a:t>C-GEM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ізраїльської</a:t>
            </a:r>
            <a:r>
              <a:rPr lang="ru-RU" b="1" dirty="0" smtClean="0"/>
              <a:t> </a:t>
            </a:r>
            <a:r>
              <a:rPr lang="ru-RU" b="1" dirty="0" err="1" smtClean="0"/>
              <a:t>корпорації</a:t>
            </a:r>
            <a:r>
              <a:rPr lang="ru-RU" b="1" dirty="0" smtClean="0"/>
              <a:t> </a:t>
            </a:r>
            <a:r>
              <a:rPr lang="en-US" b="1" dirty="0" smtClean="0"/>
              <a:t>Rafael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Ізраїль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, яка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воює</a:t>
            </a:r>
            <a:r>
              <a:rPr lang="ru-RU" dirty="0" smtClean="0"/>
              <a:t>, тому не дивно,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ізраїльські</a:t>
            </a:r>
            <a:r>
              <a:rPr lang="ru-RU" dirty="0" smtClean="0"/>
              <a:t> </a:t>
            </a:r>
            <a:r>
              <a:rPr lang="ru-RU" dirty="0" err="1" smtClean="0"/>
              <a:t>виробники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наших схожих проблем.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винятком</a:t>
            </a:r>
            <a:r>
              <a:rPr lang="ru-RU" dirty="0" smtClean="0"/>
              <a:t>, тому </a:t>
            </a:r>
            <a:r>
              <a:rPr lang="en-US" dirty="0" smtClean="0"/>
              <a:t>Rafael </a:t>
            </a:r>
            <a:r>
              <a:rPr lang="ru-RU" dirty="0" err="1" smtClean="0"/>
              <a:t>презентує</a:t>
            </a:r>
            <a:r>
              <a:rPr lang="ru-RU" dirty="0" smtClean="0"/>
              <a:t> систему </a:t>
            </a:r>
            <a:r>
              <a:rPr lang="en-US" dirty="0" smtClean="0"/>
              <a:t>C-GEM </a:t>
            </a:r>
            <a:r>
              <a:rPr lang="ru-RU" dirty="0" err="1" smtClean="0"/>
              <a:t>з</a:t>
            </a:r>
            <a:r>
              <a:rPr lang="ru-RU" dirty="0" smtClean="0"/>
              <a:t> ракетою типу </a:t>
            </a:r>
            <a:r>
              <a:rPr lang="en-US" dirty="0" smtClean="0"/>
              <a:t>OBAD (off-board active decoy) </a:t>
            </a:r>
            <a:r>
              <a:rPr lang="ru-RU" dirty="0" smtClean="0"/>
              <a:t>для </a:t>
            </a:r>
            <a:r>
              <a:rPr lang="ru-RU" dirty="0" err="1" smtClean="0"/>
              <a:t>відволікання</a:t>
            </a:r>
            <a:r>
              <a:rPr lang="ru-RU" dirty="0" smtClean="0"/>
              <a:t> ракет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інфрачервоною</a:t>
            </a:r>
            <a:r>
              <a:rPr lang="ru-RU" dirty="0" smtClean="0"/>
              <a:t> та </a:t>
            </a:r>
            <a:r>
              <a:rPr lang="ru-RU" dirty="0" err="1" smtClean="0"/>
              <a:t>радіолокаційною</a:t>
            </a:r>
            <a:r>
              <a:rPr lang="ru-RU" dirty="0" smtClean="0"/>
              <a:t> головками. При </a:t>
            </a:r>
            <a:r>
              <a:rPr lang="ru-RU" dirty="0" err="1" smtClean="0"/>
              <a:t>цьому</a:t>
            </a:r>
            <a:r>
              <a:rPr lang="ru-RU" dirty="0" smtClean="0"/>
              <a:t>, на </a:t>
            </a:r>
            <a:r>
              <a:rPr lang="ru-RU" dirty="0" err="1" smtClean="0"/>
              <a:t>відмінно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викидували</a:t>
            </a:r>
            <a:r>
              <a:rPr lang="ru-RU" dirty="0" smtClean="0"/>
              <a:t> </a:t>
            </a:r>
            <a:r>
              <a:rPr lang="ru-RU" dirty="0" err="1" smtClean="0"/>
              <a:t>діпольні</a:t>
            </a:r>
            <a:r>
              <a:rPr lang="ru-RU" dirty="0" smtClean="0"/>
              <a:t> хмари, </a:t>
            </a:r>
            <a:r>
              <a:rPr lang="en-US" dirty="0" smtClean="0"/>
              <a:t>C-GEM </a:t>
            </a:r>
            <a:r>
              <a:rPr lang="ru-RU" dirty="0" smtClean="0"/>
              <a:t>оснащений </a:t>
            </a:r>
            <a:r>
              <a:rPr lang="ru-RU" dirty="0" err="1" smtClean="0"/>
              <a:t>вбудованим</a:t>
            </a:r>
            <a:r>
              <a:rPr lang="ru-RU" dirty="0" smtClean="0"/>
              <a:t> генератором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завад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дурити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моноімпульсні</a:t>
            </a:r>
            <a:r>
              <a:rPr lang="ru-RU" dirty="0" smtClean="0"/>
              <a:t> головки </a:t>
            </a:r>
            <a:r>
              <a:rPr lang="ru-RU" dirty="0" err="1" smtClean="0"/>
              <a:t>самонаведення</a:t>
            </a:r>
            <a:r>
              <a:rPr lang="ru-RU" dirty="0" smtClean="0"/>
              <a:t> ПКР.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en-US" dirty="0" smtClean="0"/>
              <a:t>C-GEM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широкосмуговий</a:t>
            </a:r>
            <a:r>
              <a:rPr lang="ru-RU" dirty="0" smtClean="0"/>
              <a:t>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придушення</a:t>
            </a:r>
            <a:r>
              <a:rPr lang="ru-RU" dirty="0" smtClean="0"/>
              <a:t>, активна </a:t>
            </a:r>
            <a:r>
              <a:rPr lang="ru-RU" dirty="0" err="1" smtClean="0"/>
              <a:t>напівпровідна</a:t>
            </a:r>
            <a:r>
              <a:rPr lang="ru-RU" dirty="0" smtClean="0"/>
              <a:t> антенна та </a:t>
            </a:r>
            <a:r>
              <a:rPr lang="ru-RU" dirty="0" err="1" smtClean="0"/>
              <a:t>електронне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променем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«</a:t>
            </a:r>
            <a:r>
              <a:rPr lang="ru-RU" dirty="0" err="1" smtClean="0"/>
              <a:t>вистрілили</a:t>
            </a:r>
            <a:r>
              <a:rPr lang="ru-RU" dirty="0" smtClean="0"/>
              <a:t> – </a:t>
            </a:r>
            <a:r>
              <a:rPr lang="ru-RU" dirty="0" err="1" smtClean="0"/>
              <a:t>забули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спрацювання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надзвуковими</a:t>
            </a:r>
            <a:r>
              <a:rPr lang="ru-RU" dirty="0" smtClean="0"/>
              <a:t> ракетами.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en-US" dirty="0" smtClean="0"/>
              <a:t>Rafael C-GEM </a:t>
            </a:r>
            <a:r>
              <a:rPr lang="ru-RU" dirty="0" smtClean="0"/>
              <a:t>в </a:t>
            </a:r>
            <a:r>
              <a:rPr lang="ru-RU" dirty="0" err="1" smtClean="0"/>
              <a:t>роботі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Виталий\Desktop\Rafael_highlights_the_CEM_off_board_Active_RF_Decoy_system_at_Euronaval_2014_64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062" y="1528353"/>
            <a:ext cx="8128000" cy="41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</a:t>
            </a:r>
            <a:r>
              <a:rPr lang="en-US" b="1" dirty="0" smtClean="0"/>
              <a:t>NULKA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en-US" b="1" dirty="0" smtClean="0"/>
              <a:t>BAE Systems Australia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</a:t>
            </a:r>
            <a:r>
              <a:rPr lang="ru-RU" dirty="0" err="1" smtClean="0"/>
              <a:t>хибних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ПКР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радіолокаційним</a:t>
            </a:r>
            <a:r>
              <a:rPr lang="ru-RU" dirty="0" smtClean="0"/>
              <a:t> </a:t>
            </a:r>
            <a:r>
              <a:rPr lang="ru-RU" dirty="0" err="1" smtClean="0"/>
              <a:t>наведенням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австрало-американська</a:t>
            </a:r>
            <a:r>
              <a:rPr lang="ru-RU" dirty="0" smtClean="0"/>
              <a:t> </a:t>
            </a:r>
            <a:r>
              <a:rPr lang="en-US" dirty="0" smtClean="0"/>
              <a:t>NULKA (</a:t>
            </a:r>
            <a:r>
              <a:rPr lang="ru-RU" dirty="0" err="1" smtClean="0"/>
              <a:t>читається</a:t>
            </a:r>
            <a:r>
              <a:rPr lang="ru-RU" dirty="0" smtClean="0"/>
              <a:t>, як НАЛКА),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австралійських</a:t>
            </a:r>
            <a:r>
              <a:rPr lang="ru-RU" dirty="0" smtClean="0"/>
              <a:t> </a:t>
            </a:r>
            <a:r>
              <a:rPr lang="ru-RU" dirty="0" err="1" smtClean="0"/>
              <a:t>аборигенів</a:t>
            </a:r>
            <a:r>
              <a:rPr lang="ru-RU" dirty="0" smtClean="0"/>
              <a:t> “бути </a:t>
            </a:r>
            <a:r>
              <a:rPr lang="ru-RU" dirty="0" err="1" smtClean="0"/>
              <a:t>швидким</a:t>
            </a:r>
            <a:r>
              <a:rPr lang="ru-RU" dirty="0" smtClean="0"/>
              <a:t>”. </a:t>
            </a:r>
            <a:r>
              <a:rPr lang="ru-RU" dirty="0" err="1" smtClean="0"/>
              <a:t>Розроблена</a:t>
            </a:r>
            <a:r>
              <a:rPr lang="ru-RU" dirty="0" smtClean="0"/>
              <a:t> та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en-US" dirty="0" smtClean="0"/>
              <a:t>AWA </a:t>
            </a:r>
            <a:r>
              <a:rPr lang="en-US" dirty="0" err="1" smtClean="0"/>
              <a:t>Defence</a:t>
            </a:r>
            <a:r>
              <a:rPr lang="en-US" dirty="0" smtClean="0"/>
              <a:t> Industries (AWADI) (</a:t>
            </a:r>
            <a:r>
              <a:rPr lang="ru-RU" dirty="0" smtClean="0"/>
              <a:t>зараз </a:t>
            </a:r>
            <a:r>
              <a:rPr lang="en-US" dirty="0" smtClean="0"/>
              <a:t>BAE Systems Australia). 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систем в </a:t>
            </a:r>
            <a:r>
              <a:rPr lang="ru-RU" dirty="0" err="1" smtClean="0"/>
              <a:t>світі</a:t>
            </a:r>
            <a:r>
              <a:rPr lang="ru-RU" dirty="0" smtClean="0"/>
              <a:t>. Вона </a:t>
            </a:r>
            <a:r>
              <a:rPr lang="ru-RU" b="1" dirty="0" err="1" smtClean="0"/>
              <a:t>встановлена</a:t>
            </a:r>
            <a:r>
              <a:rPr lang="ru-RU" b="1" dirty="0" smtClean="0"/>
              <a:t> на 166 </a:t>
            </a:r>
            <a:r>
              <a:rPr lang="ru-RU" b="1" dirty="0" err="1" smtClean="0"/>
              <a:t>бойових</a:t>
            </a:r>
            <a:r>
              <a:rPr lang="ru-RU" b="1" dirty="0" smtClean="0"/>
              <a:t> </a:t>
            </a:r>
            <a:r>
              <a:rPr lang="ru-RU" b="1" dirty="0" err="1" smtClean="0"/>
              <a:t>кораблів</a:t>
            </a:r>
            <a:r>
              <a:rPr lang="ru-RU" dirty="0" smtClean="0"/>
              <a:t>, </a:t>
            </a:r>
            <a:r>
              <a:rPr lang="ru-RU" dirty="0" err="1" smtClean="0"/>
              <a:t>виготовлено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1000 </a:t>
            </a:r>
            <a:r>
              <a:rPr lang="ru-RU" dirty="0" err="1" smtClean="0"/>
              <a:t>боєприпасів</a:t>
            </a:r>
            <a:r>
              <a:rPr lang="ru-RU" dirty="0" smtClean="0"/>
              <a:t>.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, а </a:t>
            </a:r>
            <a:r>
              <a:rPr lang="ru-RU" dirty="0" err="1" smtClean="0"/>
              <a:t>серійний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почався</a:t>
            </a:r>
            <a:r>
              <a:rPr lang="ru-RU" dirty="0" smtClean="0"/>
              <a:t> в 1997 </a:t>
            </a:r>
            <a:r>
              <a:rPr lang="ru-RU" dirty="0" err="1" smtClean="0"/>
              <a:t>році</a:t>
            </a:r>
            <a:r>
              <a:rPr lang="ru-RU" dirty="0" smtClean="0"/>
              <a:t>. Система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простою у </a:t>
            </a:r>
            <a:r>
              <a:rPr lang="ru-RU" dirty="0" err="1" smtClean="0"/>
              <a:t>встановленні</a:t>
            </a:r>
            <a:r>
              <a:rPr lang="ru-RU" dirty="0" smtClean="0"/>
              <a:t>, </a:t>
            </a:r>
            <a:r>
              <a:rPr lang="ru-RU" dirty="0" err="1" smtClean="0"/>
              <a:t>пускові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встановлені</a:t>
            </a:r>
            <a:r>
              <a:rPr lang="ru-RU" dirty="0" smtClean="0"/>
              <a:t> як </a:t>
            </a:r>
            <a:r>
              <a:rPr lang="ru-RU" dirty="0" err="1" smtClean="0"/>
              <a:t>під</a:t>
            </a:r>
            <a:r>
              <a:rPr lang="ru-RU" dirty="0" smtClean="0"/>
              <a:t> кутом, так </a:t>
            </a:r>
            <a:r>
              <a:rPr lang="ru-RU" dirty="0" err="1" smtClean="0"/>
              <a:t>і</a:t>
            </a:r>
            <a:r>
              <a:rPr lang="ru-RU" dirty="0" smtClean="0"/>
              <a:t> вертикально,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модуль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в УВП </a:t>
            </a:r>
            <a:r>
              <a:rPr lang="en-US" dirty="0" smtClean="0"/>
              <a:t>Mk41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Mk57.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826</Words>
  <Application>Microsoft Office PowerPoint</Application>
  <PresentationFormat>Произвольный</PresentationFormat>
  <Paragraphs>44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  судномодельний гурток НВК  презентує заняття основного рівня. Ч1  </vt:lpstr>
      <vt:lpstr>Сучасні рішення по захисту кораблів від ракет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Джерела інформації: 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2020-04-22T13:01:29Z</dcterms:created>
  <dcterms:modified xsi:type="dcterms:W3CDTF">2023-03-06T10:10:14Z</dcterms:modified>
</cp:coreProperties>
</file>