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63" r:id="rId3"/>
    <p:sldId id="364" r:id="rId4"/>
    <p:sldId id="366" r:id="rId5"/>
    <p:sldId id="367" r:id="rId6"/>
    <p:sldId id="369" r:id="rId7"/>
    <p:sldId id="348" r:id="rId8"/>
    <p:sldId id="349" r:id="rId9"/>
    <p:sldId id="350" r:id="rId10"/>
    <p:sldId id="360" r:id="rId11"/>
    <p:sldId id="3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3000/3150/33186/" TargetMode="External"/><Relationship Id="rId2" Type="http://schemas.openxmlformats.org/officeDocument/2006/relationships/hyperlink" Target="https://uk.wikipedia.org/wiki/%D0%93%D0%B0%D0%B9-%D0%9D%D0%B8%D0%B6%D0%BD%D0%B8%D0%BA_%D0%9F%D0%B0%D0%B2%D0%BB%D0%BE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1%D0%B5%D1%81%D0%B2%D1%96%D1%82_(%D0%B6%D1%83%D1%80%D0%BD%D0%B0%D0%BB)" TargetMode="External"/><Relationship Id="rId5" Type="http://schemas.openxmlformats.org/officeDocument/2006/relationships/hyperlink" Target="http://www.vsesvit-journal.com/index.php?option=com_content&amp;task=view&amp;id=453&amp;Itemid=41" TargetMode="External"/><Relationship Id="rId4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>
            <a:normAutofit fontScale="92500" lnSpcReduction="20000"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рівня.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Військово-морський прапор України.</a:t>
            </a:r>
          </a:p>
          <a:p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Частина 3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538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С. Н. </a:t>
            </a:r>
            <a:r>
              <a:rPr lang="ru-RU" dirty="0" err="1"/>
              <a:t>Ворожейкинъ</a:t>
            </a:r>
            <a:r>
              <a:rPr lang="ru-RU" dirty="0"/>
              <a:t>. </a:t>
            </a:r>
            <a:r>
              <a:rPr lang="ru-RU" dirty="0" err="1"/>
              <a:t>Морск</a:t>
            </a:r>
            <a:r>
              <a:rPr lang="ru-RU" dirty="0"/>
              <a:t>. </a:t>
            </a:r>
            <a:r>
              <a:rPr lang="ru-RU" dirty="0" err="1"/>
              <a:t>Кад</a:t>
            </a:r>
            <a:r>
              <a:rPr lang="ru-RU" dirty="0"/>
              <a:t>. ЕИВ </a:t>
            </a:r>
            <a:r>
              <a:rPr lang="ru-RU" dirty="0" err="1"/>
              <a:t>Насл</a:t>
            </a:r>
            <a:r>
              <a:rPr lang="ru-RU" dirty="0"/>
              <a:t>. </a:t>
            </a:r>
            <a:r>
              <a:rPr lang="ru-RU" dirty="0" err="1"/>
              <a:t>Цес</a:t>
            </a:r>
            <a:r>
              <a:rPr lang="ru-RU" dirty="0"/>
              <a:t>. </a:t>
            </a:r>
            <a:r>
              <a:rPr lang="ru-RU" dirty="0" err="1"/>
              <a:t>Корпусъ</a:t>
            </a:r>
            <a:r>
              <a:rPr lang="ru-RU" dirty="0"/>
              <a:t> // Морской </a:t>
            </a:r>
            <a:r>
              <a:rPr lang="ru-RU" dirty="0" err="1"/>
              <a:t>журналъ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107 (11), Ноябрь 1936. — С. с. 4-5.</a:t>
            </a:r>
          </a:p>
          <a:p>
            <a:r>
              <a:rPr lang="ru-RU" dirty="0">
                <a:hlinkClick r:id="rId2" tooltip="Гай-Нижник Павло Павлович"/>
              </a:rPr>
              <a:t>Гай-</a:t>
            </a:r>
            <a:r>
              <a:rPr lang="ru-RU" dirty="0" err="1">
                <a:hlinkClick r:id="rId2" tooltip="Гай-Нижник Павло Павлович"/>
              </a:rPr>
              <a:t>Нижник</a:t>
            </a:r>
            <a:r>
              <a:rPr lang="ru-RU" dirty="0">
                <a:hlinkClick r:id="rId2" tooltip="Гай-Нижник Павло Павлович"/>
              </a:rPr>
              <a:t> П.</a:t>
            </a:r>
            <a:r>
              <a:rPr lang="ru-RU" dirty="0"/>
              <a:t> </a:t>
            </a:r>
            <a:r>
              <a:rPr lang="ru-RU" dirty="0" err="1"/>
              <a:t>Чорноморський</a:t>
            </a:r>
            <a:r>
              <a:rPr lang="ru-RU" dirty="0"/>
              <a:t> флот і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державотворення</a:t>
            </a:r>
            <a:r>
              <a:rPr lang="ru-RU" dirty="0"/>
              <a:t> 1917–1918 </a:t>
            </a:r>
            <a:r>
              <a:rPr lang="ru-RU" dirty="0" err="1"/>
              <a:t>років</a:t>
            </a:r>
            <a:r>
              <a:rPr lang="ru-RU" dirty="0"/>
              <a:t> // </a:t>
            </a:r>
            <a:r>
              <a:rPr lang="ru-RU" dirty="0" err="1"/>
              <a:t>Військовий</a:t>
            </a:r>
            <a:r>
              <a:rPr lang="ru-RU" dirty="0"/>
              <a:t> музей (</a:t>
            </a:r>
            <a:r>
              <a:rPr lang="ru-RU" dirty="0" err="1"/>
              <a:t>науково-методичний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). — </a:t>
            </a:r>
            <a:r>
              <a:rPr lang="ru-RU" dirty="0" err="1"/>
              <a:t>Вип</a:t>
            </a:r>
            <a:r>
              <a:rPr lang="ru-RU" dirty="0"/>
              <a:t>. Вип.7. — С. с. 37–46.</a:t>
            </a:r>
          </a:p>
          <a:p>
            <a:r>
              <a:rPr lang="ru-RU" dirty="0"/>
              <a:t>О. </a:t>
            </a:r>
            <a:r>
              <a:rPr lang="ru-RU" dirty="0" err="1"/>
              <a:t>Лисяк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прапора (кап. </a:t>
            </a:r>
            <a:r>
              <a:rPr lang="ru-RU" dirty="0" err="1"/>
              <a:t>лейт</a:t>
            </a:r>
            <a:r>
              <a:rPr lang="ru-RU" dirty="0"/>
              <a:t>. </a:t>
            </a:r>
            <a:r>
              <a:rPr lang="ru-RU" dirty="0" err="1"/>
              <a:t>фльоти</a:t>
            </a:r>
            <a:r>
              <a:rPr lang="ru-RU" dirty="0"/>
              <a:t> С. Шрамченко) // Свобода, </a:t>
            </a:r>
            <a:r>
              <a:rPr lang="ru-RU" dirty="0" err="1"/>
              <a:t>Джерсі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Ч.80.</a:t>
            </a:r>
          </a:p>
          <a:p>
            <a:r>
              <a:rPr lang="ru-RU" dirty="0" err="1"/>
              <a:t>Кравцевич-Рожнецький</a:t>
            </a:r>
            <a:r>
              <a:rPr lang="ru-RU" dirty="0"/>
              <a:t> В. </a:t>
            </a:r>
            <a:r>
              <a:rPr lang="ru-RU" dirty="0" err="1">
                <a:hlinkClick r:id="rId3"/>
              </a:rPr>
              <a:t>Золотий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хрест</a:t>
            </a:r>
            <a:r>
              <a:rPr lang="ru-RU" dirty="0">
                <a:hlinkClick r:id="rId3"/>
              </a:rPr>
              <a:t> над </a:t>
            </a:r>
            <a:r>
              <a:rPr lang="ru-RU" dirty="0" err="1">
                <a:hlinkClick r:id="rId3"/>
              </a:rPr>
              <a:t>Чорним</a:t>
            </a:r>
            <a:r>
              <a:rPr lang="ru-RU" dirty="0">
                <a:hlinkClick r:id="rId3"/>
              </a:rPr>
              <a:t> морем</a:t>
            </a:r>
            <a:r>
              <a:rPr lang="ru-RU" dirty="0"/>
              <a:t> //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49 (373).</a:t>
            </a:r>
          </a:p>
          <a:p>
            <a:r>
              <a:rPr lang="ru-RU" i="1" dirty="0" err="1"/>
              <a:t>Мамчак</a:t>
            </a:r>
            <a:r>
              <a:rPr lang="ru-RU" i="1" dirty="0"/>
              <a:t> Мирослав</a:t>
            </a:r>
            <a:r>
              <a:rPr lang="ru-RU" dirty="0"/>
              <a:t>. </a:t>
            </a:r>
            <a:r>
              <a:rPr lang="ru-RU" dirty="0" err="1"/>
              <a:t>Військово-морська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— </a:t>
            </a:r>
            <a:r>
              <a:rPr lang="ru-RU" dirty="0" err="1"/>
              <a:t>Снятин</a:t>
            </a:r>
            <a:r>
              <a:rPr lang="ru-RU" dirty="0"/>
              <a:t> : </a:t>
            </a:r>
            <a:r>
              <a:rPr lang="ru-RU" dirty="0" err="1"/>
              <a:t>ПрутПринт</a:t>
            </a:r>
            <a:r>
              <a:rPr lang="ru-RU" dirty="0"/>
              <a:t>, 2009.</a:t>
            </a:r>
          </a:p>
          <a:p>
            <a:r>
              <a:rPr lang="ru-RU" i="1" dirty="0">
                <a:hlinkClick r:id="rId4" tooltip="Шрамченко Святослав Олександрович"/>
              </a:rPr>
              <a:t>Шрамченко Святослав</a:t>
            </a:r>
            <a:r>
              <a:rPr lang="ru-RU" dirty="0"/>
              <a:t>. День свята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Фльоти</a:t>
            </a:r>
            <a:r>
              <a:rPr lang="ru-RU" dirty="0"/>
              <a:t>. —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Калини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1933. — Т. 6.</a:t>
            </a:r>
          </a:p>
          <a:p>
            <a:r>
              <a:rPr lang="ru-RU" i="1" dirty="0"/>
              <a:t>Шрамченко Святослав</a:t>
            </a:r>
            <a:r>
              <a:rPr lang="ru-RU" dirty="0"/>
              <a:t>.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в </a:t>
            </a:r>
            <a:r>
              <a:rPr lang="ru-RU" dirty="0" err="1"/>
              <a:t>Чорноморській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. — </a:t>
            </a:r>
            <a:r>
              <a:rPr lang="ru-RU" dirty="0" err="1"/>
              <a:t>Каліш</a:t>
            </a:r>
            <a:r>
              <a:rPr lang="ru-RU" dirty="0"/>
              <a:t>, 1930. — (За </a:t>
            </a:r>
            <a:r>
              <a:rPr lang="ru-RU" dirty="0" err="1"/>
              <a:t>державність</a:t>
            </a:r>
            <a:r>
              <a:rPr lang="ru-RU" dirty="0"/>
              <a:t>)</a:t>
            </a:r>
          </a:p>
          <a:p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Крип’якевич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 — </a:t>
            </a:r>
            <a:r>
              <a:rPr lang="ru-RU" dirty="0" err="1"/>
              <a:t>Видання</a:t>
            </a:r>
            <a:r>
              <a:rPr lang="ru-RU" dirty="0"/>
              <a:t> І. </a:t>
            </a:r>
            <a:r>
              <a:rPr lang="ru-RU" dirty="0" err="1"/>
              <a:t>Тиктора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1936.</a:t>
            </a:r>
          </a:p>
          <a:p>
            <a:r>
              <a:rPr lang="ru-RU" dirty="0" err="1"/>
              <a:t>Марія</a:t>
            </a:r>
            <a:r>
              <a:rPr lang="ru-RU" dirty="0"/>
              <a:t> Климчак. </a:t>
            </a:r>
            <a:r>
              <a:rPr lang="ru-RU" dirty="0" err="1">
                <a:hlinkClick r:id="rId5"/>
              </a:rPr>
              <a:t>Українському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військово-морському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Прапорові</a:t>
            </a:r>
            <a:r>
              <a:rPr lang="ru-RU" dirty="0">
                <a:hlinkClick r:id="rId5"/>
              </a:rPr>
              <a:t> — 90 </a:t>
            </a:r>
            <a:r>
              <a:rPr lang="ru-RU" dirty="0" err="1">
                <a:hlinkClick r:id="rId5"/>
              </a:rPr>
              <a:t>років</a:t>
            </a:r>
            <a:r>
              <a:rPr lang="ru-RU" dirty="0">
                <a:hlinkClick r:id="rId5"/>
              </a:rPr>
              <a:t>.</a:t>
            </a:r>
            <a:r>
              <a:rPr lang="ru-RU" dirty="0"/>
              <a:t> // </a:t>
            </a:r>
            <a:r>
              <a:rPr lang="ru-RU" dirty="0">
                <a:hlinkClick r:id="rId6" tooltip="Всесвіт (журнал)"/>
              </a:rPr>
              <a:t>«</a:t>
            </a:r>
            <a:r>
              <a:rPr lang="ru-RU" dirty="0" err="1">
                <a:hlinkClick r:id="rId6" tooltip="Всесвіт (журнал)"/>
              </a:rPr>
              <a:t>Всесвіт</a:t>
            </a:r>
            <a:r>
              <a:rPr lang="ru-RU" dirty="0">
                <a:hlinkClick r:id="rId6" tooltip="Всесвіт (журнал)"/>
              </a:rPr>
              <a:t>»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5-6 за 2008 </a:t>
            </a:r>
            <a:r>
              <a:rPr lang="ru-RU" dirty="0" err="1"/>
              <a:t>рік</a:t>
            </a:r>
            <a:r>
              <a:rPr lang="ru-RU" dirty="0"/>
              <a:t>. — С. с. 192-196.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9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Слава Військово-Морським Силам України!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3" y="1483743"/>
            <a:ext cx="7180884" cy="4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/>
          <a:lstStyle/>
          <a:p>
            <a:r>
              <a:rPr lang="ru-RU" dirty="0"/>
              <a:t>17 </a:t>
            </a:r>
            <a:r>
              <a:rPr lang="ru-RU" dirty="0" err="1"/>
              <a:t>липня</a:t>
            </a:r>
            <a:r>
              <a:rPr lang="ru-RU" dirty="0"/>
              <a:t> 1918 року </a:t>
            </a:r>
            <a:r>
              <a:rPr lang="ru-RU" dirty="0" err="1"/>
              <a:t>товариш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Максимов </a:t>
            </a:r>
            <a:r>
              <a:rPr lang="ru-RU" dirty="0" err="1"/>
              <a:t>надіслав</a:t>
            </a:r>
            <a:r>
              <a:rPr lang="ru-RU" dirty="0"/>
              <a:t> </a:t>
            </a:r>
            <a:r>
              <a:rPr lang="ru-RU" dirty="0" err="1"/>
              <a:t>Міністру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Справ </a:t>
            </a:r>
            <a:r>
              <a:rPr lang="ru-RU" dirty="0" err="1"/>
              <a:t>опис</a:t>
            </a:r>
            <a:r>
              <a:rPr lang="ru-RU" dirty="0"/>
              <a:t> та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прапора, і </a:t>
            </a:r>
            <a:r>
              <a:rPr lang="ru-RU" dirty="0" err="1"/>
              <a:t>вже</a:t>
            </a:r>
            <a:r>
              <a:rPr lang="ru-RU" dirty="0"/>
              <a:t> скоро </a:t>
            </a:r>
            <a:r>
              <a:rPr lang="ru-RU" dirty="0" err="1"/>
              <a:t>новий</a:t>
            </a:r>
            <a:r>
              <a:rPr lang="ru-RU" dirty="0"/>
              <a:t> прапор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піднятий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кораблях </a:t>
            </a:r>
            <a:r>
              <a:rPr lang="ru-RU" dirty="0" err="1"/>
              <a:t>українського</a:t>
            </a:r>
            <a:r>
              <a:rPr lang="ru-RU" dirty="0"/>
              <a:t> флоту. </a:t>
            </a:r>
            <a:r>
              <a:rPr lang="ru-RU" dirty="0" err="1"/>
              <a:t>Однак</a:t>
            </a:r>
            <a:r>
              <a:rPr lang="ru-RU" dirty="0"/>
              <a:t>,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часто </a:t>
            </a:r>
            <a:r>
              <a:rPr lang="ru-RU" dirty="0" err="1"/>
              <a:t>використовувалися</a:t>
            </a:r>
            <a:r>
              <a:rPr lang="ru-RU" dirty="0"/>
              <a:t>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та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республіканські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. Так,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дійшли</a:t>
            </a:r>
            <a:r>
              <a:rPr lang="ru-RU" dirty="0"/>
              <a:t> до </a:t>
            </a:r>
            <a:r>
              <a:rPr lang="ru-RU" dirty="0" err="1"/>
              <a:t>Одеси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початку </a:t>
            </a:r>
            <a:r>
              <a:rPr lang="ru-RU" dirty="0" err="1"/>
              <a:t>жовтня</a:t>
            </a:r>
            <a:r>
              <a:rPr lang="ru-RU" dirty="0"/>
              <a:t> 1918.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начальник </a:t>
            </a:r>
            <a:r>
              <a:rPr lang="ru-RU" dirty="0" err="1"/>
              <a:t>портів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адмірал</a:t>
            </a:r>
            <a:r>
              <a:rPr lang="ru-RU" dirty="0"/>
              <a:t> </a:t>
            </a:r>
            <a:r>
              <a:rPr lang="ru-RU" dirty="0" err="1"/>
              <a:t>Покровський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 уряд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канонірських</a:t>
            </a:r>
            <a:r>
              <a:rPr lang="ru-RU" dirty="0"/>
              <a:t> </a:t>
            </a:r>
            <a:r>
              <a:rPr lang="ru-RU" dirty="0" err="1"/>
              <a:t>човнах</a:t>
            </a:r>
            <a:r>
              <a:rPr lang="ru-RU" dirty="0"/>
              <a:t> і на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винищувачах</a:t>
            </a:r>
            <a:r>
              <a:rPr lang="ru-RU" dirty="0"/>
              <a:t> </a:t>
            </a:r>
            <a:r>
              <a:rPr lang="ru-RU" dirty="0" err="1"/>
              <a:t>мін</a:t>
            </a:r>
            <a:r>
              <a:rPr lang="ru-RU" dirty="0"/>
              <a:t> у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підняті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нового </a:t>
            </a:r>
            <a:r>
              <a:rPr lang="ru-RU" dirty="0" err="1"/>
              <a:t>зразку</a:t>
            </a:r>
            <a:r>
              <a:rPr lang="ru-RU" dirty="0"/>
              <a:t>, </a:t>
            </a:r>
            <a:r>
              <a:rPr lang="ru-RU" dirty="0" err="1"/>
              <a:t>затвердженого</a:t>
            </a:r>
            <a:r>
              <a:rPr lang="ru-RU" dirty="0"/>
              <a:t> </a:t>
            </a:r>
            <a:r>
              <a:rPr lang="ru-RU" dirty="0" err="1"/>
              <a:t>гетьманом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1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565"/>
            <a:ext cx="10515600" cy="5558398"/>
          </a:xfrm>
        </p:spPr>
        <p:txBody>
          <a:bodyPr>
            <a:normAutofit/>
          </a:bodyPr>
          <a:lstStyle/>
          <a:p>
            <a:r>
              <a:rPr lang="ru-RU" dirty="0" err="1"/>
              <a:t>Однак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реалізуватися</a:t>
            </a:r>
            <a:r>
              <a:rPr lang="ru-RU" dirty="0"/>
              <a:t> в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в силу </a:t>
            </a:r>
            <a:r>
              <a:rPr lang="ru-RU" dirty="0" err="1"/>
              <a:t>різних</a:t>
            </a:r>
            <a:r>
              <a:rPr lang="ru-RU" dirty="0"/>
              <a:t> причин в той час не </a:t>
            </a:r>
            <a:r>
              <a:rPr lang="ru-RU" dirty="0" err="1"/>
              <a:t>змогли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1918 р. весь </a:t>
            </a:r>
            <a:r>
              <a:rPr lang="ru-RU" dirty="0" err="1"/>
              <a:t>Чорноморський</a:t>
            </a:r>
            <a:r>
              <a:rPr lang="ru-RU" dirty="0"/>
              <a:t> флот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захоплений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Антанти</a:t>
            </a:r>
            <a:r>
              <a:rPr lang="ru-RU" dirty="0"/>
              <a:t>. В той же час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та </a:t>
            </a:r>
            <a:r>
              <a:rPr lang="ru-RU" dirty="0" err="1"/>
              <a:t>почалася</a:t>
            </a:r>
            <a:r>
              <a:rPr lang="ru-RU" dirty="0"/>
              <a:t> друга </a:t>
            </a:r>
            <a:r>
              <a:rPr lang="ru-RU" dirty="0" err="1"/>
              <a:t>українсько-більшовицька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. </a:t>
            </a:r>
          </a:p>
          <a:p>
            <a:r>
              <a:rPr lang="ru-RU" dirty="0" err="1"/>
              <a:t>Новий</a:t>
            </a:r>
            <a:r>
              <a:rPr lang="ru-RU" dirty="0"/>
              <a:t> уряд </a:t>
            </a:r>
            <a:r>
              <a:rPr lang="ru-RU" dirty="0" err="1"/>
              <a:t>Директорії</a:t>
            </a:r>
            <a:r>
              <a:rPr lang="ru-RU" dirty="0"/>
              <a:t> УНР прапор ВМС не </a:t>
            </a:r>
            <a:r>
              <a:rPr lang="ru-RU" dirty="0" err="1"/>
              <a:t>змінювало</a:t>
            </a:r>
            <a:r>
              <a:rPr lang="ru-RU" dirty="0"/>
              <a:t>. 3 </a:t>
            </a:r>
            <a:r>
              <a:rPr lang="ru-RU" dirty="0" err="1"/>
              <a:t>січня</a:t>
            </a:r>
            <a:r>
              <a:rPr lang="ru-RU" dirty="0"/>
              <a:t> 1919 року наказом по </a:t>
            </a:r>
            <a:r>
              <a:rPr lang="ru-RU" dirty="0" err="1"/>
              <a:t>Морському</a:t>
            </a:r>
            <a:r>
              <a:rPr lang="ru-RU" dirty="0"/>
              <a:t> Генеральному штабу № 10/1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отаман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і флоту УНР Симон Петлюра </a:t>
            </a:r>
            <a:r>
              <a:rPr lang="ru-RU" dirty="0" err="1"/>
              <a:t>підтвердив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флоту та </a:t>
            </a:r>
            <a:r>
              <a:rPr lang="ru-RU" dirty="0" err="1"/>
              <a:t>легітимність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прийнятого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прапора, наказавши </a:t>
            </a:r>
            <a:r>
              <a:rPr lang="ru-RU" b="1" i="1" dirty="0"/>
              <a:t>«</a:t>
            </a:r>
            <a:r>
              <a:rPr lang="ru-RU" b="1" i="1" dirty="0" err="1"/>
              <a:t>лічити</a:t>
            </a:r>
            <a:r>
              <a:rPr lang="ru-RU" b="1" i="1" dirty="0"/>
              <a:t> прапором </a:t>
            </a:r>
            <a:r>
              <a:rPr lang="ru-RU" b="1" i="1" dirty="0" err="1"/>
              <a:t>Військової</a:t>
            </a:r>
            <a:r>
              <a:rPr lang="ru-RU" b="1" i="1" dirty="0"/>
              <a:t> </a:t>
            </a:r>
            <a:r>
              <a:rPr lang="ru-RU" b="1" i="1" dirty="0" err="1"/>
              <a:t>фльоти</a:t>
            </a:r>
            <a:r>
              <a:rPr lang="ru-RU" b="1" i="1" dirty="0"/>
              <a:t>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/>
              <a:t>Народної</a:t>
            </a:r>
            <a:r>
              <a:rPr lang="ru-RU" b="1" i="1" dirty="0"/>
              <a:t> </a:t>
            </a:r>
            <a:r>
              <a:rPr lang="ru-RU" b="1" i="1" dirty="0" err="1"/>
              <a:t>Республіки</a:t>
            </a:r>
            <a:r>
              <a:rPr lang="ru-RU" b="1" i="1" dirty="0"/>
              <a:t> прапор, </a:t>
            </a:r>
            <a:r>
              <a:rPr lang="ru-RU" b="1" i="1" dirty="0" err="1"/>
              <a:t>затверджений</a:t>
            </a:r>
            <a:r>
              <a:rPr lang="ru-RU" b="1" i="1" dirty="0"/>
              <a:t> 18 </a:t>
            </a:r>
            <a:r>
              <a:rPr lang="ru-RU" b="1" i="1" dirty="0" err="1"/>
              <a:t>липня</a:t>
            </a:r>
            <a:r>
              <a:rPr lang="ru-RU" b="1" i="1" dirty="0"/>
              <a:t> 1918 року»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17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Кормовий</a:t>
            </a:r>
            <a:r>
              <a:rPr lang="ru-RU" dirty="0" smtClean="0"/>
              <a:t>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</a:t>
            </a:r>
            <a:r>
              <a:rPr lang="ru-RU" dirty="0" err="1"/>
              <a:t>липня</a:t>
            </a:r>
            <a:r>
              <a:rPr lang="ru-RU" dirty="0"/>
              <a:t> 1918 р.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84" y="589647"/>
            <a:ext cx="7523722" cy="50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4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7529"/>
            <a:ext cx="10515600" cy="55494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 </a:t>
            </a:r>
            <a:r>
              <a:rPr lang="ru-RU" dirty="0" err="1"/>
              <a:t>остаточним</a:t>
            </a:r>
            <a:r>
              <a:rPr lang="ru-RU" dirty="0"/>
              <a:t> </a:t>
            </a:r>
            <a:r>
              <a:rPr lang="ru-RU" dirty="0" err="1"/>
              <a:t>падінням</a:t>
            </a:r>
            <a:r>
              <a:rPr lang="ru-RU" dirty="0"/>
              <a:t> УНР в 1921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більшовицькому</a:t>
            </a:r>
            <a:r>
              <a:rPr lang="ru-RU" dirty="0"/>
              <a:t> </a:t>
            </a:r>
            <a:r>
              <a:rPr lang="ru-RU" dirty="0" err="1"/>
              <a:t>червоному</a:t>
            </a:r>
            <a:r>
              <a:rPr lang="ru-RU" dirty="0"/>
              <a:t> прапору. </a:t>
            </a:r>
            <a:r>
              <a:rPr lang="ru-RU" dirty="0" err="1"/>
              <a:t>Оригінал</a:t>
            </a:r>
            <a:r>
              <a:rPr lang="ru-RU" dirty="0"/>
              <a:t> та перший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прапора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</a:t>
            </a:r>
            <a:r>
              <a:rPr lang="ru-RU" dirty="0" err="1"/>
              <a:t>ад'ютантом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справ УНР </a:t>
            </a:r>
            <a:r>
              <a:rPr lang="ru-RU" dirty="0" err="1"/>
              <a:t>капітан</a:t>
            </a:r>
            <a:r>
              <a:rPr lang="ru-RU" dirty="0"/>
              <a:t>-лейтенантом Святославом Шрамченком. Ним же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прапор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збережені</a:t>
            </a:r>
            <a:r>
              <a:rPr lang="ru-RU" dirty="0"/>
              <a:t> Святославом Шрамченком попри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буремні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ХХ </a:t>
            </a:r>
            <a:r>
              <a:rPr lang="ru-RU" dirty="0" err="1"/>
              <a:t>сторіччя</a:t>
            </a:r>
            <a:r>
              <a:rPr lang="ru-RU" dirty="0"/>
              <a:t>. У наш час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 в Чикаго. На Свято </a:t>
            </a:r>
            <a:r>
              <a:rPr lang="ru-RU" dirty="0" err="1"/>
              <a:t>Українського</a:t>
            </a:r>
            <a:r>
              <a:rPr lang="ru-RU" dirty="0"/>
              <a:t> Моря, </a:t>
            </a:r>
            <a:r>
              <a:rPr lang="ru-RU" dirty="0" err="1"/>
              <a:t>прапори</a:t>
            </a:r>
            <a:r>
              <a:rPr lang="ru-RU" dirty="0"/>
              <a:t>, як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ставали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журналістів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6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Оригінальний</a:t>
            </a:r>
            <a:r>
              <a:rPr lang="ru-RU" dirty="0"/>
              <a:t> прапор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лейтенантом Шрамченком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7" y="463644"/>
            <a:ext cx="6167625" cy="46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5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5608"/>
            <a:ext cx="10515600" cy="55213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Сучасний</a:t>
            </a:r>
            <a:r>
              <a:rPr lang="ru-RU" b="1" dirty="0">
                <a:solidFill>
                  <a:srgbClr val="FF0000"/>
                </a:solidFill>
              </a:rPr>
              <a:t> прапор ВМС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/>
              <a:t>Відроджуючи</a:t>
            </a:r>
            <a:r>
              <a:rPr lang="ru-RU" b="1" dirty="0"/>
              <a:t> </a:t>
            </a:r>
            <a:r>
              <a:rPr lang="ru-RU" b="1" dirty="0" err="1"/>
              <a:t>гетьманський</a:t>
            </a:r>
            <a:r>
              <a:rPr lang="ru-RU" b="1" dirty="0"/>
              <a:t> прапор (1992—1994)</a:t>
            </a:r>
          </a:p>
          <a:p>
            <a:r>
              <a:rPr lang="ru-RU" dirty="0" err="1"/>
              <a:t>Повернення</a:t>
            </a:r>
            <a:r>
              <a:rPr lang="ru-RU" dirty="0"/>
              <a:t> до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розвалу</a:t>
            </a:r>
            <a:r>
              <a:rPr lang="ru-RU" dirty="0"/>
              <a:t> </a:t>
            </a:r>
            <a:r>
              <a:rPr lang="ru-RU" dirty="0" err="1" smtClean="0"/>
              <a:t>Задянського</a:t>
            </a:r>
            <a:r>
              <a:rPr lang="ru-RU" dirty="0" smtClean="0"/>
              <a:t> Союзу і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24 </a:t>
            </a:r>
            <a:r>
              <a:rPr lang="ru-RU" dirty="0" err="1"/>
              <a:t>серпня</a:t>
            </a:r>
            <a:r>
              <a:rPr lang="ru-RU" dirty="0"/>
              <a:t> 1991 року.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для </a:t>
            </a:r>
            <a:r>
              <a:rPr lang="ru-RU" dirty="0" err="1"/>
              <a:t>армії</a:t>
            </a:r>
            <a:r>
              <a:rPr lang="ru-RU" dirty="0"/>
              <a:t> і флоту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оборони і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 — в </a:t>
            </a:r>
            <a:r>
              <a:rPr lang="ru-RU" dirty="0" err="1"/>
              <a:t>серпні</a:t>
            </a:r>
            <a:r>
              <a:rPr lang="ru-RU" dirty="0"/>
              <a:t> </a:t>
            </a:r>
            <a:r>
              <a:rPr lang="ru-RU" dirty="0" smtClean="0"/>
              <a:t>1991 року</a:t>
            </a:r>
            <a:r>
              <a:rPr lang="ru-RU" dirty="0"/>
              <a:t>. </a:t>
            </a:r>
          </a:p>
          <a:p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флотську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 стало </a:t>
            </a:r>
            <a:r>
              <a:rPr lang="ru-RU" dirty="0" err="1"/>
              <a:t>актуальним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на початку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smtClean="0"/>
              <a:t>1992 року</a:t>
            </a:r>
            <a:r>
              <a:rPr lang="ru-RU" dirty="0"/>
              <a:t>. Для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військово-морської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,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командувача</a:t>
            </a:r>
            <a:r>
              <a:rPr lang="ru-RU" dirty="0"/>
              <a:t> ВМС </a:t>
            </a:r>
            <a:r>
              <a:rPr lang="ru-RU" dirty="0" err="1"/>
              <a:t>контр-адмірала</a:t>
            </a:r>
            <a:r>
              <a:rPr lang="ru-RU" dirty="0"/>
              <a:t> Бориса Кожина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виділена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.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здійснював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 2 рангу </a:t>
            </a:r>
            <a:r>
              <a:rPr lang="ru-RU" dirty="0" err="1"/>
              <a:t>Юрій</a:t>
            </a:r>
            <a:r>
              <a:rPr lang="ru-RU" dirty="0"/>
              <a:t> Шалит. </a:t>
            </a:r>
          </a:p>
          <a:p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у </a:t>
            </a:r>
            <a:r>
              <a:rPr lang="ru-RU" dirty="0" err="1"/>
              <a:t>офіцерів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. Як </a:t>
            </a:r>
            <a:r>
              <a:rPr lang="ru-RU" dirty="0" err="1"/>
              <a:t>згадує</a:t>
            </a:r>
            <a:r>
              <a:rPr lang="ru-RU" dirty="0"/>
              <a:t> Мирослав </a:t>
            </a:r>
            <a:r>
              <a:rPr lang="ru-RU" dirty="0" err="1"/>
              <a:t>Мамчак</a:t>
            </a:r>
            <a:r>
              <a:rPr lang="ru-RU" dirty="0"/>
              <a:t>,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виручили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шефи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почали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літературу</a:t>
            </a:r>
            <a:r>
              <a:rPr lang="ru-RU" dirty="0"/>
              <a:t>,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Головного штабу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. 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квітня</a:t>
            </a:r>
            <a:r>
              <a:rPr lang="ru-RU" dirty="0"/>
              <a:t> 1992 року до </a:t>
            </a:r>
            <a:r>
              <a:rPr lang="ru-RU" dirty="0" err="1"/>
              <a:t>орггрупи</a:t>
            </a:r>
            <a:r>
              <a:rPr lang="ru-RU" dirty="0"/>
              <a:t> ВМС </a:t>
            </a:r>
            <a:r>
              <a:rPr lang="ru-RU" dirty="0" err="1"/>
              <a:t>прибув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 3 рангу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Тенюх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з собою </a:t>
            </a:r>
            <a:r>
              <a:rPr lang="ru-RU" dirty="0" err="1"/>
              <a:t>зразок</a:t>
            </a:r>
            <a:r>
              <a:rPr lang="ru-RU" dirty="0"/>
              <a:t> прапора флоту УНР 1918—1921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і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прапором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вбачалася</a:t>
            </a:r>
            <a:r>
              <a:rPr lang="ru-RU" dirty="0"/>
              <a:t> передача і </a:t>
            </a:r>
            <a:r>
              <a:rPr lang="ru-RU" dirty="0" err="1"/>
              <a:t>правонаступність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smtClean="0"/>
              <a:t>флоту.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9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5223"/>
            <a:ext cx="10515600" cy="55817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прапора </a:t>
            </a:r>
            <a:r>
              <a:rPr lang="ru-RU" dirty="0" err="1"/>
              <a:t>командувач</a:t>
            </a:r>
            <a:r>
              <a:rPr lang="ru-RU" dirty="0"/>
              <a:t> флоту </a:t>
            </a:r>
            <a:r>
              <a:rPr lang="ru-RU" dirty="0" err="1"/>
              <a:t>розпорядився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для ВМС </a:t>
            </a:r>
            <a:r>
              <a:rPr lang="ru-RU" dirty="0" err="1"/>
              <a:t>України</a:t>
            </a:r>
            <a:r>
              <a:rPr lang="ru-RU" dirty="0"/>
              <a:t>, і в </a:t>
            </a:r>
            <a:r>
              <a:rPr lang="ru-RU" dirty="0" err="1"/>
              <a:t>червні</a:t>
            </a:r>
            <a:r>
              <a:rPr lang="ru-RU" dirty="0"/>
              <a:t> 1992 року перший альбом з </a:t>
            </a:r>
            <a:r>
              <a:rPr lang="ru-RU" dirty="0" err="1"/>
              <a:t>пропозиціями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орггрупи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направлений до Головного штабу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. До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включено і проект корабельного гюйса. Першим </a:t>
            </a:r>
            <a:r>
              <a:rPr lang="ru-RU" dirty="0" err="1"/>
              <a:t>тимчасовим</a:t>
            </a:r>
            <a:r>
              <a:rPr lang="ru-RU" dirty="0"/>
              <a:t> гюйсом </a:t>
            </a:r>
            <a:r>
              <a:rPr lang="ru-RU" dirty="0" err="1"/>
              <a:t>командувач</a:t>
            </a:r>
            <a:r>
              <a:rPr lang="ru-RU" dirty="0"/>
              <a:t> ВМС затвердив </a:t>
            </a:r>
            <a:r>
              <a:rPr lang="ru-RU" dirty="0" err="1"/>
              <a:t>блакитне</a:t>
            </a:r>
            <a:r>
              <a:rPr lang="ru-RU" dirty="0"/>
              <a:t> полотнище з золотим </a:t>
            </a:r>
            <a:r>
              <a:rPr lang="ru-RU" dirty="0" err="1"/>
              <a:t>тризубом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, </a:t>
            </a:r>
            <a:r>
              <a:rPr lang="ru-RU" dirty="0" err="1"/>
              <a:t>запропоноване</a:t>
            </a:r>
            <a:r>
              <a:rPr lang="ru-RU" dirty="0"/>
              <a:t> </a:t>
            </a:r>
            <a:r>
              <a:rPr lang="ru-RU" dirty="0" err="1"/>
              <a:t>організаційною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ВМС. </a:t>
            </a:r>
          </a:p>
          <a:p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морякам у </a:t>
            </a:r>
            <a:r>
              <a:rPr lang="ru-RU" dirty="0" err="1"/>
              <a:t>питанні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Орест </a:t>
            </a:r>
            <a:r>
              <a:rPr lang="ru-RU" dirty="0" err="1" smtClean="0"/>
              <a:t>Карелін</a:t>
            </a:r>
            <a:r>
              <a:rPr lang="ru-RU" dirty="0" smtClean="0"/>
              <a:t>-Романишин, </a:t>
            </a:r>
            <a:r>
              <a:rPr lang="ru-RU" dirty="0" err="1"/>
              <a:t>який</a:t>
            </a:r>
            <a:r>
              <a:rPr lang="ru-RU" dirty="0"/>
              <a:t> на той час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прапорництва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і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та </a:t>
            </a:r>
            <a:r>
              <a:rPr lang="ru-RU" dirty="0" err="1"/>
              <a:t>Львові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приїздив</a:t>
            </a:r>
            <a:r>
              <a:rPr lang="ru-RU" dirty="0"/>
              <a:t> до Севастополя і </a:t>
            </a:r>
            <a:r>
              <a:rPr lang="ru-RU" dirty="0" err="1"/>
              <a:t>власноруч</a:t>
            </a:r>
            <a:r>
              <a:rPr lang="ru-RU" dirty="0"/>
              <a:t> пошив </a:t>
            </a:r>
            <a:r>
              <a:rPr lang="ru-RU" dirty="0" err="1"/>
              <a:t>Військово-морські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для перших </a:t>
            </a:r>
            <a:r>
              <a:rPr lang="ru-RU" dirty="0" err="1"/>
              <a:t>кораблів</a:t>
            </a:r>
            <a:r>
              <a:rPr lang="ru-RU" dirty="0"/>
              <a:t> і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піхоти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флоту. </a:t>
            </a:r>
          </a:p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флотської</a:t>
            </a:r>
            <a:r>
              <a:rPr lang="ru-RU" dirty="0"/>
              <a:t>,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затягувалося</a:t>
            </a:r>
            <a:r>
              <a:rPr lang="ru-RU" dirty="0"/>
              <a:t>. Тому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новозбудованому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ВМС,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«Славутич»,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прапора 28 </a:t>
            </a:r>
            <a:r>
              <a:rPr lang="ru-RU" dirty="0" err="1"/>
              <a:t>липня</a:t>
            </a:r>
            <a:r>
              <a:rPr lang="ru-RU" dirty="0"/>
              <a:t> 1992 року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піднятий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прапор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зразку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листопаді</a:t>
            </a:r>
            <a:r>
              <a:rPr lang="ru-RU" dirty="0"/>
              <a:t> того ж </a:t>
            </a:r>
            <a:r>
              <a:rPr lang="ru-RU" dirty="0" smtClean="0"/>
              <a:t>року.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72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24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/>
              <a:t>прапор </a:t>
            </a:r>
            <a:r>
              <a:rPr lang="ru-RU" dirty="0" err="1"/>
              <a:t>українського</a:t>
            </a:r>
            <a:r>
              <a:rPr lang="ru-RU" dirty="0"/>
              <a:t> флоту </a:t>
            </a:r>
            <a:r>
              <a:rPr lang="ru-RU" dirty="0" err="1"/>
              <a:t>зразка</a:t>
            </a:r>
            <a:r>
              <a:rPr lang="ru-RU" dirty="0"/>
              <a:t> 1993 </a:t>
            </a:r>
            <a:r>
              <a:rPr lang="ru-RU" dirty="0" smtClean="0"/>
              <a:t>р. </a:t>
            </a:r>
            <a:r>
              <a:rPr lang="ru-RU" dirty="0"/>
              <a:t>Прапор такого </a:t>
            </a:r>
            <a:r>
              <a:rPr lang="ru-RU" dirty="0" err="1"/>
              <a:t>зразку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піднято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 «</a:t>
            </a:r>
            <a:r>
              <a:rPr lang="ru-RU" dirty="0" err="1"/>
              <a:t>Донецьк</a:t>
            </a:r>
            <a:r>
              <a:rPr lang="ru-RU" dirty="0"/>
              <a:t>» </a:t>
            </a:r>
            <a:r>
              <a:rPr lang="ru-RU" dirty="0" smtClean="0"/>
              <a:t>26 </a:t>
            </a:r>
            <a:r>
              <a:rPr lang="ru-RU" dirty="0" err="1" smtClean="0"/>
              <a:t>червня</a:t>
            </a:r>
            <a:r>
              <a:rPr lang="ru-RU" dirty="0" smtClean="0"/>
              <a:t> 1993 року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59" y="490223"/>
            <a:ext cx="7028011" cy="468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7560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482</Words>
  <Application>Microsoft Office PowerPoint</Application>
  <PresentationFormat>Произвольный</PresentationFormat>
  <Paragraphs>57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Слава Військово-Морським Силам України!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2020-05-07T09:46:48Z</dcterms:created>
  <dcterms:modified xsi:type="dcterms:W3CDTF">2023-02-06T10:50:52Z</dcterms:modified>
</cp:coreProperties>
</file>