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85" r:id="rId3"/>
    <p:sldId id="286" r:id="rId4"/>
    <p:sldId id="287" r:id="rId5"/>
    <p:sldId id="289" r:id="rId6"/>
    <p:sldId id="290" r:id="rId7"/>
    <p:sldId id="291" r:id="rId8"/>
    <p:sldId id="293" r:id="rId9"/>
    <p:sldId id="294" r:id="rId10"/>
    <p:sldId id="27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60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959225" y="2019423"/>
            <a:ext cx="10390094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</a:t>
            </a:r>
            <a:r>
              <a:rPr lang="uk-UA" altLang="en-US" sz="4000" b="1" dirty="0" err="1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рівня.Частина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2</a:t>
            </a:r>
            <a:r>
              <a:rPr lang="uk-UA" altLang="en-US" sz="6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>
                <a:solidFill>
                  <a:srgbClr val="FF0000"/>
                </a:solidFill>
              </a:rPr>
              <a:t>Дякую за увагу!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r="-253" b="5334"/>
          <a:stretch>
            <a:fillRect/>
          </a:stretch>
        </p:blipFill>
        <p:spPr>
          <a:xfrm>
            <a:off x="2961565" y="2022617"/>
            <a:ext cx="6673756" cy="37464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00500"/>
            <a:ext cx="10515600" cy="60323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Вантажопідйомність</a:t>
            </a:r>
            <a:r>
              <a:rPr lang="ru-RU" dirty="0" smtClean="0"/>
              <a:t> при </a:t>
            </a:r>
            <a:r>
              <a:rPr lang="ru-RU" dirty="0" err="1" smtClean="0"/>
              <a:t>роботі</a:t>
            </a:r>
            <a:r>
              <a:rPr lang="ru-RU" dirty="0" smtClean="0"/>
              <a:t> на «телефон» </a:t>
            </a:r>
            <a:r>
              <a:rPr lang="ru-RU" dirty="0" err="1" smtClean="0"/>
              <a:t>зменшується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вдвічі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вантажопідйомності</a:t>
            </a:r>
            <a:r>
              <a:rPr lang="ru-RU" dirty="0" smtClean="0"/>
              <a:t>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окремої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 в </a:t>
            </a:r>
            <a:r>
              <a:rPr lang="ru-RU" dirty="0" err="1" smtClean="0"/>
              <a:t>стрілах</a:t>
            </a:r>
            <a:r>
              <a:rPr lang="ru-RU" dirty="0" smtClean="0"/>
              <a:t>, шкентеля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відтягненнях</a:t>
            </a:r>
            <a:r>
              <a:rPr lang="ru-RU" dirty="0" smtClean="0"/>
              <a:t>, особливо при </a:t>
            </a:r>
            <a:r>
              <a:rPr lang="ru-RU" dirty="0" err="1" smtClean="0"/>
              <a:t>куті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шкентеля 1200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. </a:t>
            </a:r>
            <a:r>
              <a:rPr lang="ru-RU" dirty="0" err="1" smtClean="0"/>
              <a:t>Недоліком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способу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зміною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укладання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 в </a:t>
            </a:r>
            <a:r>
              <a:rPr lang="ru-RU" dirty="0" err="1" smtClean="0"/>
              <a:t>трюмі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перестановка </a:t>
            </a:r>
            <a:r>
              <a:rPr lang="ru-RU" dirty="0" err="1" smtClean="0"/>
              <a:t>стріл</a:t>
            </a:r>
            <a:r>
              <a:rPr lang="ru-RU" dirty="0" smtClean="0"/>
              <a:t>, на яку </a:t>
            </a:r>
            <a:r>
              <a:rPr lang="ru-RU" dirty="0" err="1" smtClean="0"/>
              <a:t>витрачається</a:t>
            </a:r>
            <a:r>
              <a:rPr lang="ru-RU" dirty="0" smtClean="0"/>
              <a:t> час.</a:t>
            </a:r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А - вантажний гак. Б – поворотні відтяжки </a:t>
            </a:r>
            <a:endParaRPr lang="ru-RU" dirty="0"/>
          </a:p>
        </p:txBody>
      </p:sp>
      <p:pic>
        <p:nvPicPr>
          <p:cNvPr id="4" name="Содержимое 3" descr="gruzovoj_ga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2631" y="3135811"/>
            <a:ext cx="5703005" cy="271907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60186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Повною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вантажопідйомність</a:t>
            </a:r>
            <a:r>
              <a:rPr lang="ru-RU" dirty="0" smtClean="0"/>
              <a:t> </a:t>
            </a:r>
            <a:r>
              <a:rPr lang="ru-RU" dirty="0" err="1" smtClean="0"/>
              <a:t>стріл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використана</a:t>
            </a:r>
            <a:r>
              <a:rPr lang="ru-RU" dirty="0" smtClean="0"/>
              <a:t> при </a:t>
            </a:r>
            <a:r>
              <a:rPr lang="ru-RU" dirty="0" err="1" smtClean="0"/>
              <a:t>роботі</a:t>
            </a:r>
            <a:r>
              <a:rPr lang="ru-RU" dirty="0" smtClean="0"/>
              <a:t> способом «</a:t>
            </a:r>
            <a:r>
              <a:rPr lang="ru-RU" dirty="0" err="1" smtClean="0"/>
              <a:t>одиночній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».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стрілу</a:t>
            </a:r>
            <a:r>
              <a:rPr lang="ru-RU" dirty="0" smtClean="0"/>
              <a:t> </a:t>
            </a:r>
            <a:r>
              <a:rPr lang="ru-RU" dirty="0" err="1" smtClean="0"/>
              <a:t>встановлюють</a:t>
            </a:r>
            <a:r>
              <a:rPr lang="ru-RU" dirty="0" smtClean="0"/>
              <a:t> над люком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на шкентеле </a:t>
            </a:r>
            <a:r>
              <a:rPr lang="ru-RU" dirty="0" err="1" smtClean="0"/>
              <a:t>піднімають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трюму на </a:t>
            </a:r>
            <a:r>
              <a:rPr lang="ru-RU" dirty="0" err="1" smtClean="0"/>
              <a:t>достатню</a:t>
            </a:r>
            <a:r>
              <a:rPr lang="ru-RU" dirty="0" smtClean="0"/>
              <a:t> </a:t>
            </a:r>
            <a:r>
              <a:rPr lang="ru-RU" dirty="0" err="1" smtClean="0"/>
              <a:t>висоту</a:t>
            </a:r>
            <a:r>
              <a:rPr lang="ru-RU" dirty="0" smtClean="0"/>
              <a:t>.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стрілу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відтяжок</a:t>
            </a:r>
            <a:r>
              <a:rPr lang="ru-RU" dirty="0" smtClean="0"/>
              <a:t> </a:t>
            </a:r>
            <a:r>
              <a:rPr lang="ru-RU" dirty="0" err="1" smtClean="0"/>
              <a:t>вивалюють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борт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опускають</a:t>
            </a:r>
            <a:r>
              <a:rPr lang="ru-RU" dirty="0" smtClean="0"/>
              <a:t> на причал. </a:t>
            </a:r>
            <a:r>
              <a:rPr lang="ru-RU" dirty="0" err="1" smtClean="0"/>
              <a:t>Підібравши</a:t>
            </a:r>
            <a:r>
              <a:rPr lang="ru-RU" dirty="0" smtClean="0"/>
              <a:t> шкентель, </a:t>
            </a:r>
            <a:r>
              <a:rPr lang="ru-RU" dirty="0" err="1" smtClean="0"/>
              <a:t>стрілу</a:t>
            </a:r>
            <a:r>
              <a:rPr lang="ru-RU" dirty="0" smtClean="0"/>
              <a:t> </a:t>
            </a:r>
            <a:r>
              <a:rPr lang="ru-RU" dirty="0" err="1" smtClean="0"/>
              <a:t>повертають</a:t>
            </a:r>
            <a:r>
              <a:rPr lang="ru-RU" dirty="0" smtClean="0"/>
              <a:t> у </a:t>
            </a:r>
            <a:r>
              <a:rPr lang="ru-RU" dirty="0" err="1" smtClean="0"/>
              <a:t>вихідне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/>
              <a:t>Робота легкими </a:t>
            </a:r>
            <a:r>
              <a:rPr lang="ru-RU" sz="2000" dirty="0" err="1" smtClean="0"/>
              <a:t>стрілами</a:t>
            </a:r>
            <a:r>
              <a:rPr lang="ru-RU" sz="2000" dirty="0" smtClean="0"/>
              <a:t> на «телефон»: </a:t>
            </a:r>
          </a:p>
          <a:p>
            <a:pPr algn="ctr">
              <a:buNone/>
            </a:pPr>
            <a:r>
              <a:rPr lang="ru-RU" sz="2000" dirty="0" smtClean="0"/>
              <a:t>1 - </a:t>
            </a:r>
            <a:r>
              <a:rPr lang="ru-RU" sz="2000" dirty="0" err="1" smtClean="0"/>
              <a:t>відтягнення</a:t>
            </a:r>
            <a:r>
              <a:rPr lang="ru-RU" sz="2000" dirty="0" smtClean="0"/>
              <a:t>; 2 - </a:t>
            </a:r>
            <a:r>
              <a:rPr lang="ru-RU" sz="2000" dirty="0" err="1" smtClean="0"/>
              <a:t>контроттяжкі</a:t>
            </a:r>
            <a:r>
              <a:rPr lang="ru-RU" sz="2000" dirty="0" smtClean="0"/>
              <a:t>; 3 - гак; 4 - </a:t>
            </a:r>
            <a:r>
              <a:rPr lang="ru-RU" sz="2000" dirty="0" err="1" smtClean="0"/>
              <a:t>топриком</a:t>
            </a:r>
            <a:r>
              <a:rPr lang="ru-RU" sz="2000" dirty="0" smtClean="0"/>
              <a:t>; 5 - </a:t>
            </a:r>
            <a:r>
              <a:rPr lang="ru-RU" sz="2000" dirty="0" err="1" smtClean="0"/>
              <a:t>вантажні</a:t>
            </a:r>
            <a:r>
              <a:rPr lang="ru-RU" sz="2000" dirty="0" smtClean="0"/>
              <a:t> шкентеля</a:t>
            </a:r>
            <a:endParaRPr lang="ru-RU" sz="2000" dirty="0"/>
          </a:p>
        </p:txBody>
      </p:sp>
      <p:pic>
        <p:nvPicPr>
          <p:cNvPr id="6" name="Содержимое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11689" y="2960225"/>
            <a:ext cx="6086902" cy="24965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532264"/>
            <a:ext cx="10515600" cy="56447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Спосіб</a:t>
            </a:r>
            <a:r>
              <a:rPr lang="ru-RU" dirty="0" smtClean="0"/>
              <a:t> «</a:t>
            </a:r>
            <a:r>
              <a:rPr lang="ru-RU" dirty="0" err="1" smtClean="0"/>
              <a:t>одиночній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»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низьку</a:t>
            </a:r>
            <a:r>
              <a:rPr lang="ru-RU" dirty="0" smtClean="0"/>
              <a:t>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затрати</a:t>
            </a:r>
            <a:r>
              <a:rPr lang="ru-RU" dirty="0" smtClean="0"/>
              <a:t> </a:t>
            </a:r>
            <a:r>
              <a:rPr lang="ru-RU" dirty="0" err="1" smtClean="0"/>
              <a:t>ручної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. Тому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у </a:t>
            </a:r>
            <a:r>
              <a:rPr lang="ru-RU" dirty="0" err="1" smtClean="0"/>
              <a:t>виняткових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На </a:t>
            </a:r>
            <a:r>
              <a:rPr lang="ru-RU" dirty="0" err="1" smtClean="0"/>
              <a:t>переході</a:t>
            </a:r>
            <a:r>
              <a:rPr lang="ru-RU" dirty="0" smtClean="0"/>
              <a:t> </a:t>
            </a:r>
            <a:r>
              <a:rPr lang="ru-RU" dirty="0" err="1" smtClean="0"/>
              <a:t>легкі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опускаються</a:t>
            </a:r>
            <a:r>
              <a:rPr lang="ru-RU" dirty="0" smtClean="0"/>
              <a:t> в </a:t>
            </a:r>
            <a:r>
              <a:rPr lang="ru-RU" dirty="0" err="1" smtClean="0"/>
              <a:t>горизонтальне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, для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</a:t>
            </a:r>
            <a:r>
              <a:rPr lang="ru-RU" dirty="0" err="1" smtClean="0"/>
              <a:t>стійки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накладними</a:t>
            </a:r>
            <a:r>
              <a:rPr lang="ru-RU" dirty="0" smtClean="0"/>
              <a:t> бугелями,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закріплюються</a:t>
            </a:r>
            <a:r>
              <a:rPr lang="ru-RU" dirty="0" smtClean="0"/>
              <a:t> ноки </a:t>
            </a:r>
            <a:r>
              <a:rPr lang="ru-RU" dirty="0" err="1" smtClean="0"/>
              <a:t>стріл</a:t>
            </a:r>
            <a:r>
              <a:rPr lang="ru-RU" dirty="0" smtClean="0"/>
              <a:t>.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універсальні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судна </a:t>
            </a:r>
            <a:r>
              <a:rPr lang="ru-RU" dirty="0" err="1" smtClean="0"/>
              <a:t>обладнають</a:t>
            </a:r>
            <a:r>
              <a:rPr lang="ru-RU" dirty="0" smtClean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важкими</a:t>
            </a:r>
            <a:r>
              <a:rPr lang="ru-RU" dirty="0" smtClean="0"/>
              <a:t> </a:t>
            </a:r>
            <a:r>
              <a:rPr lang="ru-RU" dirty="0" err="1" smtClean="0"/>
              <a:t>стрілами</a:t>
            </a:r>
            <a:r>
              <a:rPr lang="ru-RU" dirty="0" smtClean="0"/>
              <a:t> </a:t>
            </a:r>
            <a:r>
              <a:rPr lang="ru-RU" dirty="0" err="1" smtClean="0"/>
              <a:t>вантажопідйомністю</a:t>
            </a:r>
            <a:r>
              <a:rPr lang="ru-RU" dirty="0" smtClean="0"/>
              <a:t> до 40 - 50 т, а в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(на </a:t>
            </a:r>
            <a:r>
              <a:rPr lang="ru-RU" dirty="0" err="1" smtClean="0"/>
              <a:t>спеціальних</a:t>
            </a:r>
            <a:r>
              <a:rPr lang="ru-RU" dirty="0" smtClean="0"/>
              <a:t> судах) - до 300 т.</a:t>
            </a:r>
          </a:p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Важкими</a:t>
            </a:r>
            <a:r>
              <a:rPr lang="ru-RU" dirty="0" smtClean="0"/>
              <a:t> </a:t>
            </a:r>
            <a:r>
              <a:rPr lang="ru-RU" dirty="0" err="1" smtClean="0"/>
              <a:t>стрілами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за способом </a:t>
            </a:r>
            <a:r>
              <a:rPr lang="ru-RU" dirty="0" err="1" smtClean="0"/>
              <a:t>одиночної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. Але 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легких </a:t>
            </a:r>
            <a:r>
              <a:rPr lang="ru-RU" dirty="0" err="1" smtClean="0"/>
              <a:t>стріл</a:t>
            </a:r>
            <a:r>
              <a:rPr lang="ru-RU" dirty="0" smtClean="0"/>
              <a:t> </a:t>
            </a:r>
            <a:r>
              <a:rPr lang="ru-RU" dirty="0" err="1" smtClean="0"/>
              <a:t>стріли-важковаговики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три </a:t>
            </a:r>
            <a:r>
              <a:rPr lang="ru-RU" dirty="0" err="1" smtClean="0"/>
              <a:t>робочих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: </a:t>
            </a:r>
            <a:r>
              <a:rPr lang="ru-RU" dirty="0" err="1" smtClean="0"/>
              <a:t>підйом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, поворот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нахилу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</a:t>
            </a:r>
            <a:r>
              <a:rPr lang="ru-RU" dirty="0" err="1" smtClean="0"/>
              <a:t>Конструкція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озброєння</a:t>
            </a:r>
            <a:r>
              <a:rPr lang="ru-RU" dirty="0" smtClean="0"/>
              <a:t> </a:t>
            </a:r>
            <a:r>
              <a:rPr lang="ru-RU" dirty="0" err="1" smtClean="0"/>
              <a:t>великовагової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. Шпор </a:t>
            </a:r>
            <a:r>
              <a:rPr lang="ru-RU" dirty="0" err="1" smtClean="0"/>
              <a:t>стріли</a:t>
            </a:r>
            <a:r>
              <a:rPr lang="ru-RU" dirty="0" smtClean="0"/>
              <a:t> для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вигину</a:t>
            </a:r>
            <a:r>
              <a:rPr lang="ru-RU" dirty="0" smtClean="0"/>
              <a:t> </a:t>
            </a:r>
            <a:r>
              <a:rPr lang="ru-RU" dirty="0" err="1" smtClean="0"/>
              <a:t>щогли</a:t>
            </a:r>
            <a:r>
              <a:rPr lang="ru-RU" dirty="0" smtClean="0"/>
              <a:t> </a:t>
            </a:r>
            <a:r>
              <a:rPr lang="ru-RU" dirty="0" err="1" smtClean="0"/>
              <a:t>спирається</a:t>
            </a:r>
            <a:r>
              <a:rPr lang="ru-RU" dirty="0" smtClean="0"/>
              <a:t> не на </a:t>
            </a:r>
            <a:r>
              <a:rPr lang="ru-RU" dirty="0" err="1" smtClean="0"/>
              <a:t>щоглу</a:t>
            </a:r>
            <a:r>
              <a:rPr lang="ru-RU" dirty="0" smtClean="0"/>
              <a:t>, а на </a:t>
            </a:r>
            <a:r>
              <a:rPr lang="ru-RU" dirty="0" err="1" smtClean="0"/>
              <a:t>спеціальний</a:t>
            </a:r>
            <a:r>
              <a:rPr lang="ru-RU" dirty="0" smtClean="0"/>
              <a:t> фундамент, </a:t>
            </a:r>
            <a:r>
              <a:rPr lang="ru-RU" dirty="0" err="1" smtClean="0"/>
              <a:t>встановлений</a:t>
            </a:r>
            <a:r>
              <a:rPr lang="ru-RU" dirty="0" smtClean="0"/>
              <a:t> на </a:t>
            </a:r>
            <a:r>
              <a:rPr lang="ru-RU" dirty="0" err="1" smtClean="0"/>
              <a:t>палубі</a:t>
            </a:r>
            <a:r>
              <a:rPr lang="ru-RU" dirty="0" smtClean="0"/>
              <a:t>. </a:t>
            </a:r>
            <a:r>
              <a:rPr lang="ru-RU" dirty="0" err="1" smtClean="0"/>
              <a:t>Відмінністю</a:t>
            </a:r>
            <a:r>
              <a:rPr lang="ru-RU" dirty="0" smtClean="0"/>
              <a:t> в </a:t>
            </a:r>
            <a:r>
              <a:rPr lang="ru-RU" dirty="0" err="1" smtClean="0"/>
              <a:t>конструкції</a:t>
            </a:r>
            <a:r>
              <a:rPr lang="ru-RU" dirty="0" smtClean="0"/>
              <a:t> нока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врізного</a:t>
            </a:r>
            <a:r>
              <a:rPr lang="ru-RU" dirty="0" smtClean="0"/>
              <a:t> блоку, </a:t>
            </a:r>
            <a:r>
              <a:rPr lang="ru-RU" dirty="0" err="1" smtClean="0"/>
              <a:t>встановленого</a:t>
            </a:r>
            <a:r>
              <a:rPr lang="ru-RU" dirty="0" smtClean="0"/>
              <a:t> в </a:t>
            </a:r>
            <a:r>
              <a:rPr lang="ru-RU" dirty="0" err="1" smtClean="0"/>
              <a:t>прорізи</a:t>
            </a:r>
            <a:r>
              <a:rPr lang="ru-RU" dirty="0" smtClean="0"/>
              <a:t>, яка </a:t>
            </a:r>
            <a:r>
              <a:rPr lang="ru-RU" dirty="0" err="1" smtClean="0"/>
              <a:t>зроблена</a:t>
            </a:r>
            <a:r>
              <a:rPr lang="ru-RU" dirty="0" smtClean="0"/>
              <a:t> </a:t>
            </a:r>
            <a:r>
              <a:rPr lang="ru-RU" dirty="0" err="1" smtClean="0"/>
              <a:t>трохи</a:t>
            </a:r>
            <a:r>
              <a:rPr lang="ru-RU" dirty="0" smtClean="0"/>
              <a:t> </a:t>
            </a:r>
            <a:r>
              <a:rPr lang="ru-RU" dirty="0" err="1" smtClean="0"/>
              <a:t>нижче</a:t>
            </a:r>
            <a:r>
              <a:rPr lang="ru-RU" dirty="0" smtClean="0"/>
              <a:t> бугеля.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5617405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Вантажна стріла</a:t>
            </a:r>
            <a:endParaRPr lang="ru-RU" dirty="0"/>
          </a:p>
        </p:txBody>
      </p:sp>
      <p:pic>
        <p:nvPicPr>
          <p:cNvPr id="4" name="Содержимое 3" descr="tyazhelovesnaya_strel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6139" y="515441"/>
            <a:ext cx="9027552" cy="48481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82388"/>
            <a:ext cx="10515600" cy="585489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До </a:t>
            </a:r>
            <a:r>
              <a:rPr lang="ru-RU" dirty="0" err="1" smtClean="0"/>
              <a:t>нижньої</a:t>
            </a:r>
            <a:r>
              <a:rPr lang="ru-RU" dirty="0" smtClean="0"/>
              <a:t> </a:t>
            </a:r>
            <a:r>
              <a:rPr lang="ru-RU" dirty="0" err="1" smtClean="0"/>
              <a:t>скобі</a:t>
            </a:r>
            <a:r>
              <a:rPr lang="ru-RU" dirty="0" smtClean="0"/>
              <a:t> на ноке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підвішений</a:t>
            </a:r>
            <a:r>
              <a:rPr lang="ru-RU" dirty="0" smtClean="0"/>
              <a:t> </a:t>
            </a:r>
            <a:r>
              <a:rPr lang="ru-RU" dirty="0" err="1" smtClean="0"/>
              <a:t>верхній</a:t>
            </a:r>
            <a:r>
              <a:rPr lang="ru-RU" dirty="0" smtClean="0"/>
              <a:t> </a:t>
            </a:r>
            <a:r>
              <a:rPr lang="ru-RU" dirty="0" err="1" smtClean="0"/>
              <a:t>нерухомий</a:t>
            </a:r>
            <a:r>
              <a:rPr lang="ru-RU" dirty="0" smtClean="0"/>
              <a:t> блок </a:t>
            </a:r>
            <a:r>
              <a:rPr lang="ru-RU" dirty="0" err="1" smtClean="0"/>
              <a:t>многошківних</a:t>
            </a:r>
            <a:r>
              <a:rPr lang="ru-RU" dirty="0" smtClean="0"/>
              <a:t> </a:t>
            </a:r>
            <a:r>
              <a:rPr lang="ru-RU" dirty="0" err="1" smtClean="0"/>
              <a:t>талів</a:t>
            </a:r>
            <a:r>
              <a:rPr lang="ru-RU" dirty="0" smtClean="0"/>
              <a:t> - </a:t>
            </a:r>
            <a:r>
              <a:rPr lang="ru-RU" dirty="0" err="1" smtClean="0"/>
              <a:t>вантажних</a:t>
            </a:r>
            <a:r>
              <a:rPr lang="ru-RU" dirty="0" smtClean="0"/>
              <a:t> </a:t>
            </a:r>
            <a:r>
              <a:rPr lang="ru-RU" dirty="0" err="1" smtClean="0"/>
              <a:t>гіней</a:t>
            </a:r>
            <a:r>
              <a:rPr lang="ru-RU" dirty="0" smtClean="0"/>
              <a:t>. До </a:t>
            </a:r>
            <a:r>
              <a:rPr lang="ru-RU" dirty="0" err="1" smtClean="0"/>
              <a:t>нижнього</a:t>
            </a:r>
            <a:r>
              <a:rPr lang="ru-RU" dirty="0" smtClean="0"/>
              <a:t> </a:t>
            </a:r>
            <a:r>
              <a:rPr lang="ru-RU" dirty="0" err="1" smtClean="0"/>
              <a:t>рухомого</a:t>
            </a:r>
            <a:r>
              <a:rPr lang="ru-RU" dirty="0" smtClean="0"/>
              <a:t> блоку </a:t>
            </a:r>
            <a:r>
              <a:rPr lang="ru-RU" dirty="0" err="1" smtClean="0"/>
              <a:t>гіней</a:t>
            </a:r>
            <a:r>
              <a:rPr lang="ru-RU" dirty="0" smtClean="0"/>
              <a:t> </a:t>
            </a:r>
            <a:r>
              <a:rPr lang="ru-RU" dirty="0" err="1" smtClean="0"/>
              <a:t>підвішений</a:t>
            </a:r>
            <a:r>
              <a:rPr lang="ru-RU" dirty="0" smtClean="0"/>
              <a:t> </a:t>
            </a:r>
            <a:r>
              <a:rPr lang="ru-RU" dirty="0" err="1" smtClean="0"/>
              <a:t>дворогий</a:t>
            </a:r>
            <a:r>
              <a:rPr lang="ru-RU" dirty="0" smtClean="0"/>
              <a:t> гак </a:t>
            </a:r>
            <a:r>
              <a:rPr lang="ru-RU" dirty="0" err="1" smtClean="0"/>
              <a:t>з</a:t>
            </a:r>
            <a:r>
              <a:rPr lang="ru-RU" dirty="0" smtClean="0"/>
              <a:t> вертлюгами.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err="1" smtClean="0"/>
              <a:t>Великовагова</a:t>
            </a:r>
            <a:r>
              <a:rPr lang="ru-RU" dirty="0" smtClean="0"/>
              <a:t> </a:t>
            </a:r>
            <a:r>
              <a:rPr lang="ru-RU" dirty="0" err="1" smtClean="0"/>
              <a:t>стріла</a:t>
            </a:r>
            <a:r>
              <a:rPr lang="ru-RU" dirty="0" smtClean="0"/>
              <a:t> в </a:t>
            </a:r>
            <a:r>
              <a:rPr lang="ru-RU" dirty="0" err="1" smtClean="0"/>
              <a:t>роботі</a:t>
            </a:r>
            <a:endParaRPr lang="ru-RU" dirty="0"/>
          </a:p>
        </p:txBody>
      </p:sp>
      <p:pic>
        <p:nvPicPr>
          <p:cNvPr id="4" name="Содержимое 3" descr="tyazhelovesnaya_strela_v_rabo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38451" y="2425605"/>
            <a:ext cx="10002342" cy="33610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504967"/>
            <a:ext cx="10515600" cy="567199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Перевантаження</a:t>
            </a:r>
            <a:r>
              <a:rPr lang="ru-RU" dirty="0" smtClean="0"/>
              <a:t> </a:t>
            </a:r>
            <a:r>
              <a:rPr lang="ru-RU" dirty="0" err="1" smtClean="0"/>
              <a:t>важкоатлетів</a:t>
            </a:r>
            <a:r>
              <a:rPr lang="ru-RU" dirty="0" smtClean="0"/>
              <a:t> </a:t>
            </a:r>
            <a:r>
              <a:rPr lang="ru-RU" dirty="0" err="1" smtClean="0"/>
              <a:t>судновими</a:t>
            </a:r>
            <a:r>
              <a:rPr lang="ru-RU" dirty="0" smtClean="0"/>
              <a:t> </a:t>
            </a:r>
            <a:r>
              <a:rPr lang="ru-RU" dirty="0" err="1" smtClean="0"/>
              <a:t>засобами</a:t>
            </a:r>
            <a:r>
              <a:rPr lang="ru-RU" dirty="0" smtClean="0"/>
              <a:t> повинна </a:t>
            </a:r>
            <a:r>
              <a:rPr lang="ru-RU" dirty="0" err="1" smtClean="0"/>
              <a:t>проводитися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особистим</a:t>
            </a:r>
            <a:r>
              <a:rPr lang="ru-RU" dirty="0" smtClean="0"/>
              <a:t> </a:t>
            </a:r>
            <a:r>
              <a:rPr lang="ru-RU" dirty="0" err="1" smtClean="0"/>
              <a:t>керівництвом</a:t>
            </a:r>
            <a:r>
              <a:rPr lang="ru-RU" dirty="0" smtClean="0"/>
              <a:t> старшого </a:t>
            </a:r>
            <a:r>
              <a:rPr lang="ru-RU" dirty="0" err="1" smtClean="0"/>
              <a:t>помічника</a:t>
            </a:r>
            <a:r>
              <a:rPr lang="ru-RU" dirty="0" smtClean="0"/>
              <a:t> </a:t>
            </a:r>
            <a:r>
              <a:rPr lang="ru-RU" dirty="0" err="1" smtClean="0"/>
              <a:t>капітана</a:t>
            </a:r>
            <a:r>
              <a:rPr lang="ru-RU" dirty="0" smtClean="0"/>
              <a:t>. До </a:t>
            </a:r>
            <a:r>
              <a:rPr lang="ru-RU" dirty="0" err="1" smtClean="0"/>
              <a:t>роботи</a:t>
            </a:r>
            <a:r>
              <a:rPr lang="ru-RU" dirty="0" smtClean="0"/>
              <a:t> на </a:t>
            </a:r>
            <a:r>
              <a:rPr lang="ru-RU" dirty="0" err="1" smtClean="0"/>
              <a:t>великовагових</a:t>
            </a:r>
            <a:r>
              <a:rPr lang="ru-RU" dirty="0" smtClean="0"/>
              <a:t> </a:t>
            </a:r>
            <a:r>
              <a:rPr lang="ru-RU" dirty="0" err="1" smtClean="0"/>
              <a:t>стрілах</a:t>
            </a:r>
            <a:r>
              <a:rPr lang="ru-RU" dirty="0" smtClean="0"/>
              <a:t> </a:t>
            </a:r>
            <a:r>
              <a:rPr lang="ru-RU" dirty="0" err="1" smtClean="0"/>
              <a:t>допускаються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навчені</a:t>
            </a:r>
            <a:r>
              <a:rPr lang="ru-RU" dirty="0" smtClean="0"/>
              <a:t> члени </a:t>
            </a:r>
            <a:r>
              <a:rPr lang="ru-RU" dirty="0" err="1" smtClean="0"/>
              <a:t>екіпажу</a:t>
            </a:r>
            <a:r>
              <a:rPr lang="ru-RU" dirty="0" smtClean="0"/>
              <a:t>, </a:t>
            </a:r>
            <a:r>
              <a:rPr lang="ru-RU" dirty="0" err="1" smtClean="0"/>
              <a:t>оголошені</a:t>
            </a:r>
            <a:r>
              <a:rPr lang="ru-RU" dirty="0" smtClean="0"/>
              <a:t> наказом по судну.</a:t>
            </a:r>
          </a:p>
          <a:p>
            <a:pPr algn="just">
              <a:buNone/>
            </a:pPr>
            <a:r>
              <a:rPr lang="ru-RU" dirty="0" smtClean="0"/>
              <a:t>      На </a:t>
            </a:r>
            <a:r>
              <a:rPr lang="ru-RU" dirty="0" err="1" smtClean="0"/>
              <a:t>сучасних</a:t>
            </a:r>
            <a:r>
              <a:rPr lang="ru-RU" dirty="0" smtClean="0"/>
              <a:t> суднах </a:t>
            </a:r>
            <a:r>
              <a:rPr lang="ru-RU" dirty="0" err="1" smtClean="0"/>
              <a:t>встановлюють</a:t>
            </a:r>
            <a:r>
              <a:rPr lang="ru-RU" dirty="0" smtClean="0"/>
              <a:t> </a:t>
            </a:r>
            <a:r>
              <a:rPr lang="ru-RU" b="1" dirty="0" err="1" smtClean="0"/>
              <a:t>вантажні</a:t>
            </a:r>
            <a:r>
              <a:rPr lang="ru-RU" b="1" dirty="0" smtClean="0"/>
              <a:t> </a:t>
            </a:r>
            <a:r>
              <a:rPr lang="ru-RU" b="1" dirty="0" err="1" smtClean="0"/>
              <a:t>крани,</a:t>
            </a:r>
            <a:r>
              <a:rPr lang="ru-RU" dirty="0" err="1" smtClean="0"/>
              <a:t>як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продуктивні</a:t>
            </a:r>
            <a:r>
              <a:rPr lang="ru-RU" dirty="0" smtClean="0"/>
              <a:t>.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розповсюджені</a:t>
            </a:r>
            <a:r>
              <a:rPr lang="ru-RU" dirty="0" smtClean="0"/>
              <a:t> </a:t>
            </a:r>
            <a:r>
              <a:rPr lang="ru-RU" dirty="0" err="1" smtClean="0"/>
              <a:t>крани</a:t>
            </a:r>
            <a:r>
              <a:rPr lang="ru-RU" dirty="0" smtClean="0"/>
              <a:t> </a:t>
            </a:r>
            <a:r>
              <a:rPr lang="ru-RU" dirty="0" err="1" smtClean="0"/>
              <a:t>вантажопідйомністю</a:t>
            </a:r>
            <a:r>
              <a:rPr lang="ru-RU" dirty="0" smtClean="0"/>
              <a:t> до 25 т. В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приводу </a:t>
            </a:r>
            <a:r>
              <a:rPr lang="ru-RU" dirty="0" err="1" smtClean="0"/>
              <a:t>крани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на </a:t>
            </a:r>
            <a:r>
              <a:rPr lang="ru-RU" dirty="0" err="1" smtClean="0"/>
              <a:t>електричні</a:t>
            </a:r>
            <a:r>
              <a:rPr lang="ru-RU" dirty="0" smtClean="0"/>
              <a:t>, </a:t>
            </a:r>
            <a:r>
              <a:rPr lang="ru-RU" dirty="0" err="1" smtClean="0"/>
              <a:t>електрогідравлічні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гідравлічні</a:t>
            </a:r>
            <a:r>
              <a:rPr lang="ru-RU" dirty="0" smtClean="0"/>
              <a:t>.</a:t>
            </a:r>
            <a:endParaRPr lang="uk-UA" dirty="0" smtClean="0"/>
          </a:p>
          <a:p>
            <a:pPr algn="just">
              <a:buNone/>
            </a:pPr>
            <a:r>
              <a:rPr lang="ru-RU" dirty="0" smtClean="0"/>
              <a:t>          На суднах </a:t>
            </a:r>
            <a:r>
              <a:rPr lang="ru-RU" dirty="0" err="1" smtClean="0"/>
              <a:t>з</a:t>
            </a:r>
            <a:r>
              <a:rPr lang="ru-RU" dirty="0" smtClean="0"/>
              <a:t> горизонтальною </a:t>
            </a:r>
            <a:r>
              <a:rPr lang="ru-RU" dirty="0" err="1" smtClean="0"/>
              <a:t>обробкою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 (</a:t>
            </a:r>
            <a:r>
              <a:rPr lang="ru-RU" dirty="0" err="1" smtClean="0"/>
              <a:t>Ро-Ро</a:t>
            </a:r>
            <a:r>
              <a:rPr lang="ru-RU" dirty="0" smtClean="0"/>
              <a:t>)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– </a:t>
            </a:r>
            <a:r>
              <a:rPr lang="ru-RU" dirty="0" err="1" smtClean="0"/>
              <a:t>забортні</a:t>
            </a:r>
            <a:r>
              <a:rPr lang="ru-RU" dirty="0" smtClean="0"/>
              <a:t> </a:t>
            </a:r>
            <a:r>
              <a:rPr lang="ru-RU" b="1" dirty="0" err="1" smtClean="0"/>
              <a:t>апарел</a:t>
            </a:r>
            <a:r>
              <a:rPr lang="ru-RU" dirty="0" err="1" smtClean="0"/>
              <a:t>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своєрідні</a:t>
            </a:r>
            <a:r>
              <a:rPr lang="ru-RU" dirty="0" smtClean="0"/>
              <a:t> мости,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проїзд</a:t>
            </a:r>
            <a:r>
              <a:rPr lang="ru-RU" dirty="0" smtClean="0"/>
              <a:t> </a:t>
            </a:r>
            <a:r>
              <a:rPr lang="ru-RU" dirty="0" err="1" smtClean="0"/>
              <a:t>самохідної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берега на судно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зворотному</a:t>
            </a:r>
            <a:r>
              <a:rPr lang="ru-RU" dirty="0" smtClean="0"/>
              <a:t> </a:t>
            </a:r>
            <a:r>
              <a:rPr lang="ru-RU" dirty="0" err="1" smtClean="0"/>
              <a:t>напрямі</a:t>
            </a:r>
            <a:r>
              <a:rPr lang="ru-RU" dirty="0" smtClean="0"/>
              <a:t>. </a:t>
            </a:r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апарелей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досягати</a:t>
            </a:r>
            <a:r>
              <a:rPr lang="ru-RU" dirty="0" smtClean="0"/>
              <a:t> 50 м, ширина 10 м. </a:t>
            </a:r>
            <a:r>
              <a:rPr lang="ru-RU" dirty="0" err="1" smtClean="0"/>
              <a:t>Апарелі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встановлюватися</a:t>
            </a:r>
            <a:r>
              <a:rPr lang="ru-RU" dirty="0" smtClean="0"/>
              <a:t> в </a:t>
            </a:r>
            <a:r>
              <a:rPr lang="ru-RU" dirty="0" err="1" smtClean="0"/>
              <a:t>носовій</a:t>
            </a:r>
            <a:r>
              <a:rPr lang="ru-RU" dirty="0" smtClean="0"/>
              <a:t> </a:t>
            </a:r>
            <a:r>
              <a:rPr lang="ru-RU" dirty="0" err="1" smtClean="0"/>
              <a:t>кінцівці</a:t>
            </a:r>
            <a:r>
              <a:rPr lang="ru-RU" dirty="0" smtClean="0"/>
              <a:t> судна, в </a:t>
            </a:r>
            <a:r>
              <a:rPr lang="ru-RU" dirty="0" err="1" smtClean="0"/>
              <a:t>кормі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борту судна.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54916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Бортові</a:t>
            </a:r>
            <a:r>
              <a:rPr lang="ru-RU" dirty="0" smtClean="0"/>
              <a:t> </a:t>
            </a:r>
            <a:r>
              <a:rPr lang="ru-RU" dirty="0" err="1" smtClean="0"/>
              <a:t>апарелі</a:t>
            </a:r>
            <a:r>
              <a:rPr lang="ru-RU" dirty="0" smtClean="0"/>
              <a:t>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b="1" dirty="0" err="1" smtClean="0"/>
              <a:t>лацпортів</a:t>
            </a:r>
            <a:r>
              <a:rPr lang="ru-RU" b="1" dirty="0" smtClean="0"/>
              <a:t>, 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закривають</a:t>
            </a:r>
            <a:r>
              <a:rPr lang="ru-RU" b="1" dirty="0" smtClean="0"/>
              <a:t> </a:t>
            </a:r>
            <a:r>
              <a:rPr lang="ru-RU" dirty="0" err="1" smtClean="0"/>
              <a:t>вирізи</a:t>
            </a:r>
            <a:r>
              <a:rPr lang="ru-RU" dirty="0" smtClean="0"/>
              <a:t> в борту судна в </a:t>
            </a:r>
            <a:r>
              <a:rPr lang="ru-RU" dirty="0" err="1" smtClean="0"/>
              <a:t>похідному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. </a:t>
            </a:r>
            <a:r>
              <a:rPr lang="ru-RU" dirty="0" err="1" smtClean="0"/>
              <a:t>Апарелі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поворотними</a:t>
            </a:r>
            <a:r>
              <a:rPr lang="ru-RU" dirty="0" smtClean="0"/>
              <a:t>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встановлюють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кормі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завантажувати</a:t>
            </a:r>
            <a:r>
              <a:rPr lang="ru-RU" dirty="0" smtClean="0"/>
              <a:t> судно, яке </a:t>
            </a:r>
            <a:r>
              <a:rPr lang="ru-RU" dirty="0" err="1" smtClean="0"/>
              <a:t>пришвартоване</a:t>
            </a:r>
            <a:r>
              <a:rPr lang="ru-RU" dirty="0" smtClean="0"/>
              <a:t> до </a:t>
            </a:r>
            <a:r>
              <a:rPr lang="ru-RU" dirty="0" err="1" smtClean="0"/>
              <a:t>пірсу</a:t>
            </a:r>
            <a:r>
              <a:rPr lang="ru-RU" dirty="0" smtClean="0"/>
              <a:t> як бортом, так </a:t>
            </a:r>
            <a:r>
              <a:rPr lang="ru-RU" dirty="0" err="1" smtClean="0"/>
              <a:t>і</a:t>
            </a:r>
            <a:r>
              <a:rPr lang="ru-RU" dirty="0" smtClean="0"/>
              <a:t> кормою.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7" name="Содержимое 3" descr="31735-2863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61554" y="2715904"/>
            <a:ext cx="5483648" cy="361118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50376"/>
            <a:ext cx="10515600" cy="5726587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   </a:t>
            </a:r>
            <a:r>
              <a:rPr lang="ru-RU" b="1" dirty="0" err="1" smtClean="0"/>
              <a:t>Вантажні</a:t>
            </a:r>
            <a:r>
              <a:rPr lang="ru-RU" b="1" dirty="0" smtClean="0"/>
              <a:t> </a:t>
            </a:r>
            <a:r>
              <a:rPr lang="ru-RU" b="1" dirty="0" err="1" smtClean="0"/>
              <a:t>пристрої</a:t>
            </a:r>
            <a:r>
              <a:rPr lang="ru-RU" b="1" dirty="0" smtClean="0"/>
              <a:t> </a:t>
            </a:r>
            <a:r>
              <a:rPr lang="ru-RU" b="1" dirty="0" err="1" smtClean="0"/>
              <a:t>неперервної</a:t>
            </a:r>
            <a:r>
              <a:rPr lang="ru-RU" b="1" dirty="0" smtClean="0"/>
              <a:t> </a:t>
            </a:r>
            <a:r>
              <a:rPr lang="ru-RU" b="1" dirty="0" err="1" smtClean="0"/>
              <a:t>дії</a:t>
            </a:r>
            <a:r>
              <a:rPr lang="ru-RU" b="1" dirty="0" smtClean="0"/>
              <a:t> 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при </a:t>
            </a:r>
            <a:r>
              <a:rPr lang="ru-RU" dirty="0" err="1" smtClean="0"/>
              <a:t>перевезенні</a:t>
            </a:r>
            <a:r>
              <a:rPr lang="ru-RU" dirty="0" smtClean="0"/>
              <a:t> </a:t>
            </a:r>
            <a:r>
              <a:rPr lang="ru-RU" dirty="0" err="1" smtClean="0"/>
              <a:t>сипучих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стрічкові</a:t>
            </a:r>
            <a:r>
              <a:rPr lang="ru-RU" dirty="0" smtClean="0"/>
              <a:t> </a:t>
            </a:r>
            <a:r>
              <a:rPr lang="ru-RU" dirty="0" err="1" smtClean="0"/>
              <a:t>транспортери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елеватори</a:t>
            </a:r>
            <a:r>
              <a:rPr lang="ru-RU" dirty="0" smtClean="0"/>
              <a:t>.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переміщують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в горизонтальному </a:t>
            </a:r>
            <a:r>
              <a:rPr lang="ru-RU" dirty="0" err="1" smtClean="0"/>
              <a:t>напрямі</a:t>
            </a:r>
            <a:r>
              <a:rPr lang="ru-RU" dirty="0" smtClean="0"/>
              <a:t>, </a:t>
            </a:r>
            <a:r>
              <a:rPr lang="ru-RU" dirty="0" err="1" smtClean="0"/>
              <a:t>другі</a:t>
            </a:r>
            <a:r>
              <a:rPr lang="ru-RU" dirty="0" smtClean="0"/>
              <a:t> – </a:t>
            </a:r>
            <a:r>
              <a:rPr lang="ru-RU" smtClean="0"/>
              <a:t>в </a:t>
            </a:r>
            <a:r>
              <a:rPr lang="ru-RU" smtClean="0"/>
              <a:t>вертикальному.</a:t>
            </a:r>
            <a:endParaRPr lang="ru-RU" dirty="0"/>
          </a:p>
        </p:txBody>
      </p:sp>
      <p:pic>
        <p:nvPicPr>
          <p:cNvPr id="4" name="Содержимое 4" descr="kon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74693" y="2403865"/>
            <a:ext cx="5524500" cy="3686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412</Words>
  <Application>Microsoft Office PowerPoint</Application>
  <PresentationFormat>Произвольный</PresentationFormat>
  <Paragraphs>55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Офисная тема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</cp:revision>
  <dcterms:created xsi:type="dcterms:W3CDTF">2020-05-07T09:46:48Z</dcterms:created>
  <dcterms:modified xsi:type="dcterms:W3CDTF">2023-02-13T12:07:34Z</dcterms:modified>
</cp:coreProperties>
</file>