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256" r:id="rId2"/>
    <p:sldId id="297" r:id="rId3"/>
    <p:sldId id="298" r:id="rId4"/>
    <p:sldId id="299" r:id="rId5"/>
    <p:sldId id="300" r:id="rId6"/>
    <p:sldId id="301" r:id="rId7"/>
    <p:sldId id="302" r:id="rId8"/>
    <p:sldId id="303" r:id="rId9"/>
    <p:sldId id="304" r:id="rId10"/>
    <p:sldId id="305" r:id="rId11"/>
    <p:sldId id="306" r:id="rId12"/>
    <p:sldId id="307" r:id="rId13"/>
    <p:sldId id="308" r:id="rId14"/>
    <p:sldId id="310" r:id="rId15"/>
    <p:sldId id="311" r:id="rId16"/>
    <p:sldId id="312" r:id="rId17"/>
    <p:sldId id="313" r:id="rId18"/>
    <p:sldId id="283" r:id="rId19"/>
    <p:sldId id="270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85" d="100"/>
          <a:sy n="85" d="100"/>
        </p:scale>
        <p:origin x="-379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  <a:p>
            <a:endParaRPr lang="en-US"/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BA506E-1FE7-4AAE-BB65-6E2B558BBDB0}" type="datetimeFigureOut">
              <a:rPr lang="en-US" smtClean="0"/>
              <a:pPr/>
              <a:t>11/1/2022</a:t>
            </a:fld>
            <a:endParaRPr lang="en-US"/>
          </a:p>
        </p:txBody>
      </p:sp>
      <p:sp>
        <p:nvSpPr>
          <p:cNvPr id="4" name="Заполнитель изображения слайда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  <a:p>
            <a:endParaRPr lang="en-US"/>
          </a:p>
        </p:txBody>
      </p:sp>
      <p:sp>
        <p:nvSpPr>
          <p:cNvPr id="5" name="Заполнитель заметок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D4FDC-8622-4334-B648-7748759609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69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A3747DEA-7FA9-475C-B807-E86FE22AF2F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B7645DE9-8F0D-4CB2-9ADE-F3277D6FC193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ru-RU" altLang="en-US"/>
              <a:t>Щелкните для изменения стиля основного подзаголовка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0AB0ADC-1C9C-4E59-85D7-6ED1919796FC}" type="datetimeFigureOut">
              <a:rPr lang="en-US" smtClean="0"/>
              <a:pPr/>
              <a:t>11/1/2022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3318114-54DF-49C5-BF53-87C7BC0AFA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звание и текст по вертикал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11614C18-1A31-4D64-A5F0-F37588A5D425}" type="datetimeFigureOut">
              <a:rPr lang="en-US" smtClean="0"/>
              <a:pPr/>
              <a:t>11/1/2022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058E936B-431F-42A0-B6C5-EC2CFFA095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Название по вертикали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F8035FE8-4175-41DC-8A54-9583C4995D85}" type="datetimeFigureOut">
              <a:rPr lang="en-US" smtClean="0"/>
              <a:pPr/>
              <a:t>11/1/2022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1CFDB99A-76D3-4C3C-BA32-7C324AB422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ние и контен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56007547-11BA-49E2-83F6-D7B40320EB77}" type="datetimeFigureOut">
              <a:rPr lang="en-US" smtClean="0"/>
              <a:pPr/>
              <a:t>11/1/2022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8CD90B5F-7BD4-488B-8D13-D2A53320B4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290E50E4-A575-4D8C-9134-8600EB77CC73}" type="datetimeFigureOut">
              <a:rPr lang="en-US" smtClean="0"/>
              <a:pPr/>
              <a:t>11/1/2022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812F6A0-A181-4C73-88E9-21740C316B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контен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6B7F64DD-80C4-46D5-8BF1-EA5AC6BAF693}" type="datetimeFigureOut">
              <a:rPr lang="en-US" smtClean="0"/>
              <a:pPr/>
              <a:t>11/1/2022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C83B7A7A-A8A5-448C-8621-A62FA6B7A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текста 4"/>
          <p:cNvSpPr>
            <a:spLocks noGrp="1" noEditPoints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6" name="Заполнитель контента 5"/>
          <p:cNvSpPr>
            <a:spLocks noGrp="1" noEditPoints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7" name="Заполнитель даты 6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2DE8959F-8CA0-45D0-9BB6-A45A569247D0}" type="datetimeFigureOut">
              <a:rPr lang="en-US" smtClean="0"/>
              <a:pPr/>
              <a:t>11/1/2022</a:t>
            </a:fld>
            <a:endParaRPr lang="en-US"/>
          </a:p>
        </p:txBody>
      </p:sp>
      <p:sp>
        <p:nvSpPr>
          <p:cNvPr id="8" name="Заполнитель нижнего колонтитула 7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9" name="Заполнитель номера слайда 8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39186CF6-DD91-4EF5-914E-DA7F0B8AB2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назв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E08D97E9-2A11-4BAB-B43C-D32CD218868A}" type="datetimeFigureOut">
              <a:rPr lang="en-US" smtClean="0"/>
              <a:pPr/>
              <a:t>11/1/2022</a:t>
            </a:fld>
            <a:endParaRPr lang="en-US"/>
          </a:p>
        </p:txBody>
      </p:sp>
      <p:sp>
        <p:nvSpPr>
          <p:cNvPr id="4" name="Заполнитель нижнего колонтитула 3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Заполнитель номера слайда 4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DD200CE7-8E4A-4EDC-A55C-DC11FDE2F3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D4E8FC27-08C2-4BAA-9721-6000688F0C40}" type="datetimeFigureOut">
              <a:rPr lang="en-US" smtClean="0"/>
              <a:pPr/>
              <a:t>11/1/2022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79FD3FC-F315-4125-937F-F22CB7E4AE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Контен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ED81673B-027B-4B13-AA73-38B471D5AA4D}" type="datetimeFigureOut">
              <a:rPr lang="en-US" smtClean="0"/>
              <a:pPr/>
              <a:t>11/1/2022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FF7AF132-2A50-42E4-86CD-194FD525D4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Изобра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изображения 2"/>
          <p:cNvSpPr>
            <a:spLocks noGrp="1" noEditPoints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altLang="en-US"/>
              <a:t>Щелкните значок, чтобы добавить рисунок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C7B56276-8C3E-4890-A6F1-79A4E8F2C085}" type="datetimeFigureOut">
              <a:rPr lang="en-US" smtClean="0"/>
              <a:pPr/>
              <a:t>11/1/2022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04CA1E1D-0631-4BE2-9433-E57A4E802A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названия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6F768-49E3-4295-8427-2CC3E2156E25}" type="datetimeFigureOut">
              <a:rPr lang="en-US" smtClean="0"/>
              <a:pPr/>
              <a:t>11/1/2022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C61EE-A8B1-4099-BA99-ACF7C97C1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uk.wikipedia.org/wiki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491029" y="2019423"/>
            <a:ext cx="10232048" cy="4375882"/>
          </a:xfrm>
        </p:spPr>
        <p:txBody>
          <a:bodyPr/>
          <a:lstStyle/>
          <a:p>
            <a:endParaRPr lang="uk-UA" altLang="en-US" dirty="0"/>
          </a:p>
          <a:p>
            <a:r>
              <a:rPr lang="uk-UA" altLang="en-US" sz="6000" b="1" dirty="0" err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судномодельний</a:t>
            </a:r>
            <a:r>
              <a:rPr lang="uk-UA" altLang="en-US" sz="6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гурток</a:t>
            </a:r>
          </a:p>
          <a:p>
            <a:r>
              <a:rPr lang="uk-UA" altLang="en-US" sz="6000" b="1" dirty="0">
                <a:solidFill>
                  <a:srgbClr val="00B05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НВК</a:t>
            </a:r>
            <a:r>
              <a:rPr lang="uk-UA" altLang="en-US" sz="6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</a:t>
            </a:r>
          </a:p>
          <a:p>
            <a:r>
              <a:rPr lang="uk-UA" altLang="en-US" sz="4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презентує</a:t>
            </a:r>
          </a:p>
          <a:p>
            <a:r>
              <a:rPr lang="uk-UA" altLang="en-US" sz="4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заняття основного рівня</a:t>
            </a:r>
            <a:r>
              <a:rPr lang="uk-UA" altLang="en-US" sz="6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</a:t>
            </a:r>
            <a:endParaRPr lang="ru-RU" altLang="en-US" sz="6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3857136" y="0"/>
            <a:ext cx="4279900" cy="22225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75129"/>
            <a:ext cx="10515600" cy="5701834"/>
          </a:xfrm>
        </p:spPr>
        <p:txBody>
          <a:bodyPr/>
          <a:lstStyle/>
          <a:p>
            <a:r>
              <a:rPr lang="ru-RU" dirty="0" err="1"/>
              <a:t>Оскільки</a:t>
            </a:r>
            <a:r>
              <a:rPr lang="ru-RU" dirty="0"/>
              <a:t> корпус </a:t>
            </a:r>
            <a:r>
              <a:rPr lang="ru-RU" dirty="0" err="1"/>
              <a:t>симетричний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ДП, на «</a:t>
            </a:r>
            <a:r>
              <a:rPr lang="ru-RU" dirty="0" err="1"/>
              <a:t>полушірота</a:t>
            </a:r>
            <a:r>
              <a:rPr lang="ru-RU" dirty="0"/>
              <a:t>» </a:t>
            </a:r>
            <a:r>
              <a:rPr lang="ru-RU" dirty="0" err="1"/>
              <a:t>викреслюють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половини</a:t>
            </a:r>
            <a:r>
              <a:rPr lang="ru-RU" dirty="0"/>
              <a:t> </a:t>
            </a:r>
            <a:r>
              <a:rPr lang="ru-RU" dirty="0" err="1"/>
              <a:t>ватерліній</a:t>
            </a:r>
            <a:r>
              <a:rPr lang="ru-RU" dirty="0"/>
              <a:t>, а на «</a:t>
            </a:r>
            <a:r>
              <a:rPr lang="ru-RU" dirty="0" err="1"/>
              <a:t>корпусі</a:t>
            </a:r>
            <a:r>
              <a:rPr lang="ru-RU" dirty="0"/>
              <a:t>» - </a:t>
            </a:r>
            <a:r>
              <a:rPr lang="ru-RU" dirty="0" err="1"/>
              <a:t>половини</a:t>
            </a:r>
            <a:r>
              <a:rPr lang="ru-RU" dirty="0"/>
              <a:t> </a:t>
            </a:r>
            <a:r>
              <a:rPr lang="ru-RU" dirty="0" err="1"/>
              <a:t>шпангоутів</a:t>
            </a:r>
            <a:r>
              <a:rPr lang="ru-RU" dirty="0"/>
              <a:t>, </a:t>
            </a:r>
            <a:r>
              <a:rPr lang="ru-RU" dirty="0" err="1"/>
              <a:t>причому</a:t>
            </a:r>
            <a:r>
              <a:rPr lang="ru-RU" dirty="0"/>
              <a:t> </a:t>
            </a:r>
            <a:r>
              <a:rPr lang="ru-RU" dirty="0" err="1"/>
              <a:t>половини</a:t>
            </a:r>
            <a:r>
              <a:rPr lang="ru-RU" dirty="0"/>
              <a:t> </a:t>
            </a:r>
            <a:r>
              <a:rPr lang="ru-RU" dirty="0" err="1"/>
              <a:t>носових</a:t>
            </a:r>
            <a:r>
              <a:rPr lang="ru-RU" dirty="0"/>
              <a:t> </a:t>
            </a:r>
            <a:r>
              <a:rPr lang="ru-RU" dirty="0" err="1"/>
              <a:t>шпангоутів</a:t>
            </a:r>
            <a:r>
              <a:rPr lang="ru-RU" dirty="0"/>
              <a:t> </a:t>
            </a:r>
            <a:r>
              <a:rPr lang="ru-RU" dirty="0" err="1"/>
              <a:t>зображують</a:t>
            </a:r>
            <a:r>
              <a:rPr lang="ru-RU" dirty="0"/>
              <a:t> справа, а </a:t>
            </a:r>
            <a:r>
              <a:rPr lang="ru-RU" dirty="0" err="1"/>
              <a:t>кормових</a:t>
            </a:r>
            <a:r>
              <a:rPr lang="ru-RU" dirty="0"/>
              <a:t> - </a:t>
            </a:r>
            <a:r>
              <a:rPr lang="ru-RU" dirty="0" err="1"/>
              <a:t>зліва</a:t>
            </a:r>
            <a:r>
              <a:rPr lang="ru-RU" dirty="0"/>
              <a:t>.</a:t>
            </a:r>
          </a:p>
        </p:txBody>
      </p:sp>
      <p:pic>
        <p:nvPicPr>
          <p:cNvPr id="6146" name="Picture 2" descr="C:\Users\User\Desktop\teoreticheskiychertezhsudna-e174886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4961" y="2187388"/>
            <a:ext cx="8750034" cy="3074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360058" y="5790310"/>
            <a:ext cx="38304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/>
              <a:t>Теоретичне</a:t>
            </a:r>
            <a:r>
              <a:rPr lang="ru-RU" dirty="0"/>
              <a:t> </a:t>
            </a:r>
            <a:r>
              <a:rPr lang="ru-RU" dirty="0" err="1"/>
              <a:t>креслення</a:t>
            </a:r>
            <a:r>
              <a:rPr lang="ru-RU" dirty="0"/>
              <a:t> корпусу судна</a:t>
            </a:r>
          </a:p>
        </p:txBody>
      </p:sp>
    </p:spTree>
    <p:extLst>
      <p:ext uri="{BB962C8B-B14F-4D97-AF65-F5344CB8AC3E}">
        <p14:creationId xmlns:p14="http://schemas.microsoft.com/office/powerpoint/2010/main" val="19417661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45459"/>
            <a:ext cx="10515600" cy="5531504"/>
          </a:xfrm>
        </p:spPr>
        <p:txBody>
          <a:bodyPr/>
          <a:lstStyle/>
          <a:p>
            <a:r>
              <a:rPr lang="ru-RU" dirty="0" err="1"/>
              <a:t>Ватерлінії</a:t>
            </a:r>
            <a:r>
              <a:rPr lang="ru-RU" dirty="0"/>
              <a:t> </a:t>
            </a:r>
            <a:r>
              <a:rPr lang="ru-RU" dirty="0" err="1"/>
              <a:t>нумерують</a:t>
            </a:r>
            <a:r>
              <a:rPr lang="ru-RU" dirty="0"/>
              <a:t> по порядку </a:t>
            </a:r>
            <a:r>
              <a:rPr lang="ru-RU" dirty="0" err="1"/>
              <a:t>знизу</a:t>
            </a:r>
            <a:r>
              <a:rPr lang="ru-RU" dirty="0"/>
              <a:t> </a:t>
            </a:r>
            <a:r>
              <a:rPr lang="ru-RU" dirty="0" err="1"/>
              <a:t>вгору</a:t>
            </a:r>
            <a:r>
              <a:rPr lang="ru-RU" dirty="0"/>
              <a:t>, ОП </a:t>
            </a:r>
            <a:r>
              <a:rPr lang="ru-RU" dirty="0" err="1"/>
              <a:t>вважається</a:t>
            </a:r>
            <a:r>
              <a:rPr lang="ru-RU" dirty="0"/>
              <a:t> 0-й </a:t>
            </a:r>
            <a:r>
              <a:rPr lang="ru-RU" dirty="0" err="1"/>
              <a:t>ватерлінією</a:t>
            </a:r>
            <a:r>
              <a:rPr lang="ru-RU" dirty="0"/>
              <a:t>, число </a:t>
            </a:r>
            <a:r>
              <a:rPr lang="ru-RU" dirty="0" err="1"/>
              <a:t>рівновіддалених</a:t>
            </a:r>
            <a:r>
              <a:rPr lang="ru-RU" dirty="0"/>
              <a:t> </a:t>
            </a:r>
            <a:r>
              <a:rPr lang="ru-RU" dirty="0" err="1"/>
              <a:t>теоретичних</a:t>
            </a:r>
            <a:r>
              <a:rPr lang="ru-RU" dirty="0"/>
              <a:t> </a:t>
            </a:r>
            <a:r>
              <a:rPr lang="ru-RU" dirty="0" err="1"/>
              <a:t>шпангоутів</a:t>
            </a:r>
            <a:r>
              <a:rPr lang="ru-RU" dirty="0"/>
              <a:t>, </a:t>
            </a:r>
            <a:r>
              <a:rPr lang="ru-RU" dirty="0" err="1"/>
              <a:t>включаючи</a:t>
            </a:r>
            <a:r>
              <a:rPr lang="ru-RU" dirty="0"/>
              <a:t> НП і КП, </a:t>
            </a:r>
            <a:r>
              <a:rPr lang="ru-RU" dirty="0" err="1"/>
              <a:t>беруть</a:t>
            </a:r>
            <a:r>
              <a:rPr lang="ru-RU" dirty="0"/>
              <a:t> </a:t>
            </a:r>
            <a:r>
              <a:rPr lang="ru-RU" dirty="0" err="1"/>
              <a:t>зазвичай</a:t>
            </a:r>
            <a:r>
              <a:rPr lang="ru-RU" dirty="0"/>
              <a:t> </a:t>
            </a:r>
            <a:r>
              <a:rPr lang="ru-RU" dirty="0" err="1"/>
              <a:t>рівним</a:t>
            </a:r>
            <a:r>
              <a:rPr lang="ru-RU" dirty="0"/>
              <a:t> 21,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розрахункову</a:t>
            </a:r>
            <a:r>
              <a:rPr lang="ru-RU" dirty="0"/>
              <a:t> </a:t>
            </a:r>
            <a:r>
              <a:rPr lang="ru-RU" dirty="0" err="1"/>
              <a:t>довжину</a:t>
            </a:r>
            <a:r>
              <a:rPr lang="ru-RU" dirty="0"/>
              <a:t> судна </a:t>
            </a:r>
            <a:r>
              <a:rPr lang="ru-RU" dirty="0" err="1"/>
              <a:t>ділять</a:t>
            </a:r>
            <a:r>
              <a:rPr lang="ru-RU" dirty="0"/>
              <a:t> на 20 </a:t>
            </a:r>
            <a:r>
              <a:rPr lang="ru-RU" dirty="0" err="1"/>
              <a:t>рівних</a:t>
            </a:r>
            <a:r>
              <a:rPr lang="ru-RU" dirty="0"/>
              <a:t> </a:t>
            </a:r>
            <a:r>
              <a:rPr lang="ru-RU" dirty="0" err="1"/>
              <a:t>частин</a:t>
            </a:r>
            <a:r>
              <a:rPr lang="ru-RU" dirty="0"/>
              <a:t>, </a:t>
            </a:r>
            <a:r>
              <a:rPr lang="ru-RU" dirty="0" err="1"/>
              <a:t>іменованих</a:t>
            </a:r>
            <a:r>
              <a:rPr lang="ru-RU" dirty="0"/>
              <a:t> </a:t>
            </a:r>
            <a:r>
              <a:rPr lang="ru-RU" dirty="0" err="1"/>
              <a:t>теоретичними</a:t>
            </a:r>
            <a:r>
              <a:rPr lang="ru-RU" dirty="0"/>
              <a:t> </a:t>
            </a:r>
            <a:r>
              <a:rPr lang="ru-RU" dirty="0" err="1"/>
              <a:t>шпаціями</a:t>
            </a:r>
            <a:r>
              <a:rPr lang="ru-RU" dirty="0"/>
              <a:t>.</a:t>
            </a:r>
          </a:p>
          <a:p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названих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січних</a:t>
            </a:r>
            <a:r>
              <a:rPr lang="ru-RU" dirty="0"/>
              <a:t> </a:t>
            </a:r>
            <a:r>
              <a:rPr lang="ru-RU" dirty="0" err="1"/>
              <a:t>площин</a:t>
            </a:r>
            <a:r>
              <a:rPr lang="ru-RU" dirty="0"/>
              <a:t> при </a:t>
            </a:r>
            <a:r>
              <a:rPr lang="ru-RU" dirty="0" err="1"/>
              <a:t>кресленні</a:t>
            </a:r>
            <a:r>
              <a:rPr lang="ru-RU" dirty="0"/>
              <a:t> теоретичного </a:t>
            </a:r>
            <a:r>
              <a:rPr lang="ru-RU" dirty="0" err="1"/>
              <a:t>креслення</a:t>
            </a:r>
            <a:r>
              <a:rPr lang="ru-RU" dirty="0"/>
              <a:t> </a:t>
            </a:r>
            <a:r>
              <a:rPr lang="ru-RU" dirty="0" err="1"/>
              <a:t>застосовують</a:t>
            </a:r>
            <a:r>
              <a:rPr lang="ru-RU" dirty="0"/>
              <a:t> </a:t>
            </a:r>
            <a:r>
              <a:rPr lang="ru-RU" dirty="0" err="1"/>
              <a:t>іноді</a:t>
            </a:r>
            <a:r>
              <a:rPr lang="ru-RU" dirty="0"/>
              <a:t> </a:t>
            </a:r>
            <a:r>
              <a:rPr lang="ru-RU" dirty="0" err="1"/>
              <a:t>перетину</a:t>
            </a:r>
            <a:r>
              <a:rPr lang="ru-RU" dirty="0"/>
              <a:t> </a:t>
            </a:r>
            <a:r>
              <a:rPr lang="ru-RU" dirty="0" err="1"/>
              <a:t>площинами</a:t>
            </a:r>
            <a:r>
              <a:rPr lang="ru-RU" dirty="0"/>
              <a:t>, </a:t>
            </a:r>
            <a:r>
              <a:rPr lang="ru-RU" dirty="0" err="1"/>
              <a:t>похилими</a:t>
            </a:r>
            <a:r>
              <a:rPr lang="ru-RU" dirty="0"/>
              <a:t> до ДП і </a:t>
            </a:r>
            <a:r>
              <a:rPr lang="ru-RU" dirty="0" err="1"/>
              <a:t>перпендикулярними</a:t>
            </a:r>
            <a:r>
              <a:rPr lang="ru-RU" dirty="0"/>
              <a:t> </a:t>
            </a:r>
            <a:r>
              <a:rPr lang="ru-RU" dirty="0" err="1"/>
              <a:t>площині</a:t>
            </a:r>
            <a:r>
              <a:rPr lang="ru-RU" dirty="0"/>
              <a:t> мидель-шпангоута - </a:t>
            </a:r>
            <a:r>
              <a:rPr lang="ru-RU" dirty="0" err="1"/>
              <a:t>рибини</a:t>
            </a:r>
            <a:r>
              <a:rPr lang="ru-RU" dirty="0"/>
              <a:t>. </a:t>
            </a:r>
            <a:r>
              <a:rPr lang="ru-RU" dirty="0" err="1"/>
              <a:t>Рибини</a:t>
            </a:r>
            <a:r>
              <a:rPr lang="ru-RU" dirty="0"/>
              <a:t> </a:t>
            </a:r>
            <a:r>
              <a:rPr lang="ru-RU" dirty="0" err="1"/>
              <a:t>викреслюють</a:t>
            </a:r>
            <a:r>
              <a:rPr lang="ru-RU" dirty="0"/>
              <a:t> на «</a:t>
            </a:r>
            <a:r>
              <a:rPr lang="ru-RU" dirty="0" err="1"/>
              <a:t>полушірота</a:t>
            </a:r>
            <a:r>
              <a:rPr lang="ru-RU" dirty="0"/>
              <a:t>» </a:t>
            </a:r>
            <a:r>
              <a:rPr lang="ru-RU" dirty="0" err="1"/>
              <a:t>або</a:t>
            </a:r>
            <a:r>
              <a:rPr lang="ru-RU" dirty="0"/>
              <a:t> «Бока» в </a:t>
            </a:r>
            <a:r>
              <a:rPr lang="ru-RU" dirty="0" err="1"/>
              <a:t>натуральну</a:t>
            </a:r>
            <a:r>
              <a:rPr lang="ru-RU" dirty="0"/>
              <a:t> величину.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09756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00635"/>
            <a:ext cx="10515600" cy="5576328"/>
          </a:xfrm>
        </p:spPr>
        <p:txBody>
          <a:bodyPr/>
          <a:lstStyle/>
          <a:p>
            <a:pPr marL="0" indent="0">
              <a:buNone/>
            </a:pPr>
            <a:r>
              <a:rPr lang="ru-RU" b="1" dirty="0" err="1">
                <a:solidFill>
                  <a:srgbClr val="FF0000"/>
                </a:solidFill>
              </a:rPr>
              <a:t>Теоретичне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креслення</a:t>
            </a:r>
            <a:r>
              <a:rPr lang="ru-RU" b="1" dirty="0">
                <a:solidFill>
                  <a:srgbClr val="FF0000"/>
                </a:solidFill>
              </a:rPr>
              <a:t> - </a:t>
            </a:r>
            <a:r>
              <a:rPr lang="ru-RU" b="1" dirty="0" err="1">
                <a:solidFill>
                  <a:srgbClr val="FF0000"/>
                </a:solidFill>
              </a:rPr>
              <a:t>студопедія</a:t>
            </a:r>
            <a:endParaRPr lang="ru-RU" dirty="0" smtClean="0"/>
          </a:p>
          <a:p>
            <a:pPr marL="0" indent="0">
              <a:buNone/>
            </a:pPr>
            <a:r>
              <a:rPr lang="ru-RU" dirty="0" err="1" smtClean="0"/>
              <a:t>Зважаючи</a:t>
            </a:r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 err="1"/>
              <a:t>складність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обводи корпусу </a:t>
            </a:r>
            <a:r>
              <a:rPr lang="ru-RU" dirty="0" err="1"/>
              <a:t>задаються</a:t>
            </a:r>
            <a:r>
              <a:rPr lang="ru-RU" dirty="0"/>
              <a:t> </a:t>
            </a:r>
            <a:r>
              <a:rPr lang="ru-RU" dirty="0" err="1"/>
              <a:t>графічно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теоретичного </a:t>
            </a:r>
            <a:r>
              <a:rPr lang="ru-RU" dirty="0" err="1"/>
              <a:t>креслення</a:t>
            </a:r>
            <a:r>
              <a:rPr lang="ru-RU" dirty="0"/>
              <a:t>. На теоретичному </a:t>
            </a:r>
            <a:r>
              <a:rPr lang="ru-RU" dirty="0" err="1"/>
              <a:t>кресленні</a:t>
            </a:r>
            <a:r>
              <a:rPr lang="ru-RU" dirty="0"/>
              <a:t> </a:t>
            </a:r>
            <a:r>
              <a:rPr lang="ru-RU" dirty="0" err="1"/>
              <a:t>зображені</a:t>
            </a:r>
            <a:r>
              <a:rPr lang="ru-RU" dirty="0"/>
              <a:t> </a:t>
            </a:r>
            <a:r>
              <a:rPr lang="ru-RU" dirty="0" err="1"/>
              <a:t>проекції</a:t>
            </a:r>
            <a:r>
              <a:rPr lang="ru-RU" dirty="0"/>
              <a:t> на </a:t>
            </a:r>
            <a:r>
              <a:rPr lang="ru-RU" dirty="0" err="1"/>
              <a:t>головні</a:t>
            </a:r>
            <a:r>
              <a:rPr lang="ru-RU" dirty="0"/>
              <a:t> </a:t>
            </a:r>
            <a:r>
              <a:rPr lang="ru-RU" dirty="0" err="1"/>
              <a:t>взаємно</a:t>
            </a:r>
            <a:r>
              <a:rPr lang="ru-RU" dirty="0"/>
              <a:t> </a:t>
            </a:r>
            <a:r>
              <a:rPr lang="ru-RU" dirty="0" err="1"/>
              <a:t>перпендикулярні</a:t>
            </a:r>
            <a:r>
              <a:rPr lang="ru-RU" dirty="0"/>
              <a:t> </a:t>
            </a:r>
            <a:r>
              <a:rPr lang="ru-RU" dirty="0" err="1"/>
              <a:t>площині</a:t>
            </a:r>
            <a:r>
              <a:rPr lang="ru-RU" dirty="0"/>
              <a:t> </a:t>
            </a:r>
            <a:r>
              <a:rPr lang="ru-RU" dirty="0" err="1"/>
              <a:t>лінії</a:t>
            </a:r>
            <a:r>
              <a:rPr lang="ru-RU" dirty="0"/>
              <a:t> </a:t>
            </a:r>
            <a:r>
              <a:rPr lang="ru-RU" dirty="0" err="1"/>
              <a:t>перетину</a:t>
            </a:r>
            <a:r>
              <a:rPr lang="ru-RU" dirty="0"/>
              <a:t> </a:t>
            </a:r>
            <a:r>
              <a:rPr lang="ru-RU" dirty="0" err="1"/>
              <a:t>теоретичної</a:t>
            </a:r>
            <a:r>
              <a:rPr lang="ru-RU" dirty="0"/>
              <a:t> </a:t>
            </a:r>
            <a:r>
              <a:rPr lang="ru-RU" dirty="0" err="1"/>
              <a:t>поверхні</a:t>
            </a:r>
            <a:r>
              <a:rPr lang="ru-RU" dirty="0"/>
              <a:t> корпусу з </a:t>
            </a:r>
            <a:r>
              <a:rPr lang="ru-RU" dirty="0" err="1"/>
              <a:t>площинами</a:t>
            </a:r>
            <a:r>
              <a:rPr lang="ru-RU" dirty="0"/>
              <a:t>, </a:t>
            </a:r>
            <a:r>
              <a:rPr lang="ru-RU" dirty="0" err="1"/>
              <a:t>паралельними</a:t>
            </a:r>
            <a:r>
              <a:rPr lang="ru-RU" dirty="0"/>
              <a:t> </a:t>
            </a:r>
            <a:r>
              <a:rPr lang="ru-RU" dirty="0" err="1"/>
              <a:t>головним</a:t>
            </a:r>
            <a:r>
              <a:rPr lang="ru-RU" dirty="0"/>
              <a:t> </a:t>
            </a:r>
            <a:r>
              <a:rPr lang="ru-RU" dirty="0" err="1"/>
              <a:t>площинах</a:t>
            </a:r>
            <a:r>
              <a:rPr lang="ru-RU" dirty="0"/>
              <a:t>.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теоретичної</a:t>
            </a:r>
            <a:r>
              <a:rPr lang="ru-RU" dirty="0"/>
              <a:t> </a:t>
            </a:r>
            <a:r>
              <a:rPr lang="ru-RU" dirty="0" err="1"/>
              <a:t>поверхнею</a:t>
            </a:r>
            <a:r>
              <a:rPr lang="ru-RU" dirty="0"/>
              <a:t> </a:t>
            </a:r>
            <a:r>
              <a:rPr lang="ru-RU" dirty="0" err="1"/>
              <a:t>розуміють</a:t>
            </a:r>
            <a:r>
              <a:rPr lang="ru-RU" dirty="0"/>
              <a:t> </a:t>
            </a:r>
            <a:r>
              <a:rPr lang="ru-RU" dirty="0" err="1"/>
              <a:t>внутрішню</a:t>
            </a:r>
            <a:r>
              <a:rPr lang="ru-RU" dirty="0"/>
              <a:t> </a:t>
            </a:r>
            <a:r>
              <a:rPr lang="ru-RU" dirty="0" err="1"/>
              <a:t>поверхню</a:t>
            </a:r>
            <a:r>
              <a:rPr lang="ru-RU" dirty="0"/>
              <a:t> обшивки корпусу (без </a:t>
            </a:r>
            <a:r>
              <a:rPr lang="ru-RU" dirty="0" err="1"/>
              <a:t>урахування</a:t>
            </a:r>
            <a:r>
              <a:rPr lang="ru-RU" dirty="0"/>
              <a:t> </a:t>
            </a:r>
            <a:r>
              <a:rPr lang="ru-RU" dirty="0" err="1"/>
              <a:t>товщини</a:t>
            </a:r>
            <a:r>
              <a:rPr lang="ru-RU" dirty="0"/>
              <a:t> обшивки і </a:t>
            </a:r>
            <a:r>
              <a:rPr lang="ru-RU" dirty="0" err="1"/>
              <a:t>виступаючих</a:t>
            </a:r>
            <a:r>
              <a:rPr lang="ru-RU" dirty="0"/>
              <a:t> </a:t>
            </a:r>
            <a:r>
              <a:rPr lang="ru-RU" dirty="0" err="1"/>
              <a:t>частин</a:t>
            </a:r>
            <a:r>
              <a:rPr lang="ru-RU" dirty="0"/>
              <a:t>). </a:t>
            </a:r>
            <a:r>
              <a:rPr lang="ru-RU" dirty="0" err="1"/>
              <a:t>Винятки</a:t>
            </a:r>
            <a:r>
              <a:rPr lang="ru-RU" dirty="0"/>
              <a:t> </a:t>
            </a:r>
            <a:r>
              <a:rPr lang="ru-RU" dirty="0" err="1"/>
              <a:t>становлять</a:t>
            </a:r>
            <a:r>
              <a:rPr lang="ru-RU" dirty="0"/>
              <a:t> суду з </a:t>
            </a:r>
            <a:r>
              <a:rPr lang="ru-RU" dirty="0" err="1"/>
              <a:t>дерев'яними</a:t>
            </a:r>
            <a:r>
              <a:rPr lang="ru-RU" dirty="0"/>
              <a:t> і </a:t>
            </a:r>
            <a:r>
              <a:rPr lang="ru-RU" dirty="0" err="1"/>
              <a:t>пластмасовими</a:t>
            </a:r>
            <a:r>
              <a:rPr lang="ru-RU" dirty="0"/>
              <a:t> корпусами, для </a:t>
            </a:r>
            <a:r>
              <a:rPr lang="ru-RU" dirty="0" err="1"/>
              <a:t>яких</a:t>
            </a:r>
            <a:r>
              <a:rPr lang="ru-RU" dirty="0"/>
              <a:t> на теоретичному </a:t>
            </a:r>
            <a:r>
              <a:rPr lang="ru-RU" dirty="0" err="1"/>
              <a:t>кресленні</a:t>
            </a:r>
            <a:r>
              <a:rPr lang="ru-RU" dirty="0"/>
              <a:t> </a:t>
            </a:r>
            <a:r>
              <a:rPr lang="ru-RU" dirty="0" err="1"/>
              <a:t>зображують</a:t>
            </a:r>
            <a:r>
              <a:rPr lang="ru-RU" dirty="0"/>
              <a:t> </a:t>
            </a:r>
            <a:r>
              <a:rPr lang="ru-RU" dirty="0" err="1"/>
              <a:t>зовнішню</a:t>
            </a:r>
            <a:r>
              <a:rPr lang="ru-RU" dirty="0"/>
              <a:t> </a:t>
            </a:r>
            <a:r>
              <a:rPr lang="ru-RU" dirty="0" err="1"/>
              <a:t>поверхню</a:t>
            </a:r>
            <a:r>
              <a:rPr lang="ru-RU" dirty="0"/>
              <a:t> корпусу.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04293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54424"/>
            <a:ext cx="10515600" cy="5522539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В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головних</a:t>
            </a:r>
            <a:r>
              <a:rPr lang="ru-RU" dirty="0"/>
              <a:t> </a:t>
            </a:r>
            <a:r>
              <a:rPr lang="ru-RU" dirty="0" err="1"/>
              <a:t>площин</a:t>
            </a:r>
            <a:r>
              <a:rPr lang="ru-RU" dirty="0"/>
              <a:t> </a:t>
            </a:r>
            <a:r>
              <a:rPr lang="ru-RU" dirty="0" err="1"/>
              <a:t>приймають</a:t>
            </a:r>
            <a:r>
              <a:rPr lang="ru-RU" dirty="0"/>
              <a:t>:</a:t>
            </a:r>
          </a:p>
          <a:p>
            <a:r>
              <a:rPr lang="ru-RU" dirty="0"/>
              <a:t>- </a:t>
            </a:r>
            <a:r>
              <a:rPr lang="ru-RU" dirty="0" err="1"/>
              <a:t>діаметральну</a:t>
            </a:r>
            <a:r>
              <a:rPr lang="ru-RU" dirty="0"/>
              <a:t> </a:t>
            </a:r>
            <a:r>
              <a:rPr lang="ru-RU" dirty="0" err="1"/>
              <a:t>площину</a:t>
            </a:r>
            <a:r>
              <a:rPr lang="ru-RU" dirty="0"/>
              <a:t> (ДП) - </a:t>
            </a:r>
            <a:r>
              <a:rPr lang="ru-RU" dirty="0" err="1"/>
              <a:t>вертикальну</a:t>
            </a:r>
            <a:r>
              <a:rPr lang="ru-RU" dirty="0"/>
              <a:t> </a:t>
            </a:r>
            <a:r>
              <a:rPr lang="ru-RU" dirty="0" err="1"/>
              <a:t>подовжню</a:t>
            </a:r>
            <a:r>
              <a:rPr lang="ru-RU" dirty="0"/>
              <a:t> </a:t>
            </a:r>
            <a:r>
              <a:rPr lang="ru-RU" dirty="0" err="1"/>
              <a:t>площину</a:t>
            </a:r>
            <a:r>
              <a:rPr lang="ru-RU" dirty="0"/>
              <a:t>, яка </a:t>
            </a:r>
            <a:r>
              <a:rPr lang="ru-RU" dirty="0" err="1"/>
              <a:t>ділить</a:t>
            </a:r>
            <a:r>
              <a:rPr lang="ru-RU" dirty="0"/>
              <a:t> корпус судна на </a:t>
            </a:r>
            <a:r>
              <a:rPr lang="ru-RU" dirty="0" err="1"/>
              <a:t>дві</a:t>
            </a:r>
            <a:r>
              <a:rPr lang="ru-RU" dirty="0"/>
              <a:t> </a:t>
            </a:r>
            <a:r>
              <a:rPr lang="ru-RU" dirty="0" err="1"/>
              <a:t>симетричні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- праву (</a:t>
            </a:r>
            <a:r>
              <a:rPr lang="ru-RU" dirty="0" err="1"/>
              <a:t>правий</a:t>
            </a:r>
            <a:r>
              <a:rPr lang="ru-RU" dirty="0"/>
              <a:t> борт) і </a:t>
            </a:r>
            <a:r>
              <a:rPr lang="ru-RU" dirty="0" err="1"/>
              <a:t>ліву</a:t>
            </a:r>
            <a:r>
              <a:rPr lang="ru-RU" dirty="0"/>
              <a:t> (</a:t>
            </a:r>
            <a:r>
              <a:rPr lang="ru-RU" dirty="0" err="1"/>
              <a:t>лівий</a:t>
            </a:r>
            <a:r>
              <a:rPr lang="ru-RU" dirty="0"/>
              <a:t> борт);</a:t>
            </a:r>
          </a:p>
          <a:p>
            <a:r>
              <a:rPr lang="ru-RU" dirty="0"/>
              <a:t>- </a:t>
            </a:r>
            <a:r>
              <a:rPr lang="ru-RU" dirty="0" err="1"/>
              <a:t>площину</a:t>
            </a:r>
            <a:r>
              <a:rPr lang="ru-RU" dirty="0"/>
              <a:t> мидель-шпангоута () - </a:t>
            </a:r>
            <a:r>
              <a:rPr lang="ru-RU" dirty="0" err="1"/>
              <a:t>вертикальну</a:t>
            </a:r>
            <a:r>
              <a:rPr lang="ru-RU" dirty="0"/>
              <a:t> </a:t>
            </a:r>
            <a:r>
              <a:rPr lang="ru-RU" dirty="0" err="1"/>
              <a:t>поперечну</a:t>
            </a:r>
            <a:r>
              <a:rPr lang="ru-RU" dirty="0"/>
              <a:t> </a:t>
            </a:r>
            <a:r>
              <a:rPr lang="ru-RU" dirty="0" err="1"/>
              <a:t>площину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проходить по </a:t>
            </a:r>
            <a:r>
              <a:rPr lang="ru-RU" dirty="0" err="1"/>
              <a:t>середині</a:t>
            </a:r>
            <a:r>
              <a:rPr lang="ru-RU" dirty="0"/>
              <a:t> </a:t>
            </a:r>
            <a:r>
              <a:rPr lang="ru-RU" dirty="0" err="1"/>
              <a:t>довжини</a:t>
            </a:r>
            <a:r>
              <a:rPr lang="ru-RU" dirty="0"/>
              <a:t> судна і </a:t>
            </a:r>
            <a:r>
              <a:rPr lang="ru-RU" dirty="0" err="1"/>
              <a:t>ділить</a:t>
            </a:r>
            <a:r>
              <a:rPr lang="ru-RU" dirty="0"/>
              <a:t> корпус на </a:t>
            </a:r>
            <a:r>
              <a:rPr lang="ru-RU" dirty="0" err="1"/>
              <a:t>носову</a:t>
            </a:r>
            <a:r>
              <a:rPr lang="ru-RU" dirty="0"/>
              <a:t> і </a:t>
            </a:r>
            <a:r>
              <a:rPr lang="ru-RU" dirty="0" err="1"/>
              <a:t>кормову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;</a:t>
            </a:r>
          </a:p>
          <a:p>
            <a:r>
              <a:rPr lang="ru-RU" dirty="0"/>
              <a:t>- </a:t>
            </a:r>
            <a:r>
              <a:rPr lang="ru-RU" dirty="0" err="1"/>
              <a:t>основну</a:t>
            </a:r>
            <a:r>
              <a:rPr lang="ru-RU" dirty="0"/>
              <a:t> </a:t>
            </a:r>
            <a:r>
              <a:rPr lang="ru-RU" dirty="0" err="1"/>
              <a:t>площину</a:t>
            </a:r>
            <a:r>
              <a:rPr lang="ru-RU" dirty="0"/>
              <a:t> (ОП) - </a:t>
            </a:r>
            <a:r>
              <a:rPr lang="ru-RU" dirty="0" err="1"/>
              <a:t>горизонтальну</a:t>
            </a:r>
            <a:r>
              <a:rPr lang="ru-RU" dirty="0"/>
              <a:t> </a:t>
            </a:r>
            <a:r>
              <a:rPr lang="ru-RU" dirty="0" err="1"/>
              <a:t>площину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проходить через </a:t>
            </a:r>
            <a:r>
              <a:rPr lang="ru-RU" dirty="0" err="1"/>
              <a:t>нижню</a:t>
            </a:r>
            <a:r>
              <a:rPr lang="ru-RU" dirty="0"/>
              <a:t> точку </a:t>
            </a:r>
            <a:r>
              <a:rPr lang="ru-RU" dirty="0" err="1"/>
              <a:t>теоретичної</a:t>
            </a:r>
            <a:r>
              <a:rPr lang="ru-RU" dirty="0"/>
              <a:t> </a:t>
            </a:r>
            <a:r>
              <a:rPr lang="ru-RU" dirty="0" err="1"/>
              <a:t>поверхні</a:t>
            </a:r>
            <a:r>
              <a:rPr lang="ru-RU" dirty="0"/>
              <a:t> корпусу судна в </a:t>
            </a:r>
            <a:r>
              <a:rPr lang="ru-RU" dirty="0" err="1"/>
              <a:t>площині</a:t>
            </a:r>
            <a:r>
              <a:rPr lang="ru-RU" dirty="0"/>
              <a:t> мидель-шпангоута.</a:t>
            </a:r>
          </a:p>
          <a:p>
            <a:r>
              <a:rPr lang="ru-RU" dirty="0" err="1"/>
              <a:t>Лінії</a:t>
            </a:r>
            <a:r>
              <a:rPr lang="ru-RU" dirty="0"/>
              <a:t> </a:t>
            </a:r>
            <a:r>
              <a:rPr lang="ru-RU" dirty="0" err="1"/>
              <a:t>перетину</a:t>
            </a:r>
            <a:r>
              <a:rPr lang="ru-RU" dirty="0"/>
              <a:t> </a:t>
            </a:r>
            <a:r>
              <a:rPr lang="ru-RU" dirty="0" err="1"/>
              <a:t>теоретичної</a:t>
            </a:r>
            <a:r>
              <a:rPr lang="ru-RU" dirty="0"/>
              <a:t> </a:t>
            </a:r>
            <a:r>
              <a:rPr lang="ru-RU" dirty="0" err="1"/>
              <a:t>поверхні</a:t>
            </a:r>
            <a:r>
              <a:rPr lang="ru-RU" dirty="0"/>
              <a:t> корпусу з </a:t>
            </a:r>
            <a:r>
              <a:rPr lang="ru-RU" dirty="0" err="1"/>
              <a:t>площинами</a:t>
            </a:r>
            <a:r>
              <a:rPr lang="ru-RU" dirty="0"/>
              <a:t>, </a:t>
            </a:r>
            <a:r>
              <a:rPr lang="ru-RU" dirty="0" err="1"/>
              <a:t>паралельними</a:t>
            </a:r>
            <a:r>
              <a:rPr lang="ru-RU" dirty="0"/>
              <a:t> ДП </a:t>
            </a:r>
            <a:r>
              <a:rPr lang="ru-RU" dirty="0" err="1"/>
              <a:t>називають</a:t>
            </a:r>
            <a:r>
              <a:rPr lang="ru-RU" dirty="0"/>
              <a:t> </a:t>
            </a:r>
            <a:r>
              <a:rPr lang="ru-RU" dirty="0" err="1"/>
              <a:t>батокси</a:t>
            </a:r>
            <a:r>
              <a:rPr lang="ru-RU" dirty="0"/>
              <a:t>, з </a:t>
            </a:r>
            <a:r>
              <a:rPr lang="ru-RU" dirty="0" err="1"/>
              <a:t>площинами</a:t>
            </a:r>
            <a:r>
              <a:rPr lang="ru-RU" dirty="0"/>
              <a:t>, </a:t>
            </a:r>
            <a:r>
              <a:rPr lang="ru-RU" dirty="0" err="1"/>
              <a:t>паралельними</a:t>
            </a:r>
            <a:r>
              <a:rPr lang="ru-RU" dirty="0"/>
              <a:t> ОП - </a:t>
            </a:r>
            <a:r>
              <a:rPr lang="ru-RU" dirty="0" err="1"/>
              <a:t>теоретичними</a:t>
            </a:r>
            <a:r>
              <a:rPr lang="ru-RU" dirty="0"/>
              <a:t> </a:t>
            </a:r>
            <a:r>
              <a:rPr lang="ru-RU" dirty="0" err="1"/>
              <a:t>ватерлінії</a:t>
            </a:r>
            <a:r>
              <a:rPr lang="ru-RU" dirty="0"/>
              <a:t> (ВЛ), з </a:t>
            </a:r>
            <a:r>
              <a:rPr lang="ru-RU" dirty="0" err="1"/>
              <a:t>площинами</a:t>
            </a:r>
            <a:r>
              <a:rPr lang="ru-RU" dirty="0"/>
              <a:t>, </a:t>
            </a:r>
            <a:r>
              <a:rPr lang="ru-RU" dirty="0" err="1"/>
              <a:t>паралельними</a:t>
            </a:r>
            <a:r>
              <a:rPr lang="ru-RU" dirty="0"/>
              <a:t> </a:t>
            </a:r>
            <a:r>
              <a:rPr lang="ru-RU" dirty="0" err="1"/>
              <a:t>площині</a:t>
            </a:r>
            <a:r>
              <a:rPr lang="ru-RU" dirty="0"/>
              <a:t> мидель-шпангоута - </a:t>
            </a:r>
            <a:r>
              <a:rPr lang="ru-RU" dirty="0" err="1"/>
              <a:t>теоретичними</a:t>
            </a:r>
            <a:r>
              <a:rPr lang="ru-RU" dirty="0"/>
              <a:t> шпангоутами.</a:t>
            </a:r>
          </a:p>
          <a:p>
            <a:r>
              <a:rPr lang="ru-RU" dirty="0" err="1"/>
              <a:t>Лінії</a:t>
            </a:r>
            <a:r>
              <a:rPr lang="ru-RU" dirty="0"/>
              <a:t> </a:t>
            </a:r>
            <a:r>
              <a:rPr lang="ru-RU" dirty="0" err="1"/>
              <a:t>перетину</a:t>
            </a:r>
            <a:r>
              <a:rPr lang="ru-RU" dirty="0"/>
              <a:t> ОП з ДП і ОП з </a:t>
            </a:r>
            <a:r>
              <a:rPr lang="ru-RU" dirty="0" err="1"/>
              <a:t>площиною</a:t>
            </a:r>
            <a:r>
              <a:rPr lang="ru-RU" dirty="0"/>
              <a:t> мидель-шпангоута </a:t>
            </a:r>
            <a:r>
              <a:rPr lang="ru-RU" dirty="0" err="1"/>
              <a:t>дають</a:t>
            </a:r>
            <a:r>
              <a:rPr lang="ru-RU" dirty="0"/>
              <a:t> </a:t>
            </a:r>
            <a:r>
              <a:rPr lang="ru-RU" dirty="0" err="1"/>
              <a:t>подовжню</a:t>
            </a:r>
            <a:r>
              <a:rPr lang="ru-RU" dirty="0"/>
              <a:t> і </a:t>
            </a:r>
            <a:r>
              <a:rPr lang="ru-RU" dirty="0" err="1"/>
              <a:t>поперечну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лінії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20965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pPr marL="0" indent="0" algn="ctr">
              <a:buNone/>
            </a:pPr>
            <a:r>
              <a:rPr lang="uk-UA" dirty="0" smtClean="0"/>
              <a:t>Перетин ДП з корпусом утворюють лінію кіля, форштевня, ахтерштевня і верхньої палуби</a:t>
            </a:r>
            <a:endParaRPr lang="ru-RU" dirty="0"/>
          </a:p>
        </p:txBody>
      </p:sp>
      <p:pic>
        <p:nvPicPr>
          <p:cNvPr id="4" name="Picture 2" descr="C:\Users\User\Desktop\teoreticheskiychertezhstudopediya-d77009c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981" y="655620"/>
            <a:ext cx="11036525" cy="3852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92799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82706"/>
            <a:ext cx="10515600" cy="5594257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проекцій</a:t>
            </a:r>
            <a:r>
              <a:rPr lang="ru-RU" dirty="0"/>
              <a:t> </a:t>
            </a:r>
            <a:r>
              <a:rPr lang="ru-RU" dirty="0" err="1"/>
              <a:t>батокси</a:t>
            </a:r>
            <a:r>
              <a:rPr lang="ru-RU" dirty="0"/>
              <a:t>, </a:t>
            </a:r>
            <a:r>
              <a:rPr lang="ru-RU" dirty="0" err="1"/>
              <a:t>теоретичних</a:t>
            </a:r>
            <a:r>
              <a:rPr lang="ru-RU" dirty="0"/>
              <a:t> </a:t>
            </a:r>
            <a:r>
              <a:rPr lang="ru-RU" dirty="0" err="1"/>
              <a:t>ватерліній</a:t>
            </a:r>
            <a:r>
              <a:rPr lang="ru-RU" dirty="0"/>
              <a:t> і </a:t>
            </a:r>
            <a:r>
              <a:rPr lang="ru-RU" dirty="0" err="1"/>
              <a:t>шпангоутів</a:t>
            </a:r>
            <a:r>
              <a:rPr lang="ru-RU" dirty="0"/>
              <a:t> на ДП </a:t>
            </a:r>
            <a:r>
              <a:rPr lang="ru-RU" dirty="0" err="1"/>
              <a:t>називається</a:t>
            </a:r>
            <a:r>
              <a:rPr lang="ru-RU" dirty="0"/>
              <a:t> боком. на ВП - </a:t>
            </a:r>
            <a:r>
              <a:rPr lang="ru-RU" dirty="0" err="1"/>
              <a:t>полушірота</a:t>
            </a:r>
            <a:r>
              <a:rPr lang="ru-RU" dirty="0"/>
              <a:t>. на </a:t>
            </a:r>
            <a:r>
              <a:rPr lang="ru-RU" dirty="0" err="1"/>
              <a:t>площину</a:t>
            </a:r>
            <a:r>
              <a:rPr lang="ru-RU" dirty="0"/>
              <a:t> мидель-шпангоута - корпусом. </a:t>
            </a:r>
            <a:r>
              <a:rPr lang="ru-RU" dirty="0" err="1"/>
              <a:t>Ці</a:t>
            </a:r>
            <a:r>
              <a:rPr lang="ru-RU" dirty="0"/>
              <a:t> три </a:t>
            </a:r>
            <a:r>
              <a:rPr lang="ru-RU" dirty="0" err="1"/>
              <a:t>види</a:t>
            </a:r>
            <a:r>
              <a:rPr lang="ru-RU" dirty="0"/>
              <a:t> і </a:t>
            </a:r>
            <a:r>
              <a:rPr lang="ru-RU" dirty="0" err="1"/>
              <a:t>складають</a:t>
            </a:r>
            <a:r>
              <a:rPr lang="ru-RU" dirty="0"/>
              <a:t> </a:t>
            </a:r>
            <a:r>
              <a:rPr lang="ru-RU" dirty="0" err="1"/>
              <a:t>теоретичний</a:t>
            </a:r>
            <a:r>
              <a:rPr lang="ru-RU" dirty="0"/>
              <a:t> </a:t>
            </a:r>
            <a:r>
              <a:rPr lang="ru-RU" dirty="0" err="1"/>
              <a:t>креслення</a:t>
            </a:r>
            <a:r>
              <a:rPr lang="ru-RU" dirty="0"/>
              <a:t> судна (рис. 1.1).</a:t>
            </a:r>
          </a:p>
          <a:p>
            <a:r>
              <a:rPr lang="ru-RU" dirty="0" err="1"/>
              <a:t>Кожне</a:t>
            </a:r>
            <a:r>
              <a:rPr lang="ru-RU" dirty="0"/>
              <a:t> </a:t>
            </a:r>
            <a:r>
              <a:rPr lang="ru-RU" dirty="0" err="1"/>
              <a:t>перетин</a:t>
            </a:r>
            <a:r>
              <a:rPr lang="ru-RU" dirty="0"/>
              <a:t> </a:t>
            </a:r>
            <a:r>
              <a:rPr lang="ru-RU" dirty="0" err="1"/>
              <a:t>проектується</a:t>
            </a:r>
            <a:r>
              <a:rPr lang="ru-RU" dirty="0"/>
              <a:t> на одну з </a:t>
            </a:r>
            <a:r>
              <a:rPr lang="ru-RU" dirty="0" err="1"/>
              <a:t>площин</a:t>
            </a:r>
            <a:r>
              <a:rPr lang="ru-RU" dirty="0"/>
              <a:t> в </a:t>
            </a:r>
            <a:r>
              <a:rPr lang="ru-RU" dirty="0" err="1"/>
              <a:t>своєму</a:t>
            </a:r>
            <a:r>
              <a:rPr lang="ru-RU" dirty="0"/>
              <a:t> </a:t>
            </a:r>
            <a:r>
              <a:rPr lang="ru-RU" dirty="0" err="1"/>
              <a:t>справжньому</a:t>
            </a:r>
            <a:r>
              <a:rPr lang="ru-RU" dirty="0"/>
              <a:t> </a:t>
            </a:r>
            <a:r>
              <a:rPr lang="ru-RU" dirty="0" err="1"/>
              <a:t>вигляді</a:t>
            </a:r>
            <a:r>
              <a:rPr lang="ru-RU" dirty="0"/>
              <a:t>, а на </a:t>
            </a:r>
            <a:r>
              <a:rPr lang="ru-RU" dirty="0" err="1"/>
              <a:t>дві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-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прямих</a:t>
            </a:r>
            <a:r>
              <a:rPr lang="ru-RU" dirty="0"/>
              <a:t> </a:t>
            </a:r>
            <a:r>
              <a:rPr lang="ru-RU" dirty="0" err="1"/>
              <a:t>ліній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на </a:t>
            </a:r>
            <a:r>
              <a:rPr lang="ru-RU" dirty="0" err="1"/>
              <a:t>вигляді</a:t>
            </a:r>
            <a:r>
              <a:rPr lang="ru-RU" dirty="0"/>
              <a:t> «</a:t>
            </a:r>
            <a:r>
              <a:rPr lang="ru-RU" dirty="0" err="1"/>
              <a:t>пліч</a:t>
            </a:r>
            <a:r>
              <a:rPr lang="ru-RU" dirty="0"/>
              <a:t>» в </a:t>
            </a:r>
            <a:r>
              <a:rPr lang="ru-RU" dirty="0" err="1"/>
              <a:t>істинному</a:t>
            </a:r>
            <a:r>
              <a:rPr lang="ru-RU" dirty="0"/>
              <a:t>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представлені</a:t>
            </a:r>
            <a:r>
              <a:rPr lang="ru-RU" dirty="0"/>
              <a:t> </a:t>
            </a:r>
            <a:r>
              <a:rPr lang="ru-RU" dirty="0" err="1"/>
              <a:t>батокси</a:t>
            </a:r>
            <a:r>
              <a:rPr lang="ru-RU" dirty="0"/>
              <a:t>, а </a:t>
            </a:r>
            <a:r>
              <a:rPr lang="ru-RU" dirty="0" err="1"/>
              <a:t>теоретичні</a:t>
            </a:r>
            <a:r>
              <a:rPr lang="ru-RU" dirty="0"/>
              <a:t> </a:t>
            </a:r>
            <a:r>
              <a:rPr lang="ru-RU" dirty="0" err="1"/>
              <a:t>шпангоути</a:t>
            </a:r>
            <a:r>
              <a:rPr lang="ru-RU" dirty="0"/>
              <a:t> і </a:t>
            </a:r>
            <a:r>
              <a:rPr lang="ru-RU" dirty="0" err="1"/>
              <a:t>ватерлінії</a:t>
            </a:r>
            <a:r>
              <a:rPr lang="ru-RU" dirty="0"/>
              <a:t> -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прямих</a:t>
            </a:r>
            <a:r>
              <a:rPr lang="ru-RU" dirty="0"/>
              <a:t>. З </a:t>
            </a:r>
            <a:r>
              <a:rPr lang="ru-RU" dirty="0" err="1"/>
              <a:t>останніх</a:t>
            </a:r>
            <a:r>
              <a:rPr lang="ru-RU" dirty="0"/>
              <a:t> </a:t>
            </a:r>
            <a:r>
              <a:rPr lang="ru-RU" dirty="0" err="1"/>
              <a:t>виділяють</a:t>
            </a:r>
            <a:r>
              <a:rPr lang="ru-RU" dirty="0"/>
              <a:t> </a:t>
            </a:r>
            <a:r>
              <a:rPr lang="ru-RU" dirty="0" err="1"/>
              <a:t>конструктивну</a:t>
            </a:r>
            <a:r>
              <a:rPr lang="ru-RU" dirty="0"/>
              <a:t> </a:t>
            </a:r>
            <a:r>
              <a:rPr lang="ru-RU" dirty="0" err="1"/>
              <a:t>ватерлінію</a:t>
            </a:r>
            <a:r>
              <a:rPr lang="ru-RU" dirty="0"/>
              <a:t> (КВЛ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en-US" dirty="0"/>
              <a:t>CWL), </a:t>
            </a:r>
            <a:r>
              <a:rPr lang="ru-RU" dirty="0"/>
              <a:t>по яку судно </a:t>
            </a:r>
            <a:r>
              <a:rPr lang="ru-RU" dirty="0" err="1"/>
              <a:t>плаває</a:t>
            </a:r>
            <a:r>
              <a:rPr lang="ru-RU" dirty="0"/>
              <a:t> з </a:t>
            </a:r>
            <a:r>
              <a:rPr lang="ru-RU" dirty="0" err="1"/>
              <a:t>повним</a:t>
            </a:r>
            <a:r>
              <a:rPr lang="ru-RU" dirty="0"/>
              <a:t> </a:t>
            </a:r>
            <a:r>
              <a:rPr lang="ru-RU" dirty="0" err="1"/>
              <a:t>навантаженням</a:t>
            </a:r>
            <a:r>
              <a:rPr lang="ru-RU" dirty="0"/>
              <a:t> по </a:t>
            </a:r>
            <a:r>
              <a:rPr lang="ru-RU" dirty="0" err="1"/>
              <a:t>проектну</a:t>
            </a:r>
            <a:r>
              <a:rPr lang="ru-RU" dirty="0"/>
              <a:t> осадку. Будь-яка </a:t>
            </a:r>
            <a:r>
              <a:rPr lang="ru-RU" dirty="0" err="1"/>
              <a:t>інша</a:t>
            </a:r>
            <a:r>
              <a:rPr lang="ru-RU" dirty="0"/>
              <a:t> </a:t>
            </a:r>
            <a:r>
              <a:rPr lang="ru-RU" dirty="0" err="1"/>
              <a:t>ватерлінія</a:t>
            </a:r>
            <a:r>
              <a:rPr lang="ru-RU" dirty="0"/>
              <a:t>, </a:t>
            </a:r>
            <a:r>
              <a:rPr lang="ru-RU" dirty="0" err="1"/>
              <a:t>відповідна</a:t>
            </a:r>
            <a:r>
              <a:rPr lang="ru-RU" dirty="0"/>
              <a:t> конкретному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навантаження</a:t>
            </a:r>
            <a:r>
              <a:rPr lang="ru-RU" dirty="0"/>
              <a:t>, </a:t>
            </a:r>
            <a:r>
              <a:rPr lang="ru-RU" dirty="0" err="1"/>
              <a:t>називається</a:t>
            </a:r>
            <a:r>
              <a:rPr lang="ru-RU" dirty="0"/>
              <a:t> </a:t>
            </a:r>
            <a:r>
              <a:rPr lang="ru-RU" dirty="0" err="1"/>
              <a:t>діючою</a:t>
            </a:r>
            <a:r>
              <a:rPr lang="ru-RU" dirty="0"/>
              <a:t> (</a:t>
            </a:r>
            <a:r>
              <a:rPr lang="ru-RU" dirty="0" err="1"/>
              <a:t>розрахункової</a:t>
            </a:r>
            <a:r>
              <a:rPr lang="ru-RU" dirty="0"/>
              <a:t>) і </a:t>
            </a:r>
            <a:r>
              <a:rPr lang="ru-RU" dirty="0" err="1"/>
              <a:t>позначається</a:t>
            </a:r>
            <a:r>
              <a:rPr lang="ru-RU" dirty="0"/>
              <a:t> (</a:t>
            </a:r>
            <a:r>
              <a:rPr lang="en-US" dirty="0"/>
              <a:t>WL).</a:t>
            </a:r>
          </a:p>
          <a:p>
            <a:r>
              <a:rPr lang="ru-RU" dirty="0"/>
              <a:t>Число </a:t>
            </a:r>
            <a:r>
              <a:rPr lang="ru-RU" dirty="0" err="1"/>
              <a:t>теоретичних</a:t>
            </a:r>
            <a:r>
              <a:rPr lang="ru-RU" dirty="0"/>
              <a:t> </a:t>
            </a:r>
            <a:r>
              <a:rPr lang="ru-RU" dirty="0" err="1"/>
              <a:t>шпангоутів</a:t>
            </a:r>
            <a:r>
              <a:rPr lang="ru-RU" dirty="0"/>
              <a:t>, як правило, </a:t>
            </a:r>
            <a:r>
              <a:rPr lang="ru-RU" dirty="0" err="1"/>
              <a:t>приймається</a:t>
            </a:r>
            <a:r>
              <a:rPr lang="ru-RU" dirty="0"/>
              <a:t> </a:t>
            </a:r>
            <a:r>
              <a:rPr lang="ru-RU" dirty="0" err="1"/>
              <a:t>рівними</a:t>
            </a:r>
            <a:r>
              <a:rPr lang="ru-RU" dirty="0"/>
              <a:t> 11 (з 0 по 10) </a:t>
            </a:r>
            <a:r>
              <a:rPr lang="ru-RU" dirty="0" err="1"/>
              <a:t>або</a:t>
            </a:r>
            <a:r>
              <a:rPr lang="ru-RU" dirty="0"/>
              <a:t> 21 (з 0 по 20),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утворюють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10 </a:t>
            </a:r>
            <a:r>
              <a:rPr lang="ru-RU" dirty="0" err="1"/>
              <a:t>або</a:t>
            </a:r>
            <a:r>
              <a:rPr lang="ru-RU" dirty="0"/>
              <a:t> 20 </a:t>
            </a:r>
            <a:r>
              <a:rPr lang="ru-RU" dirty="0" err="1"/>
              <a:t>теоретичних</a:t>
            </a:r>
            <a:r>
              <a:rPr lang="ru-RU" dirty="0"/>
              <a:t> </a:t>
            </a:r>
            <a:r>
              <a:rPr lang="ru-RU" dirty="0" err="1"/>
              <a:t>шпаціями</a:t>
            </a:r>
            <a:r>
              <a:rPr lang="ru-RU" dirty="0"/>
              <a:t>.</a:t>
            </a:r>
          </a:p>
          <a:p>
            <a:r>
              <a:rPr lang="ru-RU" dirty="0" err="1"/>
              <a:t>Лінії</a:t>
            </a:r>
            <a:r>
              <a:rPr lang="ru-RU" dirty="0"/>
              <a:t> </a:t>
            </a:r>
            <a:r>
              <a:rPr lang="ru-RU" dirty="0" err="1"/>
              <a:t>перетину</a:t>
            </a:r>
            <a:r>
              <a:rPr lang="ru-RU" dirty="0"/>
              <a:t> </a:t>
            </a:r>
            <a:r>
              <a:rPr lang="ru-RU" dirty="0" err="1"/>
              <a:t>діаметральної</a:t>
            </a:r>
            <a:r>
              <a:rPr lang="ru-RU" dirty="0"/>
              <a:t> </a:t>
            </a:r>
            <a:r>
              <a:rPr lang="ru-RU" dirty="0" err="1"/>
              <a:t>площині</a:t>
            </a:r>
            <a:r>
              <a:rPr lang="ru-RU" dirty="0"/>
              <a:t> з </a:t>
            </a:r>
            <a:r>
              <a:rPr lang="ru-RU" dirty="0" err="1"/>
              <a:t>вертикальними</a:t>
            </a:r>
            <a:r>
              <a:rPr lang="ru-RU" dirty="0"/>
              <a:t> </a:t>
            </a:r>
            <a:r>
              <a:rPr lang="ru-RU" dirty="0" err="1"/>
              <a:t>поперечними</a:t>
            </a:r>
            <a:r>
              <a:rPr lang="ru-RU" dirty="0"/>
              <a:t> </a:t>
            </a:r>
            <a:r>
              <a:rPr lang="ru-RU" dirty="0" err="1"/>
              <a:t>площинами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проходять</a:t>
            </a:r>
            <a:r>
              <a:rPr lang="ru-RU" dirty="0"/>
              <a:t> через </a:t>
            </a:r>
            <a:r>
              <a:rPr lang="ru-RU" dirty="0" err="1"/>
              <a:t>крайню</a:t>
            </a:r>
            <a:r>
              <a:rPr lang="ru-RU" dirty="0"/>
              <a:t> </a:t>
            </a:r>
            <a:r>
              <a:rPr lang="ru-RU" dirty="0" err="1"/>
              <a:t>носову</a:t>
            </a:r>
            <a:r>
              <a:rPr lang="ru-RU" dirty="0"/>
              <a:t> точку КВЛ і точку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перетину</a:t>
            </a:r>
            <a:r>
              <a:rPr lang="ru-RU" dirty="0"/>
              <a:t> з </a:t>
            </a:r>
            <a:r>
              <a:rPr lang="ru-RU" dirty="0" err="1"/>
              <a:t>віссю</a:t>
            </a:r>
            <a:r>
              <a:rPr lang="ru-RU" dirty="0"/>
              <a:t> </a:t>
            </a:r>
            <a:r>
              <a:rPr lang="ru-RU" dirty="0" err="1"/>
              <a:t>баллера</a:t>
            </a:r>
            <a:r>
              <a:rPr lang="ru-RU" dirty="0"/>
              <a:t>, </a:t>
            </a:r>
            <a:r>
              <a:rPr lang="ru-RU" dirty="0" err="1"/>
              <a:t>називається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носовою (НП) і </a:t>
            </a:r>
            <a:r>
              <a:rPr lang="ru-RU" dirty="0" err="1"/>
              <a:t>кормовим</a:t>
            </a:r>
            <a:r>
              <a:rPr lang="ru-RU" dirty="0"/>
              <a:t> (КП) перпендикулярами. При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баллера</a:t>
            </a:r>
            <a:r>
              <a:rPr lang="ru-RU" dirty="0"/>
              <a:t> </a:t>
            </a:r>
            <a:r>
              <a:rPr lang="ru-RU" dirty="0" err="1"/>
              <a:t>кормової</a:t>
            </a:r>
            <a:r>
              <a:rPr lang="ru-RU" dirty="0"/>
              <a:t> перпендикуляр </a:t>
            </a:r>
            <a:r>
              <a:rPr lang="ru-RU" dirty="0" err="1"/>
              <a:t>отримують</a:t>
            </a:r>
            <a:r>
              <a:rPr lang="ru-RU" dirty="0"/>
              <a:t>, </a:t>
            </a:r>
            <a:r>
              <a:rPr lang="ru-RU" dirty="0" err="1"/>
              <a:t>проводячи</a:t>
            </a:r>
            <a:r>
              <a:rPr lang="ru-RU" dirty="0"/>
              <a:t> </a:t>
            </a:r>
            <a:r>
              <a:rPr lang="ru-RU" dirty="0" err="1"/>
              <a:t>вертикальну</a:t>
            </a:r>
            <a:r>
              <a:rPr lang="ru-RU" dirty="0"/>
              <a:t> </a:t>
            </a:r>
            <a:r>
              <a:rPr lang="ru-RU" dirty="0" err="1"/>
              <a:t>поперечну</a:t>
            </a:r>
            <a:r>
              <a:rPr lang="ru-RU" dirty="0"/>
              <a:t> </a:t>
            </a:r>
            <a:r>
              <a:rPr lang="ru-RU" dirty="0" err="1"/>
              <a:t>площину</a:t>
            </a:r>
            <a:r>
              <a:rPr lang="ru-RU" dirty="0"/>
              <a:t> на </a:t>
            </a:r>
            <a:r>
              <a:rPr lang="ru-RU" dirty="0" err="1"/>
              <a:t>відстані</a:t>
            </a:r>
            <a:r>
              <a:rPr lang="ru-RU" dirty="0"/>
              <a:t> 96% </a:t>
            </a:r>
            <a:r>
              <a:rPr lang="ru-RU" dirty="0" err="1"/>
              <a:t>довжини</a:t>
            </a:r>
            <a:r>
              <a:rPr lang="ru-RU" dirty="0"/>
              <a:t> судна по КВЛ </a:t>
            </a:r>
            <a:r>
              <a:rPr lang="ru-RU" dirty="0" err="1"/>
              <a:t>від</a:t>
            </a:r>
            <a:r>
              <a:rPr lang="ru-RU" dirty="0"/>
              <a:t> носового перпендикуляра.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98563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Desktop\teoreticheskiychertezhstudopediya-81f5f7d3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0909" y="573742"/>
            <a:ext cx="7212800" cy="4096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744070" y="4874603"/>
            <a:ext cx="1091004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Для </a:t>
            </a:r>
            <a:r>
              <a:rPr lang="ru-RU" dirty="0" err="1"/>
              <a:t>розрахунку</a:t>
            </a:r>
            <a:r>
              <a:rPr lang="ru-RU" dirty="0"/>
              <a:t> статики судна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/>
              <a:t>пов'язану</a:t>
            </a:r>
            <a:r>
              <a:rPr lang="ru-RU" dirty="0"/>
              <a:t> з корпусом, </a:t>
            </a:r>
            <a:r>
              <a:rPr lang="ru-RU" dirty="0" err="1"/>
              <a:t>прямокутну</a:t>
            </a:r>
            <a:r>
              <a:rPr lang="ru-RU" dirty="0"/>
              <a:t> систему координат </a:t>
            </a:r>
            <a:r>
              <a:rPr lang="en-US" dirty="0" err="1"/>
              <a:t>oxyz</a:t>
            </a:r>
            <a:r>
              <a:rPr lang="en-US" dirty="0"/>
              <a:t> (</a:t>
            </a:r>
            <a:r>
              <a:rPr lang="ru-RU" dirty="0"/>
              <a:t>рис. 1.2). </a:t>
            </a:r>
            <a:r>
              <a:rPr lang="ru-RU" dirty="0" err="1"/>
              <a:t>Координатні</a:t>
            </a:r>
            <a:r>
              <a:rPr lang="ru-RU" dirty="0"/>
              <a:t> </a:t>
            </a:r>
            <a:r>
              <a:rPr lang="ru-RU" dirty="0" err="1"/>
              <a:t>площини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en-US" dirty="0" err="1"/>
              <a:t>oxyz</a:t>
            </a:r>
            <a:r>
              <a:rPr lang="en-US" dirty="0"/>
              <a:t> </a:t>
            </a:r>
            <a:r>
              <a:rPr lang="ru-RU" dirty="0" err="1"/>
              <a:t>збігаються</a:t>
            </a:r>
            <a:r>
              <a:rPr lang="ru-RU" dirty="0"/>
              <a:t> з </a:t>
            </a:r>
            <a:r>
              <a:rPr lang="ru-RU" dirty="0" err="1"/>
              <a:t>діаметральної</a:t>
            </a:r>
            <a:r>
              <a:rPr lang="ru-RU" dirty="0"/>
              <a:t> </a:t>
            </a:r>
            <a:r>
              <a:rPr lang="ru-RU" dirty="0" err="1"/>
              <a:t>площиною</a:t>
            </a:r>
            <a:r>
              <a:rPr lang="ru-RU" dirty="0"/>
              <a:t> (ДП) </a:t>
            </a:r>
            <a:r>
              <a:rPr lang="en-US" dirty="0" err="1"/>
              <a:t>xoz</a:t>
            </a:r>
            <a:r>
              <a:rPr lang="en-US" dirty="0"/>
              <a:t>. </a:t>
            </a:r>
            <a:r>
              <a:rPr lang="ru-RU" dirty="0" err="1"/>
              <a:t>площиною</a:t>
            </a:r>
            <a:r>
              <a:rPr lang="ru-RU" dirty="0"/>
              <a:t> мидель-шпангоута </a:t>
            </a:r>
            <a:r>
              <a:rPr lang="en-US" dirty="0" err="1"/>
              <a:t>yoz</a:t>
            </a:r>
            <a:r>
              <a:rPr lang="en-US" dirty="0"/>
              <a:t> </a:t>
            </a:r>
            <a:r>
              <a:rPr lang="ru-RU" dirty="0"/>
              <a:t>і основною </a:t>
            </a:r>
            <a:r>
              <a:rPr lang="ru-RU" dirty="0" err="1"/>
              <a:t>площиною</a:t>
            </a:r>
            <a:r>
              <a:rPr lang="ru-RU" dirty="0"/>
              <a:t> </a:t>
            </a:r>
            <a:r>
              <a:rPr lang="en-US" dirty="0" err="1"/>
              <a:t>xoy</a:t>
            </a:r>
            <a:r>
              <a:rPr lang="en-US" dirty="0"/>
              <a:t>. </a:t>
            </a:r>
            <a:r>
              <a:rPr lang="ru-RU" dirty="0"/>
              <a:t>Початок координат </a:t>
            </a:r>
            <a:r>
              <a:rPr lang="ru-RU" dirty="0" err="1"/>
              <a:t>розташовують</a:t>
            </a:r>
            <a:r>
              <a:rPr lang="ru-RU" dirty="0"/>
              <a:t> в </a:t>
            </a:r>
            <a:r>
              <a:rPr lang="ru-RU" dirty="0" err="1"/>
              <a:t>точці</a:t>
            </a:r>
            <a:r>
              <a:rPr lang="ru-RU" dirty="0"/>
              <a:t> 0, а </a:t>
            </a:r>
            <a:r>
              <a:rPr lang="ru-RU" dirty="0" err="1"/>
              <a:t>осі</a:t>
            </a:r>
            <a:r>
              <a:rPr lang="ru-RU" dirty="0"/>
              <a:t> </a:t>
            </a:r>
            <a:r>
              <a:rPr lang="ru-RU" dirty="0" err="1"/>
              <a:t>направляють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в </a:t>
            </a:r>
            <a:r>
              <a:rPr lang="ru-RU" dirty="0" err="1"/>
              <a:t>ніс</a:t>
            </a:r>
            <a:r>
              <a:rPr lang="ru-RU" dirty="0"/>
              <a:t>, на </a:t>
            </a:r>
            <a:r>
              <a:rPr lang="ru-RU" dirty="0" err="1"/>
              <a:t>правий</a:t>
            </a:r>
            <a:r>
              <a:rPr lang="ru-RU" dirty="0"/>
              <a:t> борт і вертикально </a:t>
            </a:r>
            <a:r>
              <a:rPr lang="ru-RU" dirty="0" err="1"/>
              <a:t>вгору</a:t>
            </a:r>
            <a:r>
              <a:rPr lang="ru-RU" dirty="0"/>
              <a:t>.</a:t>
            </a:r>
          </a:p>
          <a:p>
            <a:r>
              <a:rPr lang="ru-RU" dirty="0" err="1"/>
              <a:t>Малюнок</a:t>
            </a:r>
            <a:r>
              <a:rPr lang="ru-RU" dirty="0"/>
              <a:t> 1.2 - </a:t>
            </a:r>
            <a:r>
              <a:rPr lang="ru-RU" dirty="0" err="1"/>
              <a:t>Головні</a:t>
            </a:r>
            <a:r>
              <a:rPr lang="ru-RU" dirty="0"/>
              <a:t> </a:t>
            </a:r>
            <a:r>
              <a:rPr lang="ru-RU" dirty="0" err="1"/>
              <a:t>площини</a:t>
            </a:r>
            <a:r>
              <a:rPr lang="ru-RU" dirty="0"/>
              <a:t> теоретичного </a:t>
            </a:r>
            <a:r>
              <a:rPr lang="ru-RU" dirty="0" err="1"/>
              <a:t>креслення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53428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45459"/>
            <a:ext cx="10515600" cy="5531504"/>
          </a:xfrm>
        </p:spPr>
        <p:txBody>
          <a:bodyPr>
            <a:normAutofit fontScale="92500"/>
          </a:bodyPr>
          <a:lstStyle/>
          <a:p>
            <a:r>
              <a:rPr lang="ru-RU" dirty="0"/>
              <a:t>При </a:t>
            </a:r>
            <a:r>
              <a:rPr lang="ru-RU" dirty="0" err="1"/>
              <a:t>кресленні</a:t>
            </a:r>
            <a:r>
              <a:rPr lang="ru-RU" dirty="0"/>
              <a:t> теоретичного </a:t>
            </a:r>
            <a:r>
              <a:rPr lang="ru-RU" dirty="0" err="1"/>
              <a:t>креслення</a:t>
            </a:r>
            <a:r>
              <a:rPr lang="ru-RU" dirty="0"/>
              <a:t> і </a:t>
            </a:r>
            <a:r>
              <a:rPr lang="ru-RU" dirty="0" err="1"/>
              <a:t>креслень</a:t>
            </a:r>
            <a:r>
              <a:rPr lang="ru-RU" dirty="0"/>
              <a:t> </a:t>
            </a:r>
            <a:r>
              <a:rPr lang="ru-RU" dirty="0" err="1"/>
              <a:t>загального</a:t>
            </a:r>
            <a:r>
              <a:rPr lang="ru-RU" dirty="0"/>
              <a:t> </a:t>
            </a:r>
            <a:r>
              <a:rPr lang="ru-RU" dirty="0" err="1"/>
              <a:t>розташування</a:t>
            </a:r>
            <a:r>
              <a:rPr lang="ru-RU" dirty="0"/>
              <a:t> судна </a:t>
            </a:r>
            <a:r>
              <a:rPr lang="ru-RU" dirty="0" err="1"/>
              <a:t>приймають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 форштевня вправо.</a:t>
            </a:r>
          </a:p>
          <a:p>
            <a:r>
              <a:rPr lang="ru-RU" dirty="0" err="1"/>
              <a:t>Нумерація</a:t>
            </a:r>
            <a:r>
              <a:rPr lang="ru-RU" dirty="0"/>
              <a:t> </a:t>
            </a:r>
            <a:r>
              <a:rPr lang="ru-RU" dirty="0" err="1"/>
              <a:t>теоретичних</a:t>
            </a:r>
            <a:r>
              <a:rPr lang="ru-RU" dirty="0"/>
              <a:t> </a:t>
            </a:r>
            <a:r>
              <a:rPr lang="ru-RU" dirty="0" err="1"/>
              <a:t>шпангоутів</a:t>
            </a:r>
            <a:r>
              <a:rPr lang="ru-RU" dirty="0"/>
              <a:t> на </a:t>
            </a:r>
            <a:r>
              <a:rPr lang="ru-RU" dirty="0" err="1"/>
              <a:t>кресленнях</a:t>
            </a:r>
            <a:r>
              <a:rPr lang="ru-RU" dirty="0"/>
              <a:t> судна в </a:t>
            </a:r>
            <a:r>
              <a:rPr lang="ru-RU" dirty="0" err="1"/>
              <a:t>даний</a:t>
            </a:r>
            <a:r>
              <a:rPr lang="ru-RU" dirty="0"/>
              <a:t> час </a:t>
            </a:r>
            <a:r>
              <a:rPr lang="ru-RU" dirty="0" err="1"/>
              <a:t>приймається</a:t>
            </a:r>
            <a:r>
              <a:rPr lang="ru-RU" dirty="0"/>
              <a:t> </a:t>
            </a:r>
            <a:r>
              <a:rPr lang="ru-RU" dirty="0" err="1"/>
              <a:t>зліва</a:t>
            </a:r>
            <a:r>
              <a:rPr lang="ru-RU" dirty="0"/>
              <a:t>-направо, </a:t>
            </a:r>
            <a:r>
              <a:rPr lang="ru-RU" dirty="0" err="1"/>
              <a:t>починаючи</a:t>
            </a:r>
            <a:r>
              <a:rPr lang="ru-RU" dirty="0"/>
              <a:t> з кормового перпендикуляра, на судах </a:t>
            </a:r>
            <a:r>
              <a:rPr lang="ru-RU" dirty="0" err="1"/>
              <a:t>ранньої</a:t>
            </a:r>
            <a:r>
              <a:rPr lang="ru-RU" dirty="0"/>
              <a:t> </a:t>
            </a:r>
            <a:r>
              <a:rPr lang="ru-RU" dirty="0" err="1"/>
              <a:t>споруди</a:t>
            </a:r>
            <a:r>
              <a:rPr lang="ru-RU" dirty="0"/>
              <a:t> - </a:t>
            </a:r>
            <a:r>
              <a:rPr lang="ru-RU" dirty="0" err="1"/>
              <a:t>навпаки</a:t>
            </a:r>
            <a:r>
              <a:rPr lang="ru-RU" dirty="0"/>
              <a:t> (рис.3.1).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зустрічаються</a:t>
            </a:r>
            <a:r>
              <a:rPr lang="ru-RU" dirty="0"/>
              <a:t> суду, у </a:t>
            </a:r>
            <a:r>
              <a:rPr lang="ru-RU" dirty="0" err="1"/>
              <a:t>яких</a:t>
            </a:r>
            <a:r>
              <a:rPr lang="ru-RU" dirty="0"/>
              <a:t> початок координат </a:t>
            </a:r>
            <a:r>
              <a:rPr lang="ru-RU" dirty="0" err="1"/>
              <a:t>розташовується</a:t>
            </a:r>
            <a:r>
              <a:rPr lang="ru-RU" dirty="0"/>
              <a:t> в </a:t>
            </a:r>
            <a:r>
              <a:rPr lang="ru-RU" dirty="0" err="1"/>
              <a:t>точці</a:t>
            </a:r>
            <a:r>
              <a:rPr lang="ru-RU" dirty="0"/>
              <a:t> </a:t>
            </a:r>
            <a:r>
              <a:rPr lang="ru-RU" dirty="0" err="1"/>
              <a:t>перетину</a:t>
            </a:r>
            <a:r>
              <a:rPr lang="ru-RU" dirty="0"/>
              <a:t> кормового перпендикуляра і </a:t>
            </a:r>
            <a:r>
              <a:rPr lang="ru-RU" dirty="0" err="1"/>
              <a:t>основний</a:t>
            </a:r>
            <a:r>
              <a:rPr lang="ru-RU" dirty="0"/>
              <a:t> </a:t>
            </a:r>
            <a:r>
              <a:rPr lang="ru-RU" dirty="0" err="1"/>
              <a:t>площині</a:t>
            </a:r>
            <a:r>
              <a:rPr lang="ru-RU" dirty="0"/>
              <a:t>.</a:t>
            </a:r>
          </a:p>
          <a:p>
            <a:r>
              <a:rPr lang="ru-RU" dirty="0" err="1"/>
              <a:t>Теоретичне</a:t>
            </a:r>
            <a:r>
              <a:rPr lang="ru-RU" dirty="0"/>
              <a:t> </a:t>
            </a:r>
            <a:r>
              <a:rPr lang="ru-RU" dirty="0" err="1"/>
              <a:t>креслення</a:t>
            </a:r>
            <a:r>
              <a:rPr lang="ru-RU" dirty="0"/>
              <a:t> </a:t>
            </a:r>
            <a:r>
              <a:rPr lang="ru-RU" dirty="0" err="1"/>
              <a:t>призначений</a:t>
            </a:r>
            <a:r>
              <a:rPr lang="ru-RU" dirty="0"/>
              <a:t> для </a:t>
            </a:r>
            <a:r>
              <a:rPr lang="ru-RU" dirty="0" err="1"/>
              <a:t>наочного</a:t>
            </a:r>
            <a:r>
              <a:rPr lang="ru-RU" dirty="0"/>
              <a:t> </a:t>
            </a:r>
            <a:r>
              <a:rPr lang="ru-RU" dirty="0" err="1"/>
              <a:t>зображення</a:t>
            </a:r>
            <a:r>
              <a:rPr lang="ru-RU" dirty="0"/>
              <a:t> </a:t>
            </a:r>
            <a:r>
              <a:rPr lang="ru-RU" dirty="0" err="1"/>
              <a:t>обводів</a:t>
            </a:r>
            <a:r>
              <a:rPr lang="ru-RU" dirty="0"/>
              <a:t> корпусу, </a:t>
            </a:r>
            <a:r>
              <a:rPr lang="ru-RU" dirty="0" err="1"/>
              <a:t>розрахункового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характеристик </a:t>
            </a:r>
            <a:r>
              <a:rPr lang="ru-RU" dirty="0" err="1"/>
              <a:t>експлуатаційних</a:t>
            </a:r>
            <a:r>
              <a:rPr lang="ru-RU" dirty="0"/>
              <a:t> </a:t>
            </a:r>
            <a:r>
              <a:rPr lang="ru-RU" dirty="0" err="1"/>
              <a:t>якостей</a:t>
            </a:r>
            <a:r>
              <a:rPr lang="ru-RU" dirty="0"/>
              <a:t> судна, </a:t>
            </a:r>
            <a:r>
              <a:rPr lang="ru-RU" dirty="0" err="1"/>
              <a:t>розробки</a:t>
            </a:r>
            <a:r>
              <a:rPr lang="ru-RU" dirty="0"/>
              <a:t> </a:t>
            </a:r>
            <a:r>
              <a:rPr lang="ru-RU" dirty="0" err="1"/>
              <a:t>проектних</a:t>
            </a:r>
            <a:r>
              <a:rPr lang="ru-RU" dirty="0"/>
              <a:t> </a:t>
            </a:r>
            <a:r>
              <a:rPr lang="ru-RU" dirty="0" err="1"/>
              <a:t>креслень</a:t>
            </a:r>
            <a:r>
              <a:rPr lang="ru-RU" dirty="0"/>
              <a:t>.</a:t>
            </a:r>
          </a:p>
          <a:p>
            <a:r>
              <a:rPr lang="ru-RU" dirty="0" err="1"/>
              <a:t>Розрахунки</a:t>
            </a:r>
            <a:r>
              <a:rPr lang="ru-RU" dirty="0"/>
              <a:t> </a:t>
            </a:r>
            <a:r>
              <a:rPr lang="ru-RU" dirty="0" err="1"/>
              <a:t>морехідних</a:t>
            </a:r>
            <a:r>
              <a:rPr lang="ru-RU" dirty="0"/>
              <a:t> </a:t>
            </a:r>
            <a:r>
              <a:rPr lang="ru-RU" dirty="0" err="1"/>
              <a:t>якостей</a:t>
            </a:r>
            <a:r>
              <a:rPr lang="ru-RU" dirty="0"/>
              <a:t> судна 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експлуатації</a:t>
            </a:r>
            <a:r>
              <a:rPr lang="ru-RU" dirty="0"/>
              <a:t> </a:t>
            </a:r>
            <a:r>
              <a:rPr lang="ru-RU" dirty="0" err="1"/>
              <a:t>проводяться</a:t>
            </a:r>
            <a:r>
              <a:rPr lang="ru-RU" dirty="0"/>
              <a:t> по </a:t>
            </a:r>
            <a:r>
              <a:rPr lang="ru-RU" dirty="0" err="1"/>
              <a:t>документації</a:t>
            </a:r>
            <a:r>
              <a:rPr lang="ru-RU" dirty="0"/>
              <a:t>, в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, </a:t>
            </a:r>
            <a:r>
              <a:rPr lang="ru-RU" dirty="0" err="1"/>
              <a:t>отримані</a:t>
            </a:r>
            <a:r>
              <a:rPr lang="ru-RU" dirty="0"/>
              <a:t> з теоретичного </a:t>
            </a:r>
            <a:r>
              <a:rPr lang="ru-RU" dirty="0" err="1"/>
              <a:t>креслення</a:t>
            </a:r>
            <a:r>
              <a:rPr lang="ru-RU" dirty="0"/>
              <a:t>. </a:t>
            </a:r>
            <a:r>
              <a:rPr lang="ru-RU" dirty="0" err="1"/>
              <a:t>Теоретичне</a:t>
            </a:r>
            <a:r>
              <a:rPr lang="ru-RU" dirty="0"/>
              <a:t> </a:t>
            </a:r>
            <a:r>
              <a:rPr lang="ru-RU" dirty="0" err="1"/>
              <a:t>креслення</a:t>
            </a:r>
            <a:r>
              <a:rPr lang="ru-RU" dirty="0"/>
              <a:t> </a:t>
            </a:r>
            <a:r>
              <a:rPr lang="ru-RU" dirty="0" err="1"/>
              <a:t>застосовується</a:t>
            </a:r>
            <a:r>
              <a:rPr lang="ru-RU" dirty="0"/>
              <a:t> при </a:t>
            </a:r>
            <a:r>
              <a:rPr lang="ru-RU" dirty="0" err="1"/>
              <a:t>проведенні</a:t>
            </a:r>
            <a:r>
              <a:rPr lang="ru-RU" dirty="0"/>
              <a:t> </a:t>
            </a:r>
            <a:r>
              <a:rPr lang="ru-RU" dirty="0" err="1"/>
              <a:t>ремонтних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по корпусу, при </a:t>
            </a:r>
            <a:r>
              <a:rPr lang="ru-RU" dirty="0" err="1"/>
              <a:t>докування</a:t>
            </a:r>
            <a:r>
              <a:rPr lang="ru-RU" dirty="0"/>
              <a:t> судна.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67943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57200"/>
            <a:ext cx="10515600" cy="5719763"/>
          </a:xfrm>
        </p:spPr>
        <p:txBody>
          <a:bodyPr/>
          <a:lstStyle/>
          <a:p>
            <a:pPr marL="0" indent="0">
              <a:buNone/>
            </a:pPr>
            <a:endParaRPr lang="uk-UA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uk-UA" b="1" dirty="0" smtClean="0">
                <a:solidFill>
                  <a:srgbClr val="FF0000"/>
                </a:solidFill>
              </a:rPr>
              <a:t>Джерела </a:t>
            </a:r>
            <a:r>
              <a:rPr lang="uk-UA" b="1" dirty="0">
                <a:solidFill>
                  <a:srgbClr val="FF0000"/>
                </a:solidFill>
              </a:rPr>
              <a:t>інформації</a:t>
            </a:r>
            <a:r>
              <a:rPr lang="uk-UA" b="1" dirty="0" smtClean="0">
                <a:solidFill>
                  <a:srgbClr val="FF0000"/>
                </a:solidFill>
              </a:rPr>
              <a:t>:</a:t>
            </a:r>
          </a:p>
          <a:p>
            <a:pPr marL="0" indent="0">
              <a:buNone/>
            </a:pPr>
            <a:endParaRPr lang="uk-UA" b="1" dirty="0" smtClean="0">
              <a:solidFill>
                <a:srgbClr val="FF0000"/>
              </a:solidFill>
              <a:hlinkClick r:id="rId2"/>
            </a:endParaRPr>
          </a:p>
          <a:p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uk.wikipedia.org/wiki</a:t>
            </a:r>
            <a:r>
              <a:rPr lang="uk-UA" dirty="0"/>
              <a:t> </a:t>
            </a:r>
            <a:r>
              <a:rPr lang="uk-UA" dirty="0" smtClean="0"/>
              <a:t>Теоретичний кресленик</a:t>
            </a:r>
          </a:p>
          <a:p>
            <a:r>
              <a:rPr lang="ru-RU" i="1" dirty="0" smtClean="0"/>
              <a:t>Донцов </a:t>
            </a:r>
            <a:r>
              <a:rPr lang="ru-RU" i="1" dirty="0"/>
              <a:t>C. B.</a:t>
            </a:r>
            <a:r>
              <a:rPr lang="ru-RU" dirty="0"/>
              <a:t> </a:t>
            </a:r>
            <a:r>
              <a:rPr lang="ru-RU" dirty="0" err="1" smtClean="0"/>
              <a:t>Основи</a:t>
            </a:r>
            <a:r>
              <a:rPr lang="ru-RU" dirty="0" smtClean="0"/>
              <a:t> </a:t>
            </a:r>
            <a:r>
              <a:rPr lang="ru-RU" dirty="0" err="1" smtClean="0"/>
              <a:t>теорії</a:t>
            </a:r>
            <a:r>
              <a:rPr lang="ru-RU" dirty="0" smtClean="0"/>
              <a:t> </a:t>
            </a:r>
            <a:r>
              <a:rPr lang="ru-RU" dirty="0"/>
              <a:t>судна: </a:t>
            </a:r>
            <a:r>
              <a:rPr lang="ru-RU" dirty="0" err="1" smtClean="0"/>
              <a:t>посібник</a:t>
            </a:r>
            <a:r>
              <a:rPr lang="ru-RU" dirty="0" smtClean="0"/>
              <a:t>/ </a:t>
            </a:r>
            <a:r>
              <a:rPr lang="ru-RU" dirty="0"/>
              <a:t>С. В. Донцов. — </a:t>
            </a:r>
            <a:r>
              <a:rPr lang="ru-RU" dirty="0" smtClean="0"/>
              <a:t>Одеса</a:t>
            </a:r>
            <a:r>
              <a:rPr lang="ru-RU" dirty="0"/>
              <a:t>: Феникс, 2007. — 142 с.</a:t>
            </a:r>
          </a:p>
        </p:txBody>
      </p:sp>
    </p:spTree>
    <p:extLst>
      <p:ext uri="{BB962C8B-B14F-4D97-AF65-F5344CB8AC3E}">
        <p14:creationId xmlns:p14="http://schemas.microsoft.com/office/powerpoint/2010/main" val="41868465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061794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uk-UA" b="1" dirty="0">
                <a:solidFill>
                  <a:srgbClr val="FF0000"/>
                </a:solidFill>
              </a:rPr>
              <a:t>Дякую за увагу!</a:t>
            </a:r>
            <a:endParaRPr b="1" dirty="0">
              <a:solidFill>
                <a:srgbClr val="FF0000"/>
              </a:solidFill>
            </a:endParaRPr>
          </a:p>
        </p:txBody>
      </p:sp>
      <p:pic>
        <p:nvPicPr>
          <p:cNvPr id="2050" name="Picture 2" descr="C:\Users\User\Desktop\e85febaa4f84b0b467e25fca1cfb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4796" y="1873625"/>
            <a:ext cx="7060732" cy="3530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FF0000"/>
                </a:solidFill>
              </a:rPr>
              <a:t>Теоретичний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кресленик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>
                <a:solidFill>
                  <a:srgbClr val="FF0000"/>
                </a:solidFill>
              </a:rPr>
              <a:t>корпусу </a:t>
            </a:r>
            <a:r>
              <a:rPr lang="ru-RU" b="1" dirty="0" smtClean="0">
                <a:solidFill>
                  <a:srgbClr val="FF0000"/>
                </a:solidFill>
              </a:rPr>
              <a:t>судна. Ч 2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55059"/>
            <a:ext cx="10515600" cy="4921904"/>
          </a:xfrm>
        </p:spPr>
        <p:txBody>
          <a:bodyPr>
            <a:normAutofit/>
          </a:bodyPr>
          <a:lstStyle/>
          <a:p>
            <a:r>
              <a:rPr lang="ru-RU" sz="2000" dirty="0"/>
              <a:t>1.1.1. </a:t>
            </a:r>
            <a:r>
              <a:rPr lang="ru-RU" sz="2000" dirty="0" err="1"/>
              <a:t>Поверхня</a:t>
            </a:r>
            <a:r>
              <a:rPr lang="ru-RU" sz="2000" dirty="0"/>
              <a:t> корпусу судна </a:t>
            </a:r>
            <a:r>
              <a:rPr lang="ru-RU" sz="2000" dirty="0" err="1"/>
              <a:t>має</a:t>
            </a:r>
            <a:r>
              <a:rPr lang="ru-RU" sz="2000" dirty="0"/>
              <a:t> </a:t>
            </a:r>
            <a:r>
              <a:rPr lang="ru-RU" sz="2000" dirty="0" err="1"/>
              <a:t>складну</a:t>
            </a:r>
            <a:r>
              <a:rPr lang="ru-RU" sz="2000" dirty="0"/>
              <a:t> </a:t>
            </a:r>
            <a:r>
              <a:rPr lang="ru-RU" sz="2000" dirty="0" err="1"/>
              <a:t>геометричну</a:t>
            </a:r>
            <a:r>
              <a:rPr lang="ru-RU" sz="2000" dirty="0"/>
              <a:t> форму. </a:t>
            </a:r>
            <a:r>
              <a:rPr lang="ru-RU" sz="2000" dirty="0" err="1"/>
              <a:t>Зовнішня</a:t>
            </a:r>
            <a:r>
              <a:rPr lang="ru-RU" sz="2000" dirty="0"/>
              <a:t> обшивка (</a:t>
            </a:r>
            <a:r>
              <a:rPr lang="ru-RU" sz="2000" dirty="0" err="1"/>
              <a:t>оболонка</a:t>
            </a:r>
            <a:r>
              <a:rPr lang="ru-RU" sz="2000" dirty="0"/>
              <a:t> судна), </a:t>
            </a:r>
            <a:r>
              <a:rPr lang="ru-RU" sz="2000" dirty="0" err="1"/>
              <a:t>являє</a:t>
            </a:r>
            <a:r>
              <a:rPr lang="ru-RU" sz="2000" dirty="0"/>
              <a:t> собою </a:t>
            </a:r>
            <a:r>
              <a:rPr lang="ru-RU" sz="2000" dirty="0" err="1"/>
              <a:t>поверхню</a:t>
            </a:r>
            <a:r>
              <a:rPr lang="ru-RU" sz="2000" dirty="0"/>
              <a:t> </a:t>
            </a:r>
            <a:r>
              <a:rPr lang="ru-RU" sz="2000" dirty="0" err="1"/>
              <a:t>складної</a:t>
            </a:r>
            <a:r>
              <a:rPr lang="ru-RU" sz="2000" dirty="0"/>
              <a:t> </a:t>
            </a:r>
            <a:r>
              <a:rPr lang="ru-RU" sz="2000" dirty="0" err="1"/>
              <a:t>кривизни</a:t>
            </a:r>
            <a:r>
              <a:rPr lang="ru-RU" sz="2000" dirty="0"/>
              <a:t>. Для </a:t>
            </a:r>
            <a:r>
              <a:rPr lang="ru-RU" sz="2000" dirty="0" err="1"/>
              <a:t>зображення</a:t>
            </a:r>
            <a:r>
              <a:rPr lang="ru-RU" sz="2000" dirty="0"/>
              <a:t> </a:t>
            </a:r>
            <a:r>
              <a:rPr lang="ru-RU" sz="2000" dirty="0" err="1"/>
              <a:t>форми</a:t>
            </a:r>
            <a:r>
              <a:rPr lang="ru-RU" sz="2000" dirty="0"/>
              <a:t> </a:t>
            </a:r>
            <a:r>
              <a:rPr lang="ru-RU" sz="2000" dirty="0" err="1"/>
              <a:t>поверхні</a:t>
            </a:r>
            <a:r>
              <a:rPr lang="ru-RU" sz="2000" dirty="0"/>
              <a:t> корпусу </a:t>
            </a:r>
            <a:r>
              <a:rPr lang="ru-RU" sz="2000" dirty="0" err="1"/>
              <a:t>розробляється</a:t>
            </a:r>
            <a:r>
              <a:rPr lang="ru-RU" sz="2000" dirty="0"/>
              <a:t> </a:t>
            </a:r>
            <a:r>
              <a:rPr lang="ru-RU" sz="2000" dirty="0" err="1"/>
              <a:t>теоретичний</a:t>
            </a:r>
            <a:r>
              <a:rPr lang="ru-RU" sz="2000" dirty="0"/>
              <a:t> </a:t>
            </a:r>
            <a:r>
              <a:rPr lang="ru-RU" sz="2000" dirty="0" err="1"/>
              <a:t>креслення</a:t>
            </a:r>
            <a:r>
              <a:rPr lang="ru-RU" sz="2000" dirty="0"/>
              <a:t>. На теоретичному </a:t>
            </a:r>
            <a:r>
              <a:rPr lang="ru-RU" sz="2000" dirty="0" err="1"/>
              <a:t>кресленні</a:t>
            </a:r>
            <a:r>
              <a:rPr lang="ru-RU" sz="2000" dirty="0"/>
              <a:t> в </a:t>
            </a:r>
            <a:r>
              <a:rPr lang="ru-RU" sz="2000" dirty="0" err="1"/>
              <a:t>трьох</a:t>
            </a:r>
            <a:r>
              <a:rPr lang="ru-RU" sz="2000" dirty="0"/>
              <a:t> </a:t>
            </a:r>
            <a:r>
              <a:rPr lang="ru-RU" sz="2000" dirty="0" err="1"/>
              <a:t>прямокутних</a:t>
            </a:r>
            <a:r>
              <a:rPr lang="ru-RU" sz="2000" dirty="0"/>
              <a:t> </a:t>
            </a:r>
            <a:r>
              <a:rPr lang="ru-RU" sz="2000" dirty="0" err="1"/>
              <a:t>проекціях</a:t>
            </a:r>
            <a:r>
              <a:rPr lang="ru-RU" sz="2000" dirty="0"/>
              <a:t> </a:t>
            </a:r>
            <a:r>
              <a:rPr lang="ru-RU" sz="2000" dirty="0" err="1"/>
              <a:t>зображують</a:t>
            </a:r>
            <a:r>
              <a:rPr lang="ru-RU" sz="2000" dirty="0"/>
              <a:t> </a:t>
            </a:r>
            <a:r>
              <a:rPr lang="ru-RU" sz="2000" dirty="0" err="1"/>
              <a:t>лінії</a:t>
            </a:r>
            <a:r>
              <a:rPr lang="ru-RU" sz="2000" dirty="0"/>
              <a:t>, </a:t>
            </a:r>
            <a:r>
              <a:rPr lang="ru-RU" sz="2000" dirty="0" err="1"/>
              <a:t>отримані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err="1"/>
              <a:t>перетину</a:t>
            </a:r>
            <a:r>
              <a:rPr lang="ru-RU" sz="2000" dirty="0"/>
              <a:t> </a:t>
            </a:r>
            <a:r>
              <a:rPr lang="ru-RU" sz="2000" dirty="0" err="1"/>
              <a:t>зовнішньої</a:t>
            </a:r>
            <a:r>
              <a:rPr lang="ru-RU" sz="2000" dirty="0"/>
              <a:t> обшивки корпусу </a:t>
            </a:r>
            <a:r>
              <a:rPr lang="ru-RU" sz="2000" dirty="0" err="1"/>
              <a:t>трьома</a:t>
            </a:r>
            <a:r>
              <a:rPr lang="ru-RU" sz="2000" dirty="0"/>
              <a:t> </a:t>
            </a:r>
            <a:r>
              <a:rPr lang="ru-RU" sz="2000" dirty="0" err="1"/>
              <a:t>площинами</a:t>
            </a:r>
            <a:r>
              <a:rPr lang="ru-RU" sz="2000" dirty="0"/>
              <a:t>, </a:t>
            </a:r>
            <a:r>
              <a:rPr lang="ru-RU" sz="2000" dirty="0" err="1"/>
              <a:t>паралельними</a:t>
            </a:r>
            <a:r>
              <a:rPr lang="ru-RU" sz="2000" dirty="0"/>
              <a:t> </a:t>
            </a:r>
            <a:r>
              <a:rPr lang="ru-RU" sz="2000" dirty="0" err="1"/>
              <a:t>основних</a:t>
            </a:r>
            <a:r>
              <a:rPr lang="ru-RU" sz="2000" dirty="0"/>
              <a:t> </a:t>
            </a:r>
            <a:r>
              <a:rPr lang="ru-RU" sz="2000" dirty="0" err="1"/>
              <a:t>площинах</a:t>
            </a:r>
            <a:r>
              <a:rPr lang="ru-RU" sz="2000" dirty="0"/>
              <a:t> </a:t>
            </a:r>
            <a:r>
              <a:rPr lang="ru-RU" sz="2000" dirty="0" err="1"/>
              <a:t>проекцій</a:t>
            </a:r>
            <a:r>
              <a:rPr lang="ru-RU" sz="2000" dirty="0"/>
              <a:t>.</a:t>
            </a:r>
          </a:p>
        </p:txBody>
      </p:sp>
      <p:pic>
        <p:nvPicPr>
          <p:cNvPr id="1026" name="Picture 2" descr="C:\Users\User\Desktop\Image000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6625" y="3149007"/>
            <a:ext cx="4744010" cy="2967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4015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54424"/>
            <a:ext cx="10515600" cy="5522539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1.1.2.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площині</a:t>
            </a:r>
            <a:r>
              <a:rPr lang="ru-RU" dirty="0"/>
              <a:t> і </a:t>
            </a:r>
            <a:r>
              <a:rPr lang="ru-RU" dirty="0" err="1"/>
              <a:t>лінії</a:t>
            </a:r>
            <a:r>
              <a:rPr lang="ru-RU" dirty="0"/>
              <a:t>.</a:t>
            </a:r>
          </a:p>
          <a:p>
            <a:r>
              <a:rPr lang="ru-RU" dirty="0" err="1"/>
              <a:t>Діаметральна</a:t>
            </a:r>
            <a:r>
              <a:rPr lang="ru-RU" dirty="0"/>
              <a:t> </a:t>
            </a:r>
            <a:r>
              <a:rPr lang="ru-RU" dirty="0" err="1"/>
              <a:t>площину</a:t>
            </a:r>
            <a:r>
              <a:rPr lang="ru-RU" dirty="0"/>
              <a:t> (</a:t>
            </a:r>
            <a:r>
              <a:rPr lang="ru-RU" dirty="0" err="1"/>
              <a:t>поздовжнє</a:t>
            </a:r>
            <a:r>
              <a:rPr lang="ru-RU" dirty="0"/>
              <a:t> вертикальна) </a:t>
            </a:r>
            <a:r>
              <a:rPr lang="ru-RU" dirty="0" err="1"/>
              <a:t>скорочено</a:t>
            </a:r>
            <a:r>
              <a:rPr lang="ru-RU" dirty="0"/>
              <a:t> </a:t>
            </a:r>
            <a:r>
              <a:rPr lang="ru-RU" dirty="0" err="1"/>
              <a:t>позначається</a:t>
            </a:r>
            <a:r>
              <a:rPr lang="ru-RU" dirty="0"/>
              <a:t> ДП. Вона проходить по центру судна і </a:t>
            </a:r>
            <a:r>
              <a:rPr lang="ru-RU" dirty="0" err="1"/>
              <a:t>ділить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на </a:t>
            </a:r>
            <a:r>
              <a:rPr lang="ru-RU" dirty="0" err="1"/>
              <a:t>дві</a:t>
            </a:r>
            <a:r>
              <a:rPr lang="ru-RU" dirty="0"/>
              <a:t> </a:t>
            </a:r>
            <a:r>
              <a:rPr lang="ru-RU" dirty="0" err="1"/>
              <a:t>симетричні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: </a:t>
            </a:r>
            <a:r>
              <a:rPr lang="ru-RU" dirty="0" err="1"/>
              <a:t>правий</a:t>
            </a:r>
            <a:r>
              <a:rPr lang="ru-RU" dirty="0"/>
              <a:t> і </a:t>
            </a:r>
            <a:r>
              <a:rPr lang="ru-RU" dirty="0" err="1"/>
              <a:t>лівий</a:t>
            </a:r>
            <a:r>
              <a:rPr lang="ru-RU" dirty="0"/>
              <a:t> борт. </a:t>
            </a:r>
            <a:r>
              <a:rPr lang="ru-RU" dirty="0" err="1"/>
              <a:t>Правий</a:t>
            </a:r>
            <a:r>
              <a:rPr lang="ru-RU" dirty="0"/>
              <a:t> і </a:t>
            </a:r>
            <a:r>
              <a:rPr lang="ru-RU" dirty="0" err="1"/>
              <a:t>лівий</a:t>
            </a:r>
            <a:r>
              <a:rPr lang="ru-RU" dirty="0"/>
              <a:t> борт </a:t>
            </a:r>
            <a:r>
              <a:rPr lang="ru-RU" dirty="0" err="1"/>
              <a:t>скорочено</a:t>
            </a:r>
            <a:r>
              <a:rPr lang="ru-RU" dirty="0"/>
              <a:t> </a:t>
            </a:r>
            <a:r>
              <a:rPr lang="ru-RU" dirty="0" err="1"/>
              <a:t>позначаються</a:t>
            </a:r>
            <a:r>
              <a:rPr lang="ru-RU" dirty="0"/>
              <a:t> ПБ і ЛБ.</a:t>
            </a:r>
          </a:p>
          <a:p>
            <a:r>
              <a:rPr lang="ru-RU" dirty="0" err="1"/>
              <a:t>Основна</a:t>
            </a:r>
            <a:r>
              <a:rPr lang="ru-RU" dirty="0"/>
              <a:t> </a:t>
            </a:r>
            <a:r>
              <a:rPr lang="ru-RU" dirty="0" err="1"/>
              <a:t>площину</a:t>
            </a:r>
            <a:r>
              <a:rPr lang="ru-RU" dirty="0"/>
              <a:t> (горизонтальна </a:t>
            </a:r>
            <a:r>
              <a:rPr lang="ru-RU" dirty="0" err="1"/>
              <a:t>площина</a:t>
            </a:r>
            <a:r>
              <a:rPr lang="ru-RU" dirty="0"/>
              <a:t>), проходить через </a:t>
            </a:r>
            <a:r>
              <a:rPr lang="ru-RU" dirty="0" err="1"/>
              <a:t>нижню</a:t>
            </a:r>
            <a:r>
              <a:rPr lang="ru-RU" dirty="0"/>
              <a:t> точку </a:t>
            </a:r>
            <a:r>
              <a:rPr lang="ru-RU" dirty="0" err="1"/>
              <a:t>теоретичної</a:t>
            </a:r>
            <a:r>
              <a:rPr lang="ru-RU" dirty="0"/>
              <a:t> </a:t>
            </a:r>
            <a:r>
              <a:rPr lang="ru-RU" dirty="0" err="1"/>
              <a:t>поверхні</a:t>
            </a:r>
            <a:r>
              <a:rPr lang="ru-RU" dirty="0"/>
              <a:t> корпусу без </a:t>
            </a:r>
            <a:r>
              <a:rPr lang="ru-RU" dirty="0" err="1"/>
              <a:t>урахування</a:t>
            </a:r>
            <a:r>
              <a:rPr lang="ru-RU" dirty="0"/>
              <a:t> </a:t>
            </a:r>
            <a:r>
              <a:rPr lang="ru-RU" dirty="0" err="1"/>
              <a:t>виступаючих</a:t>
            </a:r>
            <a:r>
              <a:rPr lang="ru-RU" dirty="0"/>
              <a:t> </a:t>
            </a:r>
            <a:r>
              <a:rPr lang="ru-RU" dirty="0" err="1"/>
              <a:t>частин</a:t>
            </a:r>
            <a:r>
              <a:rPr lang="ru-RU" dirty="0"/>
              <a:t> і </a:t>
            </a:r>
            <a:r>
              <a:rPr lang="ru-RU" dirty="0" err="1"/>
              <a:t>позначається</a:t>
            </a:r>
            <a:r>
              <a:rPr lang="ru-RU" dirty="0"/>
              <a:t> ОП.</a:t>
            </a:r>
          </a:p>
          <a:p>
            <a:r>
              <a:rPr lang="ru-RU" dirty="0" err="1"/>
              <a:t>Площина</a:t>
            </a:r>
            <a:r>
              <a:rPr lang="ru-RU" dirty="0"/>
              <a:t> мидель-шпангоута (поперечна вертикальна </a:t>
            </a:r>
            <a:r>
              <a:rPr lang="ru-RU" dirty="0" err="1"/>
              <a:t>площину</a:t>
            </a:r>
            <a:r>
              <a:rPr lang="ru-RU" dirty="0"/>
              <a:t>), проходить </a:t>
            </a:r>
            <a:r>
              <a:rPr lang="ru-RU" dirty="0" err="1"/>
              <a:t>посередині</a:t>
            </a:r>
            <a:r>
              <a:rPr lang="ru-RU" dirty="0"/>
              <a:t> </a:t>
            </a:r>
            <a:r>
              <a:rPr lang="ru-RU" dirty="0" err="1"/>
              <a:t>довжини</a:t>
            </a:r>
            <a:r>
              <a:rPr lang="ru-RU" dirty="0"/>
              <a:t> судна і </a:t>
            </a:r>
            <a:r>
              <a:rPr lang="ru-RU" dirty="0" err="1"/>
              <a:t>ділить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на </a:t>
            </a:r>
            <a:r>
              <a:rPr lang="ru-RU" dirty="0" err="1"/>
              <a:t>дві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: </a:t>
            </a:r>
            <a:r>
              <a:rPr lang="ru-RU" dirty="0" err="1"/>
              <a:t>носову</a:t>
            </a:r>
            <a:r>
              <a:rPr lang="ru-RU" dirty="0"/>
              <a:t> і </a:t>
            </a:r>
            <a:r>
              <a:rPr lang="ru-RU" dirty="0" err="1"/>
              <a:t>кормову</a:t>
            </a:r>
            <a:r>
              <a:rPr lang="ru-RU" dirty="0"/>
              <a:t>. </a:t>
            </a:r>
            <a:r>
              <a:rPr lang="ru-RU" dirty="0" err="1"/>
              <a:t>Позначається</a:t>
            </a:r>
            <a:r>
              <a:rPr lang="ru-RU" dirty="0"/>
              <a:t> </a:t>
            </a:r>
            <a:r>
              <a:rPr lang="ru-RU" dirty="0" err="1"/>
              <a:t>абревіатурою</a:t>
            </a:r>
            <a:r>
              <a:rPr lang="ru-RU" dirty="0"/>
              <a:t> ПМШ </a:t>
            </a:r>
            <a:r>
              <a:rPr lang="ru-RU" dirty="0" err="1"/>
              <a:t>або</a:t>
            </a:r>
            <a:r>
              <a:rPr lang="ru-RU" dirty="0"/>
              <a:t> знаком.</a:t>
            </a:r>
          </a:p>
          <a:p>
            <a:r>
              <a:rPr lang="ru-RU" dirty="0" err="1"/>
              <a:t>Батокси</a:t>
            </a:r>
            <a:r>
              <a:rPr lang="ru-RU" dirty="0"/>
              <a:t> - </a:t>
            </a:r>
            <a:r>
              <a:rPr lang="ru-RU" dirty="0" err="1"/>
              <a:t>лінії</a:t>
            </a:r>
            <a:r>
              <a:rPr lang="ru-RU" dirty="0"/>
              <a:t>, </a:t>
            </a:r>
            <a:r>
              <a:rPr lang="ru-RU" dirty="0" err="1"/>
              <a:t>отримані</a:t>
            </a:r>
            <a:r>
              <a:rPr lang="ru-RU" dirty="0"/>
              <a:t> при </a:t>
            </a:r>
            <a:r>
              <a:rPr lang="ru-RU" dirty="0" err="1"/>
              <a:t>перетині</a:t>
            </a:r>
            <a:r>
              <a:rPr lang="ru-RU" dirty="0"/>
              <a:t> корпусу судна </a:t>
            </a:r>
            <a:r>
              <a:rPr lang="ru-RU" dirty="0" err="1"/>
              <a:t>площинами</a:t>
            </a:r>
            <a:r>
              <a:rPr lang="ru-RU" dirty="0"/>
              <a:t>, </a:t>
            </a:r>
            <a:r>
              <a:rPr lang="ru-RU" dirty="0" err="1"/>
              <a:t>паралельними</a:t>
            </a:r>
            <a:r>
              <a:rPr lang="ru-RU" dirty="0"/>
              <a:t> ДП. </a:t>
            </a:r>
            <a:r>
              <a:rPr lang="ru-RU" dirty="0" err="1"/>
              <a:t>Зображення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на </a:t>
            </a:r>
            <a:r>
              <a:rPr lang="ru-RU" dirty="0" err="1"/>
              <a:t>діаметральноїплощині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проекцію</a:t>
            </a:r>
            <a:r>
              <a:rPr lang="ru-RU" dirty="0"/>
              <a:t> теоретичного </a:t>
            </a:r>
            <a:r>
              <a:rPr lang="ru-RU" dirty="0" err="1"/>
              <a:t>креслення</a:t>
            </a:r>
            <a:r>
              <a:rPr lang="ru-RU" dirty="0"/>
              <a:t>, </a:t>
            </a:r>
            <a:r>
              <a:rPr lang="ru-RU" dirty="0" err="1"/>
              <a:t>звану</a:t>
            </a:r>
            <a:r>
              <a:rPr lang="ru-RU" dirty="0"/>
              <a:t> «</a:t>
            </a:r>
            <a:r>
              <a:rPr lang="ru-RU" dirty="0" err="1"/>
              <a:t>пліч</a:t>
            </a:r>
            <a:r>
              <a:rPr lang="ru-RU" dirty="0"/>
              <a:t>».</a:t>
            </a:r>
          </a:p>
          <a:p>
            <a:r>
              <a:rPr lang="ru-RU" dirty="0" err="1"/>
              <a:t>Ватерлінії</a:t>
            </a:r>
            <a:r>
              <a:rPr lang="ru-RU" dirty="0"/>
              <a:t> - </a:t>
            </a:r>
            <a:r>
              <a:rPr lang="ru-RU" dirty="0" err="1"/>
              <a:t>лінії</a:t>
            </a:r>
            <a:r>
              <a:rPr lang="ru-RU" dirty="0"/>
              <a:t>, </a:t>
            </a:r>
            <a:r>
              <a:rPr lang="ru-RU" dirty="0" err="1"/>
              <a:t>отримані</a:t>
            </a:r>
            <a:r>
              <a:rPr lang="ru-RU" dirty="0"/>
              <a:t> при </a:t>
            </a:r>
            <a:r>
              <a:rPr lang="ru-RU" dirty="0" err="1"/>
              <a:t>перетині</a:t>
            </a:r>
            <a:r>
              <a:rPr lang="ru-RU" dirty="0"/>
              <a:t> корпусу судна </a:t>
            </a:r>
            <a:r>
              <a:rPr lang="ru-RU" dirty="0" err="1"/>
              <a:t>горизонтальними</a:t>
            </a:r>
            <a:r>
              <a:rPr lang="ru-RU" dirty="0"/>
              <a:t> </a:t>
            </a:r>
            <a:r>
              <a:rPr lang="ru-RU" dirty="0" err="1"/>
              <a:t>площинами</a:t>
            </a:r>
            <a:r>
              <a:rPr lang="ru-RU" dirty="0"/>
              <a:t>, </a:t>
            </a:r>
            <a:r>
              <a:rPr lang="ru-RU" dirty="0" err="1"/>
              <a:t>паралельними</a:t>
            </a:r>
            <a:r>
              <a:rPr lang="ru-RU" dirty="0"/>
              <a:t> </a:t>
            </a:r>
            <a:r>
              <a:rPr lang="ru-RU" dirty="0" err="1"/>
              <a:t>основної</a:t>
            </a:r>
            <a:r>
              <a:rPr lang="ru-RU" dirty="0"/>
              <a:t> </a:t>
            </a:r>
            <a:r>
              <a:rPr lang="ru-RU" dirty="0" err="1"/>
              <a:t>площини</a:t>
            </a:r>
            <a:r>
              <a:rPr lang="ru-RU" dirty="0"/>
              <a:t>. </a:t>
            </a:r>
            <a:r>
              <a:rPr lang="ru-RU" dirty="0" err="1"/>
              <a:t>Зображення</a:t>
            </a:r>
            <a:r>
              <a:rPr lang="ru-RU" dirty="0"/>
              <a:t> </a:t>
            </a:r>
            <a:r>
              <a:rPr lang="ru-RU" dirty="0" err="1"/>
              <a:t>ватерліній</a:t>
            </a:r>
            <a:r>
              <a:rPr lang="ru-RU" dirty="0"/>
              <a:t> на ОП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проекцію</a:t>
            </a:r>
            <a:r>
              <a:rPr lang="ru-RU" dirty="0"/>
              <a:t> теоретичного </a:t>
            </a:r>
            <a:r>
              <a:rPr lang="ru-RU" dirty="0" err="1"/>
              <a:t>креслення</a:t>
            </a:r>
            <a:r>
              <a:rPr lang="ru-RU" dirty="0"/>
              <a:t>, </a:t>
            </a:r>
            <a:r>
              <a:rPr lang="ru-RU" dirty="0" err="1"/>
              <a:t>звану</a:t>
            </a:r>
            <a:r>
              <a:rPr lang="ru-RU" dirty="0"/>
              <a:t> «</a:t>
            </a:r>
            <a:r>
              <a:rPr lang="ru-RU" dirty="0" err="1"/>
              <a:t>полушірота</a:t>
            </a:r>
            <a:r>
              <a:rPr lang="ru-RU" dirty="0"/>
              <a:t>». З </a:t>
            </a:r>
            <a:r>
              <a:rPr lang="ru-RU" dirty="0" err="1"/>
              <a:t>огляду</a:t>
            </a:r>
            <a:r>
              <a:rPr lang="ru-RU" dirty="0"/>
              <a:t> на </a:t>
            </a:r>
            <a:r>
              <a:rPr lang="ru-RU" dirty="0" err="1"/>
              <a:t>симетричності</a:t>
            </a:r>
            <a:r>
              <a:rPr lang="ru-RU" dirty="0"/>
              <a:t> </a:t>
            </a:r>
            <a:r>
              <a:rPr lang="ru-RU" dirty="0" err="1"/>
              <a:t>обводів</a:t>
            </a:r>
            <a:r>
              <a:rPr lang="ru-RU" dirty="0"/>
              <a:t> корпусу судна </a:t>
            </a:r>
            <a:r>
              <a:rPr lang="ru-RU" dirty="0" err="1"/>
              <a:t>щодо</a:t>
            </a:r>
            <a:r>
              <a:rPr lang="ru-RU" dirty="0"/>
              <a:t> ДП. </a:t>
            </a:r>
            <a:r>
              <a:rPr lang="ru-RU" dirty="0" err="1"/>
              <a:t>ватерлінії</a:t>
            </a:r>
            <a:r>
              <a:rPr lang="ru-RU" dirty="0"/>
              <a:t> </a:t>
            </a:r>
            <a:r>
              <a:rPr lang="ru-RU" dirty="0" err="1"/>
              <a:t>викреслюють</a:t>
            </a:r>
            <a:r>
              <a:rPr lang="ru-RU" dirty="0"/>
              <a:t> на один, </a:t>
            </a:r>
            <a:r>
              <a:rPr lang="ru-RU" dirty="0" err="1"/>
              <a:t>зазвичай</a:t>
            </a:r>
            <a:r>
              <a:rPr lang="ru-RU" dirty="0"/>
              <a:t> </a:t>
            </a:r>
            <a:r>
              <a:rPr lang="ru-RU" dirty="0" err="1"/>
              <a:t>лівий</a:t>
            </a:r>
            <a:r>
              <a:rPr lang="ru-RU" dirty="0"/>
              <a:t>, борт.</a:t>
            </a:r>
          </a:p>
          <a:p>
            <a:r>
              <a:rPr lang="ru-RU" dirty="0" err="1"/>
              <a:t>Шпангоути</a:t>
            </a:r>
            <a:r>
              <a:rPr lang="ru-RU" dirty="0"/>
              <a:t> - </a:t>
            </a:r>
            <a:r>
              <a:rPr lang="ru-RU" dirty="0" err="1"/>
              <a:t>лінії</a:t>
            </a:r>
            <a:r>
              <a:rPr lang="ru-RU" dirty="0"/>
              <a:t>, </a:t>
            </a:r>
            <a:r>
              <a:rPr lang="ru-RU" dirty="0" err="1"/>
              <a:t>отримані</a:t>
            </a:r>
            <a:r>
              <a:rPr lang="ru-RU" dirty="0"/>
              <a:t> при </a:t>
            </a:r>
            <a:r>
              <a:rPr lang="ru-RU" dirty="0" err="1"/>
              <a:t>перетині</a:t>
            </a:r>
            <a:r>
              <a:rPr lang="ru-RU" dirty="0"/>
              <a:t> корпусу судна </a:t>
            </a:r>
            <a:r>
              <a:rPr lang="ru-RU" dirty="0" err="1"/>
              <a:t>поперечними</a:t>
            </a:r>
            <a:r>
              <a:rPr lang="ru-RU" dirty="0"/>
              <a:t> </a:t>
            </a:r>
            <a:r>
              <a:rPr lang="ru-RU" dirty="0" err="1"/>
              <a:t>площинами</a:t>
            </a:r>
            <a:r>
              <a:rPr lang="ru-RU" dirty="0"/>
              <a:t>, </a:t>
            </a:r>
            <a:r>
              <a:rPr lang="ru-RU" dirty="0" err="1"/>
              <a:t>паралельними</a:t>
            </a:r>
            <a:r>
              <a:rPr lang="ru-RU" dirty="0"/>
              <a:t> ПМШ. </a:t>
            </a:r>
            <a:r>
              <a:rPr lang="ru-RU" dirty="0" err="1"/>
              <a:t>Зображення</a:t>
            </a:r>
            <a:r>
              <a:rPr lang="ru-RU" dirty="0"/>
              <a:t> </a:t>
            </a:r>
            <a:r>
              <a:rPr lang="ru-RU" dirty="0" err="1"/>
              <a:t>обводів</a:t>
            </a:r>
            <a:r>
              <a:rPr lang="ru-RU" dirty="0"/>
              <a:t> судна на ПМШ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проекцію</a:t>
            </a:r>
            <a:r>
              <a:rPr lang="ru-RU" dirty="0"/>
              <a:t>, </a:t>
            </a:r>
            <a:r>
              <a:rPr lang="ru-RU" dirty="0" err="1"/>
              <a:t>звану</a:t>
            </a:r>
            <a:r>
              <a:rPr lang="ru-RU" dirty="0"/>
              <a:t> </a:t>
            </a:r>
            <a:r>
              <a:rPr lang="ru-RU" dirty="0" err="1"/>
              <a:t>проекцією</a:t>
            </a:r>
            <a:r>
              <a:rPr lang="ru-RU" dirty="0"/>
              <a:t> «корпус». </a:t>
            </a:r>
            <a:r>
              <a:rPr lang="ru-RU" dirty="0" err="1"/>
              <a:t>Лінії</a:t>
            </a:r>
            <a:r>
              <a:rPr lang="ru-RU" dirty="0"/>
              <a:t> </a:t>
            </a:r>
            <a:r>
              <a:rPr lang="ru-RU" dirty="0" err="1"/>
              <a:t>шпангоутів</a:t>
            </a:r>
            <a:r>
              <a:rPr lang="ru-RU" dirty="0"/>
              <a:t>, з </a:t>
            </a:r>
            <a:r>
              <a:rPr lang="ru-RU" dirty="0" err="1"/>
              <a:t>огляду</a:t>
            </a:r>
            <a:r>
              <a:rPr lang="ru-RU" dirty="0"/>
              <a:t> на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симетричності</a:t>
            </a:r>
            <a:r>
              <a:rPr lang="ru-RU" dirty="0"/>
              <a:t>,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викреслюють</a:t>
            </a:r>
            <a:r>
              <a:rPr lang="ru-RU" dirty="0"/>
              <a:t> на один борт: </a:t>
            </a:r>
            <a:r>
              <a:rPr lang="ru-RU" dirty="0" err="1"/>
              <a:t>праворуч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ДП - </a:t>
            </a:r>
            <a:r>
              <a:rPr lang="ru-RU" dirty="0" err="1"/>
              <a:t>шпангоути</a:t>
            </a:r>
            <a:r>
              <a:rPr lang="ru-RU" dirty="0"/>
              <a:t> </a:t>
            </a:r>
            <a:r>
              <a:rPr lang="ru-RU" dirty="0" err="1"/>
              <a:t>носової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, по </a:t>
            </a:r>
            <a:r>
              <a:rPr lang="ru-RU" dirty="0" err="1"/>
              <a:t>ліву</a:t>
            </a:r>
            <a:r>
              <a:rPr lang="ru-RU" dirty="0"/>
              <a:t> - </a:t>
            </a:r>
            <a:r>
              <a:rPr lang="ru-RU" dirty="0" err="1"/>
              <a:t>шпангоути</a:t>
            </a:r>
            <a:r>
              <a:rPr lang="ru-RU" dirty="0"/>
              <a:t> </a:t>
            </a:r>
            <a:r>
              <a:rPr lang="ru-RU" dirty="0" err="1"/>
              <a:t>кормової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1595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91671"/>
            <a:ext cx="10515600" cy="5585292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1.1.3. </a:t>
            </a:r>
            <a:r>
              <a:rPr lang="ru-RU" dirty="0" err="1"/>
              <a:t>Теоретичний</a:t>
            </a:r>
            <a:r>
              <a:rPr lang="ru-RU" dirty="0"/>
              <a:t> </a:t>
            </a:r>
            <a:r>
              <a:rPr lang="ru-RU" dirty="0" err="1"/>
              <a:t>креслення</a:t>
            </a:r>
            <a:r>
              <a:rPr lang="ru-RU" dirty="0"/>
              <a:t> (ТЧ) корпусу судна </a:t>
            </a:r>
            <a:r>
              <a:rPr lang="ru-RU" dirty="0" err="1"/>
              <a:t>являє</a:t>
            </a:r>
            <a:r>
              <a:rPr lang="ru-RU" dirty="0"/>
              <a:t> собою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ліній</a:t>
            </a:r>
            <a:r>
              <a:rPr lang="ru-RU" dirty="0"/>
              <a:t> </a:t>
            </a:r>
            <a:r>
              <a:rPr lang="ru-RU" dirty="0" err="1"/>
              <a:t>обводів</a:t>
            </a:r>
            <a:r>
              <a:rPr lang="ru-RU" dirty="0"/>
              <a:t> корпусу, </a:t>
            </a:r>
            <a:r>
              <a:rPr lang="ru-RU" dirty="0" err="1"/>
              <a:t>пересічених</a:t>
            </a:r>
            <a:r>
              <a:rPr lang="ru-RU" dirty="0"/>
              <a:t> </a:t>
            </a:r>
            <a:r>
              <a:rPr lang="ru-RU" dirty="0" err="1"/>
              <a:t>допоміжними</a:t>
            </a:r>
            <a:r>
              <a:rPr lang="ru-RU" dirty="0"/>
              <a:t> </a:t>
            </a:r>
            <a:r>
              <a:rPr lang="ru-RU" dirty="0" err="1"/>
              <a:t>лініями</a:t>
            </a:r>
            <a:r>
              <a:rPr lang="ru-RU" dirty="0"/>
              <a:t>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взаємно</a:t>
            </a:r>
            <a:r>
              <a:rPr lang="ru-RU" dirty="0"/>
              <a:t> </a:t>
            </a:r>
            <a:r>
              <a:rPr lang="ru-RU" dirty="0" err="1"/>
              <a:t>перпендикулярних</a:t>
            </a:r>
            <a:r>
              <a:rPr lang="ru-RU" dirty="0"/>
              <a:t> </a:t>
            </a:r>
            <a:r>
              <a:rPr lang="ru-RU" dirty="0" err="1"/>
              <a:t>проекцій</a:t>
            </a:r>
            <a:r>
              <a:rPr lang="ru-RU" dirty="0"/>
              <a:t> (див. Рис. 1.1).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визначає</a:t>
            </a:r>
            <a:r>
              <a:rPr lang="ru-RU" dirty="0"/>
              <a:t> обводи </a:t>
            </a:r>
            <a:r>
              <a:rPr lang="ru-RU" dirty="0" err="1"/>
              <a:t>зовнішнього</a:t>
            </a:r>
            <a:r>
              <a:rPr lang="ru-RU" dirty="0"/>
              <a:t> корпусу з </a:t>
            </a:r>
            <a:r>
              <a:rPr lang="ru-RU" dirty="0" err="1"/>
              <a:t>заданими</a:t>
            </a:r>
            <a:r>
              <a:rPr lang="ru-RU" dirty="0"/>
              <a:t> </a:t>
            </a:r>
            <a:r>
              <a:rPr lang="ru-RU" dirty="0" err="1"/>
              <a:t>розмірами</a:t>
            </a:r>
            <a:r>
              <a:rPr lang="ru-RU" dirty="0"/>
              <a:t> </a:t>
            </a:r>
            <a:r>
              <a:rPr lang="ru-RU" dirty="0" err="1"/>
              <a:t>висот</a:t>
            </a:r>
            <a:r>
              <a:rPr lang="ru-RU" dirty="0"/>
              <a:t> і </a:t>
            </a:r>
            <a:r>
              <a:rPr lang="ru-RU" dirty="0" err="1"/>
              <a:t>полушірота</a:t>
            </a:r>
            <a:r>
              <a:rPr lang="ru-RU" dirty="0"/>
              <a:t> </a:t>
            </a:r>
            <a:r>
              <a:rPr lang="ru-RU" dirty="0" err="1"/>
              <a:t>точок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перетинів</a:t>
            </a:r>
            <a:r>
              <a:rPr lang="ru-RU" dirty="0"/>
              <a:t>.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розміри</a:t>
            </a:r>
            <a:r>
              <a:rPr lang="ru-RU" dirty="0"/>
              <a:t> </a:t>
            </a:r>
            <a:r>
              <a:rPr lang="ru-RU" dirty="0" err="1"/>
              <a:t>зазвичай</a:t>
            </a:r>
            <a:r>
              <a:rPr lang="ru-RU" dirty="0"/>
              <a:t> </a:t>
            </a:r>
            <a:r>
              <a:rPr lang="ru-RU" dirty="0" err="1"/>
              <a:t>зводять</a:t>
            </a:r>
            <a:r>
              <a:rPr lang="ru-RU" dirty="0"/>
              <a:t> в </a:t>
            </a:r>
            <a:r>
              <a:rPr lang="ru-RU" dirty="0" err="1"/>
              <a:t>спеціальні</a:t>
            </a:r>
            <a:r>
              <a:rPr lang="ru-RU" dirty="0"/>
              <a:t> </a:t>
            </a:r>
            <a:r>
              <a:rPr lang="ru-RU" dirty="0" err="1"/>
              <a:t>таблиці</a:t>
            </a:r>
            <a:r>
              <a:rPr lang="ru-RU" dirty="0"/>
              <a:t> </a:t>
            </a:r>
            <a:r>
              <a:rPr lang="ru-RU" dirty="0" err="1"/>
              <a:t>висот</a:t>
            </a:r>
            <a:r>
              <a:rPr lang="ru-RU" dirty="0"/>
              <a:t> і </a:t>
            </a:r>
            <a:r>
              <a:rPr lang="ru-RU" dirty="0" err="1"/>
              <a:t>полушірота</a:t>
            </a:r>
            <a:r>
              <a:rPr lang="ru-RU" dirty="0"/>
              <a:t> корпусу - так </a:t>
            </a:r>
            <a:r>
              <a:rPr lang="ru-RU" dirty="0" err="1"/>
              <a:t>звані</a:t>
            </a:r>
            <a:r>
              <a:rPr lang="ru-RU" dirty="0"/>
              <a:t> </a:t>
            </a:r>
            <a:r>
              <a:rPr lang="ru-RU" dirty="0" err="1"/>
              <a:t>таблиці</a:t>
            </a:r>
            <a:r>
              <a:rPr lang="ru-RU" dirty="0"/>
              <a:t> </a:t>
            </a:r>
            <a:r>
              <a:rPr lang="ru-RU" dirty="0" err="1"/>
              <a:t>плазових</a:t>
            </a:r>
            <a:r>
              <a:rPr lang="ru-RU" dirty="0"/>
              <a:t> ординат ТЧ (див. Табл. 1.1). У </a:t>
            </a:r>
            <a:r>
              <a:rPr lang="ru-RU" dirty="0" err="1"/>
              <a:t>таблиці</a:t>
            </a:r>
            <a:r>
              <a:rPr lang="ru-RU" dirty="0"/>
              <a:t> </a:t>
            </a:r>
            <a:r>
              <a:rPr lang="ru-RU" dirty="0" err="1"/>
              <a:t>плазових</a:t>
            </a:r>
            <a:r>
              <a:rPr lang="ru-RU" dirty="0"/>
              <a:t> ординат </a:t>
            </a:r>
            <a:r>
              <a:rPr lang="ru-RU" dirty="0" err="1"/>
              <a:t>призводять</a:t>
            </a:r>
            <a:r>
              <a:rPr lang="ru-RU" dirty="0"/>
              <a:t> </a:t>
            </a:r>
            <a:r>
              <a:rPr lang="ru-RU" dirty="0" err="1"/>
              <a:t>розміри</a:t>
            </a:r>
            <a:r>
              <a:rPr lang="ru-RU" dirty="0"/>
              <a:t> </a:t>
            </a:r>
            <a:r>
              <a:rPr lang="ru-RU" dirty="0" err="1"/>
              <a:t>полушірота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ватерліній</a:t>
            </a:r>
            <a:r>
              <a:rPr lang="ru-RU" dirty="0"/>
              <a:t> і палуб по кожному теоретичному шпангоуту, </a:t>
            </a:r>
            <a:r>
              <a:rPr lang="ru-RU" dirty="0" err="1"/>
              <a:t>висот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батокси</a:t>
            </a:r>
            <a:r>
              <a:rPr lang="ru-RU" dirty="0"/>
              <a:t>, </a:t>
            </a:r>
            <a:r>
              <a:rPr lang="ru-RU" dirty="0" err="1"/>
              <a:t>діаметральноїплощині</a:t>
            </a:r>
            <a:r>
              <a:rPr lang="ru-RU" dirty="0"/>
              <a:t>, палуби у ДП і </a:t>
            </a:r>
            <a:r>
              <a:rPr lang="ru-RU" dirty="0" err="1"/>
              <a:t>біля</a:t>
            </a:r>
            <a:r>
              <a:rPr lang="ru-RU" dirty="0"/>
              <a:t> борту. Правила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значень</a:t>
            </a:r>
            <a:r>
              <a:rPr lang="ru-RU" dirty="0"/>
              <a:t> </a:t>
            </a:r>
            <a:r>
              <a:rPr lang="ru-RU" dirty="0" err="1"/>
              <a:t>відповідних</a:t>
            </a:r>
            <a:r>
              <a:rPr lang="ru-RU" dirty="0"/>
              <a:t> величин </a:t>
            </a:r>
            <a:r>
              <a:rPr lang="ru-RU" dirty="0" err="1"/>
              <a:t>пояснені</a:t>
            </a:r>
            <a:r>
              <a:rPr lang="ru-RU" dirty="0"/>
              <a:t> на рис. 1.2.</a:t>
            </a:r>
          </a:p>
          <a:p>
            <a:r>
              <a:rPr lang="ru-RU" dirty="0" err="1"/>
              <a:t>Таблиця</a:t>
            </a:r>
            <a:r>
              <a:rPr lang="ru-RU" dirty="0"/>
              <a:t> 1.1 - Форма </a:t>
            </a:r>
            <a:r>
              <a:rPr lang="ru-RU" dirty="0" err="1"/>
              <a:t>таблиці</a:t>
            </a:r>
            <a:r>
              <a:rPr lang="ru-RU" dirty="0"/>
              <a:t> </a:t>
            </a:r>
            <a:r>
              <a:rPr lang="ru-RU" dirty="0" err="1"/>
              <a:t>плазових</a:t>
            </a:r>
            <a:r>
              <a:rPr lang="ru-RU" dirty="0"/>
              <a:t> ординат теоретичного </a:t>
            </a:r>
            <a:r>
              <a:rPr lang="ru-RU" dirty="0" err="1"/>
              <a:t>креслення</a:t>
            </a:r>
            <a:endParaRPr lang="ru-RU" dirty="0"/>
          </a:p>
          <a:p>
            <a:r>
              <a:rPr lang="ru-RU" dirty="0"/>
              <a:t>1.1.4. </a:t>
            </a:r>
            <a:r>
              <a:rPr lang="ru-RU" dirty="0" err="1"/>
              <a:t>Теоретичне</a:t>
            </a:r>
            <a:r>
              <a:rPr lang="ru-RU" dirty="0"/>
              <a:t> </a:t>
            </a:r>
            <a:r>
              <a:rPr lang="ru-RU" dirty="0" err="1"/>
              <a:t>креслення</a:t>
            </a:r>
            <a:r>
              <a:rPr lang="ru-RU" dirty="0"/>
              <a:t> </a:t>
            </a:r>
            <a:r>
              <a:rPr lang="ru-RU" dirty="0" err="1"/>
              <a:t>зазвичай</a:t>
            </a:r>
            <a:r>
              <a:rPr lang="ru-RU" dirty="0"/>
              <a:t> </a:t>
            </a:r>
            <a:r>
              <a:rPr lang="ru-RU" dirty="0" err="1"/>
              <a:t>викреслюють</a:t>
            </a:r>
            <a:r>
              <a:rPr lang="ru-RU" dirty="0"/>
              <a:t> в масштабах 1: 100; 1:50; 1:25 і 1:10. Масштаб </a:t>
            </a:r>
            <a:r>
              <a:rPr lang="ru-RU" dirty="0" err="1"/>
              <a:t>вибирають</a:t>
            </a:r>
            <a:r>
              <a:rPr lang="ru-RU" dirty="0"/>
              <a:t> таким чином,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креслення</a:t>
            </a:r>
            <a:r>
              <a:rPr lang="ru-RU" dirty="0"/>
              <a:t>, не будучи </a:t>
            </a:r>
            <a:r>
              <a:rPr lang="ru-RU" dirty="0" err="1"/>
              <a:t>громіздким</a:t>
            </a:r>
            <a:r>
              <a:rPr lang="ru-RU" dirty="0"/>
              <a:t>, в той же час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dirty="0" err="1"/>
              <a:t>ясним</a:t>
            </a:r>
            <a:r>
              <a:rPr lang="ru-RU" dirty="0"/>
              <a:t> для </a:t>
            </a:r>
            <a:r>
              <a:rPr lang="ru-RU" dirty="0" err="1"/>
              <a:t>роботи</a:t>
            </a:r>
            <a:r>
              <a:rPr lang="ru-RU" dirty="0"/>
              <a:t>.</a:t>
            </a:r>
          </a:p>
          <a:p>
            <a:r>
              <a:rPr lang="ru-RU" dirty="0"/>
              <a:t>ТЧ </a:t>
            </a:r>
            <a:r>
              <a:rPr lang="ru-RU" dirty="0" err="1"/>
              <a:t>будують</a:t>
            </a:r>
            <a:r>
              <a:rPr lang="ru-RU" dirty="0"/>
              <a:t> з максимальною </a:t>
            </a:r>
            <a:r>
              <a:rPr lang="ru-RU" dirty="0" err="1"/>
              <a:t>точністю</a:t>
            </a:r>
            <a:r>
              <a:rPr lang="ru-RU" dirty="0"/>
              <a:t>, так як в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з </a:t>
            </a:r>
            <a:r>
              <a:rPr lang="ru-RU" dirty="0" err="1"/>
              <a:t>нього</a:t>
            </a:r>
            <a:r>
              <a:rPr lang="ru-RU" dirty="0"/>
              <a:t> доводиться </a:t>
            </a:r>
            <a:r>
              <a:rPr lang="ru-RU" dirty="0" err="1"/>
              <a:t>знімати</a:t>
            </a:r>
            <a:r>
              <a:rPr lang="ru-RU" dirty="0"/>
              <a:t> </a:t>
            </a:r>
            <a:r>
              <a:rPr lang="ru-RU" dirty="0" err="1"/>
              <a:t>відсутні</a:t>
            </a:r>
            <a:r>
              <a:rPr lang="ru-RU" dirty="0"/>
              <a:t> </a:t>
            </a:r>
            <a:r>
              <a:rPr lang="ru-RU" dirty="0" err="1"/>
              <a:t>розміри</a:t>
            </a:r>
            <a:r>
              <a:rPr lang="ru-RU" dirty="0"/>
              <a:t> і </a:t>
            </a:r>
            <a:r>
              <a:rPr lang="ru-RU" dirty="0" err="1"/>
              <a:t>розташування</a:t>
            </a:r>
            <a:r>
              <a:rPr lang="ru-RU" dirty="0"/>
              <a:t> </a:t>
            </a:r>
            <a:r>
              <a:rPr lang="ru-RU" dirty="0" err="1"/>
              <a:t>ліній</a:t>
            </a:r>
            <a:r>
              <a:rPr lang="ru-RU" dirty="0"/>
              <a:t>.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викреслюють</a:t>
            </a:r>
            <a:r>
              <a:rPr lang="ru-RU" dirty="0"/>
              <a:t> з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спеціальної</a:t>
            </a:r>
            <a:r>
              <a:rPr lang="ru-RU" dirty="0"/>
              <a:t> </a:t>
            </a:r>
            <a:r>
              <a:rPr lang="ru-RU" dirty="0" err="1"/>
              <a:t>сітки</a:t>
            </a:r>
            <a:r>
              <a:rPr lang="ru-RU" dirty="0"/>
              <a:t> для </a:t>
            </a:r>
            <a:r>
              <a:rPr lang="ru-RU" dirty="0" err="1"/>
              <a:t>кожної</a:t>
            </a:r>
            <a:r>
              <a:rPr lang="ru-RU" dirty="0"/>
              <a:t> </a:t>
            </a:r>
            <a:r>
              <a:rPr lang="ru-RU" dirty="0" err="1"/>
              <a:t>проекції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з </a:t>
            </a:r>
            <a:r>
              <a:rPr lang="ru-RU" dirty="0" err="1"/>
              <a:t>теоретичних</a:t>
            </a:r>
            <a:r>
              <a:rPr lang="ru-RU" dirty="0"/>
              <a:t> </a:t>
            </a:r>
            <a:r>
              <a:rPr lang="ru-RU" dirty="0" err="1"/>
              <a:t>шпангоутів</a:t>
            </a:r>
            <a:r>
              <a:rPr lang="ru-RU" dirty="0"/>
              <a:t>, </a:t>
            </a:r>
            <a:r>
              <a:rPr lang="ru-RU" dirty="0" err="1"/>
              <a:t>ватерліній</a:t>
            </a:r>
            <a:r>
              <a:rPr lang="ru-RU" dirty="0"/>
              <a:t> і </a:t>
            </a:r>
            <a:r>
              <a:rPr lang="ru-RU" dirty="0" err="1"/>
              <a:t>батокси</a:t>
            </a:r>
            <a:r>
              <a:rPr lang="ru-RU" dirty="0"/>
              <a:t>.</a:t>
            </a:r>
          </a:p>
          <a:p>
            <a:r>
              <a:rPr lang="ru-RU" dirty="0"/>
              <a:t>При </a:t>
            </a:r>
            <a:r>
              <a:rPr lang="ru-RU" dirty="0" err="1"/>
              <a:t>побудові</a:t>
            </a:r>
            <a:r>
              <a:rPr lang="ru-RU" dirty="0"/>
              <a:t> теоретичного </a:t>
            </a:r>
            <a:r>
              <a:rPr lang="ru-RU" dirty="0" err="1"/>
              <a:t>креслення</a:t>
            </a:r>
            <a:r>
              <a:rPr lang="ru-RU" dirty="0"/>
              <a:t> </a:t>
            </a:r>
            <a:r>
              <a:rPr lang="ru-RU" dirty="0" err="1"/>
              <a:t>дотримуються</a:t>
            </a:r>
            <a:r>
              <a:rPr lang="ru-RU" dirty="0"/>
              <a:t> </a:t>
            </a:r>
            <a:r>
              <a:rPr lang="ru-RU" dirty="0" err="1"/>
              <a:t>наступного</a:t>
            </a:r>
            <a:r>
              <a:rPr lang="ru-RU" dirty="0"/>
              <a:t> правила </a:t>
            </a:r>
            <a:r>
              <a:rPr lang="ru-RU" dirty="0" err="1"/>
              <a:t>розташування</a:t>
            </a:r>
            <a:r>
              <a:rPr lang="ru-RU" dirty="0"/>
              <a:t> </a:t>
            </a:r>
            <a:r>
              <a:rPr lang="ru-RU" dirty="0" err="1"/>
              <a:t>проекцій</a:t>
            </a:r>
            <a:r>
              <a:rPr lang="ru-RU" dirty="0"/>
              <a:t>. </a:t>
            </a:r>
            <a:r>
              <a:rPr lang="ru-RU" dirty="0" err="1"/>
              <a:t>Проекція</a:t>
            </a:r>
            <a:r>
              <a:rPr lang="ru-RU" dirty="0"/>
              <a:t> «</a:t>
            </a:r>
            <a:r>
              <a:rPr lang="ru-RU" dirty="0" err="1"/>
              <a:t>пліч</a:t>
            </a:r>
            <a:r>
              <a:rPr lang="ru-RU" dirty="0"/>
              <a:t>» є основною і </a:t>
            </a:r>
            <a:r>
              <a:rPr lang="ru-RU" dirty="0" err="1"/>
              <a:t>розташовується</a:t>
            </a:r>
            <a:r>
              <a:rPr lang="ru-RU" dirty="0"/>
              <a:t> як </a:t>
            </a:r>
            <a:r>
              <a:rPr lang="ru-RU" dirty="0" err="1"/>
              <a:t>головний</a:t>
            </a:r>
            <a:r>
              <a:rPr lang="ru-RU" dirty="0"/>
              <a:t> вид.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носову</a:t>
            </a:r>
            <a:r>
              <a:rPr lang="ru-RU" dirty="0"/>
              <a:t> </a:t>
            </a:r>
            <a:r>
              <a:rPr lang="ru-RU" dirty="0" err="1"/>
              <a:t>частину</a:t>
            </a:r>
            <a:r>
              <a:rPr lang="ru-RU" dirty="0"/>
              <a:t> судна </a:t>
            </a:r>
            <a:r>
              <a:rPr lang="ru-RU" dirty="0" err="1"/>
              <a:t>мають</a:t>
            </a:r>
            <a:r>
              <a:rPr lang="ru-RU" dirty="0"/>
              <a:t> вправо, </a:t>
            </a:r>
            <a:r>
              <a:rPr lang="ru-RU" dirty="0" err="1"/>
              <a:t>кормову</a:t>
            </a:r>
            <a:r>
              <a:rPr lang="ru-RU" dirty="0"/>
              <a:t> - </a:t>
            </a:r>
            <a:r>
              <a:rPr lang="ru-RU" dirty="0" err="1"/>
              <a:t>вліво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9416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55812"/>
            <a:ext cx="10977282" cy="59077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dirty="0" smtClean="0"/>
              <a:t>Мал</a:t>
            </a:r>
            <a:r>
              <a:rPr lang="ru-RU" sz="1600" dirty="0"/>
              <a:t>. 1.1. Приклад теоретичного </a:t>
            </a:r>
            <a:r>
              <a:rPr lang="ru-RU" sz="1600" dirty="0" err="1"/>
              <a:t>креслення</a:t>
            </a:r>
            <a:r>
              <a:rPr lang="ru-RU" sz="1600" dirty="0"/>
              <a:t> корпусу судна (а) </a:t>
            </a:r>
            <a:r>
              <a:rPr lang="ru-RU" sz="1600" dirty="0" smtClean="0"/>
              <a:t>і </a:t>
            </a:r>
            <a:r>
              <a:rPr lang="ru-RU" sz="1600" dirty="0" err="1"/>
              <a:t>варіантів</a:t>
            </a:r>
            <a:r>
              <a:rPr lang="ru-RU" sz="1600" dirty="0"/>
              <a:t> </a:t>
            </a:r>
            <a:r>
              <a:rPr lang="ru-RU" sz="1600" dirty="0" err="1"/>
              <a:t>плазовой</a:t>
            </a:r>
            <a:r>
              <a:rPr lang="ru-RU" sz="1600" dirty="0"/>
              <a:t> </a:t>
            </a:r>
            <a:r>
              <a:rPr lang="ru-RU" sz="1600" dirty="0" err="1"/>
              <a:t>розбивки</a:t>
            </a:r>
            <a:r>
              <a:rPr lang="ru-RU" sz="1600" dirty="0"/>
              <a:t> з </a:t>
            </a:r>
            <a:r>
              <a:rPr lang="ru-RU" sz="1600" dirty="0" err="1"/>
              <a:t>накладенням</a:t>
            </a:r>
            <a:r>
              <a:rPr lang="ru-RU" sz="1600" dirty="0"/>
              <a:t> </a:t>
            </a:r>
            <a:r>
              <a:rPr lang="ru-RU" sz="1600" dirty="0" err="1"/>
              <a:t>проекцій</a:t>
            </a:r>
            <a:r>
              <a:rPr lang="ru-RU" sz="1600" dirty="0"/>
              <a:t> (б</a:t>
            </a:r>
            <a:r>
              <a:rPr lang="ru-RU" sz="1600" dirty="0" smtClean="0"/>
              <a:t>)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sz="1600" dirty="0" smtClean="0"/>
              <a:t>Мал</a:t>
            </a:r>
            <a:r>
              <a:rPr lang="ru-RU" sz="1600" dirty="0"/>
              <a:t>. 1.2. </a:t>
            </a:r>
            <a:r>
              <a:rPr lang="ru-RU" sz="1600" dirty="0" err="1"/>
              <a:t>Визначення</a:t>
            </a:r>
            <a:r>
              <a:rPr lang="ru-RU" sz="1600" dirty="0"/>
              <a:t> величин </a:t>
            </a:r>
            <a:r>
              <a:rPr lang="ru-RU" sz="1600" dirty="0" err="1"/>
              <a:t>таблиці</a:t>
            </a:r>
            <a:r>
              <a:rPr lang="ru-RU" sz="1600" dirty="0"/>
              <a:t> </a:t>
            </a:r>
            <a:r>
              <a:rPr lang="ru-RU" sz="1600" dirty="0" err="1"/>
              <a:t>плазових</a:t>
            </a:r>
            <a:r>
              <a:rPr lang="ru-RU" sz="1600" dirty="0"/>
              <a:t> ординат (до табл. 1.1)</a:t>
            </a:r>
            <a:endParaRPr lang="ru-RU" sz="1600" dirty="0" smtClean="0"/>
          </a:p>
          <a:p>
            <a:endParaRPr lang="ru-RU" dirty="0"/>
          </a:p>
        </p:txBody>
      </p:sp>
      <p:pic>
        <p:nvPicPr>
          <p:cNvPr id="5122" name="Picture 2" descr="C:\Users\User\Desktop\teoreticheskiychertezhkorpusasudna-3ff4509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091449" y="-1090623"/>
            <a:ext cx="4598894" cy="9057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187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37882"/>
            <a:ext cx="10515600" cy="5639081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/>
              <a:t>Проекцію</a:t>
            </a:r>
            <a:r>
              <a:rPr lang="ru-RU" dirty="0"/>
              <a:t> «</a:t>
            </a:r>
            <a:r>
              <a:rPr lang="ru-RU" dirty="0" err="1"/>
              <a:t>полушірота</a:t>
            </a:r>
            <a:r>
              <a:rPr lang="ru-RU" dirty="0"/>
              <a:t>» </a:t>
            </a:r>
            <a:r>
              <a:rPr lang="ru-RU" dirty="0" err="1"/>
              <a:t>викреслюють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проекцією</a:t>
            </a:r>
            <a:r>
              <a:rPr lang="ru-RU" dirty="0"/>
              <a:t> «</a:t>
            </a:r>
            <a:r>
              <a:rPr lang="ru-RU" dirty="0" err="1"/>
              <a:t>бік</a:t>
            </a:r>
            <a:r>
              <a:rPr lang="ru-RU" dirty="0"/>
              <a:t>» при </a:t>
            </a:r>
            <a:r>
              <a:rPr lang="ru-RU" dirty="0" err="1"/>
              <a:t>обов'язковому</a:t>
            </a:r>
            <a:r>
              <a:rPr lang="ru-RU" dirty="0"/>
              <a:t> </a:t>
            </a:r>
            <a:r>
              <a:rPr lang="ru-RU" dirty="0" err="1"/>
              <a:t>поєднанні</a:t>
            </a:r>
            <a:r>
              <a:rPr lang="ru-RU" dirty="0"/>
              <a:t> </a:t>
            </a:r>
            <a:r>
              <a:rPr lang="ru-RU" dirty="0" err="1"/>
              <a:t>шпангоутів</a:t>
            </a:r>
            <a:r>
              <a:rPr lang="ru-RU" dirty="0"/>
              <a:t> </a:t>
            </a:r>
            <a:r>
              <a:rPr lang="ru-RU" dirty="0" err="1"/>
              <a:t>обох</a:t>
            </a:r>
            <a:r>
              <a:rPr lang="ru-RU" dirty="0"/>
              <a:t> </a:t>
            </a:r>
            <a:r>
              <a:rPr lang="ru-RU" dirty="0" err="1"/>
              <a:t>проекцій</a:t>
            </a:r>
            <a:r>
              <a:rPr lang="ru-RU" dirty="0"/>
              <a:t>. На </a:t>
            </a:r>
            <a:r>
              <a:rPr lang="ru-RU" dirty="0" err="1"/>
              <a:t>кресленні</a:t>
            </a:r>
            <a:r>
              <a:rPr lang="ru-RU" dirty="0"/>
              <a:t> з </a:t>
            </a:r>
            <a:r>
              <a:rPr lang="ru-RU" dirty="0" err="1"/>
              <a:t>простими</a:t>
            </a:r>
            <a:r>
              <a:rPr lang="ru-RU" dirty="0"/>
              <a:t> обводами корпусу судна </a:t>
            </a:r>
            <a:r>
              <a:rPr lang="ru-RU" dirty="0" err="1"/>
              <a:t>допускається</a:t>
            </a:r>
            <a:r>
              <a:rPr lang="ru-RU" dirty="0"/>
              <a:t> </a:t>
            </a:r>
            <a:r>
              <a:rPr lang="ru-RU" dirty="0" err="1"/>
              <a:t>суміщення</a:t>
            </a:r>
            <a:r>
              <a:rPr lang="ru-RU" dirty="0"/>
              <a:t> </a:t>
            </a:r>
            <a:r>
              <a:rPr lang="ru-RU" dirty="0" err="1"/>
              <a:t>проекцій</a:t>
            </a:r>
            <a:r>
              <a:rPr lang="ru-RU" dirty="0"/>
              <a:t> «</a:t>
            </a:r>
            <a:r>
              <a:rPr lang="ru-RU" dirty="0" err="1"/>
              <a:t>пліч</a:t>
            </a:r>
            <a:r>
              <a:rPr lang="ru-RU" dirty="0"/>
              <a:t>» і «</a:t>
            </a:r>
            <a:r>
              <a:rPr lang="ru-RU" dirty="0" err="1"/>
              <a:t>полушірота</a:t>
            </a:r>
            <a:r>
              <a:rPr lang="ru-RU" dirty="0"/>
              <a:t>», </a:t>
            </a:r>
            <a:r>
              <a:rPr lang="ru-RU" dirty="0" err="1"/>
              <a:t>тобто</a:t>
            </a:r>
            <a:r>
              <a:rPr lang="ru-RU" dirty="0"/>
              <a:t> «</a:t>
            </a:r>
            <a:r>
              <a:rPr lang="ru-RU" dirty="0" err="1"/>
              <a:t>полушірота</a:t>
            </a:r>
            <a:r>
              <a:rPr lang="ru-RU" dirty="0"/>
              <a:t>» </a:t>
            </a:r>
            <a:r>
              <a:rPr lang="ru-RU" dirty="0" err="1"/>
              <a:t>викреслюють</a:t>
            </a:r>
            <a:r>
              <a:rPr lang="ru-RU" dirty="0"/>
              <a:t> на </a:t>
            </a:r>
            <a:r>
              <a:rPr lang="ru-RU" dirty="0" err="1"/>
              <a:t>бічній</a:t>
            </a:r>
            <a:r>
              <a:rPr lang="ru-RU" dirty="0"/>
              <a:t> </a:t>
            </a:r>
            <a:r>
              <a:rPr lang="ru-RU" dirty="0" err="1"/>
              <a:t>проекції</a:t>
            </a:r>
            <a:r>
              <a:rPr lang="ru-RU" dirty="0"/>
              <a:t>, </a:t>
            </a:r>
            <a:r>
              <a:rPr lang="ru-RU" dirty="0" err="1"/>
              <a:t>причому</a:t>
            </a:r>
            <a:r>
              <a:rPr lang="ru-RU" dirty="0"/>
              <a:t> за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діаметральноїплощині</a:t>
            </a:r>
            <a:r>
              <a:rPr lang="ru-RU" dirty="0"/>
              <a:t> </a:t>
            </a:r>
            <a:r>
              <a:rPr lang="ru-RU" dirty="0" err="1"/>
              <a:t>приймають</a:t>
            </a:r>
            <a:r>
              <a:rPr lang="ru-RU" dirty="0"/>
              <a:t> </a:t>
            </a:r>
            <a:r>
              <a:rPr lang="ru-RU" dirty="0" err="1"/>
              <a:t>основну</a:t>
            </a:r>
            <a:r>
              <a:rPr lang="ru-RU" dirty="0"/>
              <a:t> </a:t>
            </a:r>
            <a:r>
              <a:rPr lang="ru-RU" dirty="0" err="1"/>
              <a:t>лінію</a:t>
            </a:r>
            <a:r>
              <a:rPr lang="ru-RU" dirty="0"/>
              <a:t> (</a:t>
            </a:r>
            <a:r>
              <a:rPr lang="ru-RU" dirty="0" err="1"/>
              <a:t>слід</a:t>
            </a:r>
            <a:r>
              <a:rPr lang="ru-RU" dirty="0"/>
              <a:t> ОП). </a:t>
            </a:r>
            <a:r>
              <a:rPr lang="ru-RU" dirty="0" err="1"/>
              <a:t>Прийом</a:t>
            </a:r>
            <a:r>
              <a:rPr lang="ru-RU" dirty="0"/>
              <a:t> </a:t>
            </a:r>
            <a:r>
              <a:rPr lang="ru-RU" dirty="0" err="1"/>
              <a:t>поєднання</a:t>
            </a:r>
            <a:r>
              <a:rPr lang="ru-RU" dirty="0"/>
              <a:t> </a:t>
            </a:r>
            <a:r>
              <a:rPr lang="ru-RU" dirty="0" err="1"/>
              <a:t>проекцій</a:t>
            </a:r>
            <a:r>
              <a:rPr lang="ru-RU" dirty="0"/>
              <a:t> </a:t>
            </a:r>
            <a:r>
              <a:rPr lang="ru-RU" dirty="0" err="1"/>
              <a:t>допускається</a:t>
            </a:r>
            <a:r>
              <a:rPr lang="ru-RU" dirty="0"/>
              <a:t> за </a:t>
            </a:r>
            <a:r>
              <a:rPr lang="ru-RU" dirty="0" err="1"/>
              <a:t>умови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не </a:t>
            </a:r>
            <a:r>
              <a:rPr lang="ru-RU" dirty="0" err="1"/>
              <a:t>відіб'ється</a:t>
            </a:r>
            <a:r>
              <a:rPr lang="ru-RU" dirty="0"/>
              <a:t> негативно на </a:t>
            </a:r>
            <a:r>
              <a:rPr lang="ru-RU" dirty="0" err="1"/>
              <a:t>ясності</a:t>
            </a:r>
            <a:r>
              <a:rPr lang="ru-RU" dirty="0"/>
              <a:t> </a:t>
            </a:r>
            <a:r>
              <a:rPr lang="ru-RU" dirty="0" err="1"/>
              <a:t>креслення</a:t>
            </a:r>
            <a:r>
              <a:rPr lang="ru-RU" dirty="0"/>
              <a:t>. </a:t>
            </a:r>
            <a:r>
              <a:rPr lang="ru-RU" dirty="0" err="1"/>
              <a:t>Проекцію</a:t>
            </a:r>
            <a:r>
              <a:rPr lang="ru-RU" dirty="0"/>
              <a:t> «корпус» </a:t>
            </a:r>
            <a:r>
              <a:rPr lang="ru-RU" dirty="0" err="1"/>
              <a:t>розміщують</a:t>
            </a:r>
            <a:r>
              <a:rPr lang="ru-RU" dirty="0"/>
              <a:t> </a:t>
            </a:r>
            <a:r>
              <a:rPr lang="ru-RU" dirty="0" err="1"/>
              <a:t>праворуч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проекції</a:t>
            </a:r>
            <a:r>
              <a:rPr lang="ru-RU" dirty="0"/>
              <a:t> «</a:t>
            </a:r>
            <a:r>
              <a:rPr lang="ru-RU" dirty="0" err="1"/>
              <a:t>пліч</a:t>
            </a:r>
            <a:r>
              <a:rPr lang="ru-RU" dirty="0"/>
              <a:t>».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основна</a:t>
            </a:r>
            <a:r>
              <a:rPr lang="ru-RU" dirty="0"/>
              <a:t> </a:t>
            </a:r>
            <a:r>
              <a:rPr lang="ru-RU" dirty="0" err="1"/>
              <a:t>лінія</a:t>
            </a:r>
            <a:r>
              <a:rPr lang="ru-RU" dirty="0"/>
              <a:t> (ОЛ) і </a:t>
            </a:r>
            <a:r>
              <a:rPr lang="ru-RU" dirty="0" err="1"/>
              <a:t>ватерлінії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проекцій</a:t>
            </a:r>
            <a:r>
              <a:rPr lang="ru-RU" dirty="0"/>
              <a:t> </a:t>
            </a:r>
            <a:r>
              <a:rPr lang="ru-RU" dirty="0" err="1"/>
              <a:t>поєднуються</a:t>
            </a:r>
            <a:r>
              <a:rPr lang="ru-RU" dirty="0"/>
              <a:t>. </a:t>
            </a:r>
            <a:r>
              <a:rPr lang="ru-RU" dirty="0" err="1"/>
              <a:t>Зображення</a:t>
            </a:r>
            <a:r>
              <a:rPr lang="ru-RU" dirty="0"/>
              <a:t> </a:t>
            </a:r>
            <a:r>
              <a:rPr lang="ru-RU" dirty="0" err="1"/>
              <a:t>батокси</a:t>
            </a:r>
            <a:r>
              <a:rPr lang="ru-RU" dirty="0"/>
              <a:t>, </a:t>
            </a:r>
            <a:r>
              <a:rPr lang="ru-RU" dirty="0" err="1"/>
              <a:t>ватерліній</a:t>
            </a:r>
            <a:r>
              <a:rPr lang="ru-RU" dirty="0"/>
              <a:t> і </a:t>
            </a:r>
            <a:r>
              <a:rPr lang="ru-RU" dirty="0" err="1"/>
              <a:t>шпангоутів</a:t>
            </a:r>
            <a:r>
              <a:rPr lang="ru-RU" dirty="0"/>
              <a:t> на </a:t>
            </a:r>
            <a:r>
              <a:rPr lang="ru-RU" dirty="0" err="1"/>
              <a:t>одній</a:t>
            </a:r>
            <a:r>
              <a:rPr lang="ru-RU" dirty="0"/>
              <a:t> з </a:t>
            </a:r>
            <a:r>
              <a:rPr lang="ru-RU" dirty="0" err="1"/>
              <a:t>проекцій</a:t>
            </a:r>
            <a:r>
              <a:rPr lang="ru-RU" dirty="0"/>
              <a:t> </a:t>
            </a:r>
            <a:r>
              <a:rPr lang="ru-RU" dirty="0" err="1"/>
              <a:t>представляється</a:t>
            </a:r>
            <a:r>
              <a:rPr lang="ru-RU" dirty="0"/>
              <a:t> в </a:t>
            </a:r>
            <a:r>
              <a:rPr lang="ru-RU" dirty="0" err="1"/>
              <a:t>істинному</a:t>
            </a:r>
            <a:r>
              <a:rPr lang="ru-RU" dirty="0"/>
              <a:t> </a:t>
            </a:r>
            <a:r>
              <a:rPr lang="ru-RU" dirty="0" err="1"/>
              <a:t>вигляді</a:t>
            </a:r>
            <a:r>
              <a:rPr lang="ru-RU" dirty="0"/>
              <a:t> (у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кривих</a:t>
            </a:r>
            <a:r>
              <a:rPr lang="ru-RU" dirty="0"/>
              <a:t>), а на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- </a:t>
            </a:r>
            <a:r>
              <a:rPr lang="ru-RU" dirty="0" err="1"/>
              <a:t>прямими</a:t>
            </a:r>
            <a:r>
              <a:rPr lang="ru-RU" dirty="0"/>
              <a:t> </a:t>
            </a:r>
            <a:r>
              <a:rPr lang="ru-RU" dirty="0" err="1"/>
              <a:t>лініями</a:t>
            </a:r>
            <a:r>
              <a:rPr lang="ru-RU" dirty="0"/>
              <a:t>.</a:t>
            </a:r>
          </a:p>
          <a:p>
            <a:r>
              <a:rPr lang="ru-RU" dirty="0"/>
              <a:t>На теоретичному </a:t>
            </a:r>
            <a:r>
              <a:rPr lang="ru-RU" dirty="0" err="1"/>
              <a:t>кресленні</a:t>
            </a:r>
            <a:r>
              <a:rPr lang="ru-RU" dirty="0"/>
              <a:t> </a:t>
            </a:r>
            <a:r>
              <a:rPr lang="ru-RU" dirty="0" err="1"/>
              <a:t>показують</a:t>
            </a:r>
            <a:r>
              <a:rPr lang="ru-RU" dirty="0"/>
              <a:t> </a:t>
            </a:r>
            <a:r>
              <a:rPr lang="ru-RU" dirty="0" err="1"/>
              <a:t>лінії</a:t>
            </a:r>
            <a:r>
              <a:rPr lang="ru-RU" dirty="0"/>
              <a:t> палуб основного корпусу. Палуби, як правило,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поздовжній</a:t>
            </a:r>
            <a:r>
              <a:rPr lang="ru-RU" dirty="0"/>
              <a:t> </a:t>
            </a:r>
            <a:r>
              <a:rPr lang="ru-RU" dirty="0" err="1"/>
              <a:t>вигин</a:t>
            </a:r>
            <a:r>
              <a:rPr lang="ru-RU" dirty="0"/>
              <a:t> (</a:t>
            </a:r>
            <a:r>
              <a:rPr lang="ru-RU" dirty="0" err="1"/>
              <a:t>седловатость</a:t>
            </a:r>
            <a:r>
              <a:rPr lang="ru-RU" dirty="0"/>
              <a:t>) і </a:t>
            </a:r>
            <a:r>
              <a:rPr lang="ru-RU" dirty="0" err="1"/>
              <a:t>поперечну</a:t>
            </a:r>
            <a:r>
              <a:rPr lang="ru-RU" dirty="0"/>
              <a:t> погибь, тому </a:t>
            </a:r>
            <a:r>
              <a:rPr lang="ru-RU" dirty="0" err="1"/>
              <a:t>лінії</a:t>
            </a:r>
            <a:r>
              <a:rPr lang="ru-RU" dirty="0"/>
              <a:t> палуби на </a:t>
            </a:r>
            <a:r>
              <a:rPr lang="ru-RU" dirty="0" err="1"/>
              <a:t>проекціях</a:t>
            </a:r>
            <a:r>
              <a:rPr lang="ru-RU" dirty="0"/>
              <a:t> теоретичного </a:t>
            </a:r>
            <a:r>
              <a:rPr lang="ru-RU" dirty="0" err="1"/>
              <a:t>креслення</a:t>
            </a:r>
            <a:r>
              <a:rPr lang="ru-RU" dirty="0"/>
              <a:t> </a:t>
            </a:r>
            <a:r>
              <a:rPr lang="ru-RU" dirty="0" err="1"/>
              <a:t>зображують</a:t>
            </a:r>
            <a:r>
              <a:rPr lang="ru-RU" dirty="0"/>
              <a:t> </a:t>
            </a:r>
            <a:r>
              <a:rPr lang="ru-RU" dirty="0" err="1"/>
              <a:t>кривими</a:t>
            </a:r>
            <a:r>
              <a:rPr lang="ru-RU" dirty="0"/>
              <a:t> </a:t>
            </a:r>
            <a:r>
              <a:rPr lang="ru-RU" dirty="0" err="1"/>
              <a:t>лініями</a:t>
            </a:r>
            <a:r>
              <a:rPr lang="ru-RU" dirty="0"/>
              <a:t>.</a:t>
            </a:r>
          </a:p>
          <a:p>
            <a:r>
              <a:rPr lang="ru-RU" dirty="0"/>
              <a:t>1.1.5. За </a:t>
            </a:r>
            <a:r>
              <a:rPr lang="ru-RU" dirty="0" err="1"/>
              <a:t>теоретичну</a:t>
            </a:r>
            <a:r>
              <a:rPr lang="ru-RU" dirty="0"/>
              <a:t> </a:t>
            </a:r>
            <a:r>
              <a:rPr lang="ru-RU" dirty="0" err="1"/>
              <a:t>поверхню</a:t>
            </a:r>
            <a:r>
              <a:rPr lang="ru-RU" dirty="0"/>
              <a:t> судна для </a:t>
            </a:r>
            <a:r>
              <a:rPr lang="ru-RU" dirty="0" err="1"/>
              <a:t>металевих</a:t>
            </a:r>
            <a:r>
              <a:rPr lang="ru-RU" dirty="0"/>
              <a:t> суден </a:t>
            </a:r>
            <a:r>
              <a:rPr lang="ru-RU" dirty="0" err="1"/>
              <a:t>приймають</a:t>
            </a:r>
            <a:r>
              <a:rPr lang="ru-RU" dirty="0"/>
              <a:t> </a:t>
            </a:r>
            <a:r>
              <a:rPr lang="ru-RU" dirty="0" err="1"/>
              <a:t>внутрішню</a:t>
            </a:r>
            <a:r>
              <a:rPr lang="ru-RU" dirty="0"/>
              <a:t> </a:t>
            </a:r>
            <a:r>
              <a:rPr lang="ru-RU" dirty="0" err="1"/>
              <a:t>поверхню</a:t>
            </a:r>
            <a:r>
              <a:rPr lang="ru-RU" dirty="0"/>
              <a:t> </a:t>
            </a:r>
            <a:r>
              <a:rPr lang="ru-RU" dirty="0" err="1"/>
              <a:t>зовнішньої</a:t>
            </a:r>
            <a:r>
              <a:rPr lang="ru-RU" dirty="0"/>
              <a:t> обшивки, а для </a:t>
            </a:r>
            <a:r>
              <a:rPr lang="ru-RU" dirty="0" err="1"/>
              <a:t>дерев'яних</a:t>
            </a:r>
            <a:r>
              <a:rPr lang="ru-RU" dirty="0"/>
              <a:t> і </a:t>
            </a:r>
            <a:r>
              <a:rPr lang="ru-RU" dirty="0" err="1"/>
              <a:t>залізобетонних</a:t>
            </a:r>
            <a:r>
              <a:rPr lang="ru-RU" dirty="0"/>
              <a:t> суден - </a:t>
            </a:r>
            <a:r>
              <a:rPr lang="ru-RU" dirty="0" err="1"/>
              <a:t>зовнішню</a:t>
            </a:r>
            <a:r>
              <a:rPr lang="ru-RU" dirty="0"/>
              <a:t>.</a:t>
            </a:r>
          </a:p>
          <a:p>
            <a:r>
              <a:rPr lang="ru-RU" dirty="0"/>
              <a:t>1.1.6. За </a:t>
            </a:r>
            <a:r>
              <a:rPr lang="ru-RU" dirty="0" err="1"/>
              <a:t>даними</a:t>
            </a:r>
            <a:r>
              <a:rPr lang="ru-RU" dirty="0"/>
              <a:t> ТЧ </a:t>
            </a:r>
            <a:r>
              <a:rPr lang="ru-RU" dirty="0" err="1"/>
              <a:t>виробляють</a:t>
            </a:r>
            <a:r>
              <a:rPr lang="ru-RU" dirty="0"/>
              <a:t> </a:t>
            </a:r>
            <a:r>
              <a:rPr lang="ru-RU" dirty="0" err="1"/>
              <a:t>розробку</a:t>
            </a:r>
            <a:r>
              <a:rPr lang="ru-RU" dirty="0"/>
              <a:t> </a:t>
            </a:r>
            <a:r>
              <a:rPr lang="ru-RU" dirty="0" err="1"/>
              <a:t>креслень</a:t>
            </a:r>
            <a:r>
              <a:rPr lang="ru-RU" dirty="0"/>
              <a:t> </a:t>
            </a:r>
            <a:r>
              <a:rPr lang="ru-RU" dirty="0" err="1"/>
              <a:t>загального</a:t>
            </a:r>
            <a:r>
              <a:rPr lang="ru-RU" dirty="0"/>
              <a:t> </a:t>
            </a:r>
            <a:r>
              <a:rPr lang="ru-RU" dirty="0" err="1"/>
              <a:t>розташування</a:t>
            </a:r>
            <a:r>
              <a:rPr lang="ru-RU" dirty="0"/>
              <a:t>, </a:t>
            </a:r>
            <a:r>
              <a:rPr lang="ru-RU" dirty="0" err="1"/>
              <a:t>конструктивних</a:t>
            </a:r>
            <a:r>
              <a:rPr lang="ru-RU" dirty="0"/>
              <a:t> і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робочих</a:t>
            </a:r>
            <a:r>
              <a:rPr lang="ru-RU" dirty="0"/>
              <a:t> </a:t>
            </a:r>
            <a:r>
              <a:rPr lang="ru-RU" dirty="0" err="1"/>
              <a:t>креслень</a:t>
            </a:r>
            <a:r>
              <a:rPr lang="ru-RU" dirty="0"/>
              <a:t>, </a:t>
            </a:r>
            <a:r>
              <a:rPr lang="ru-RU" dirty="0" err="1"/>
              <a:t>виготовляють</a:t>
            </a:r>
            <a:r>
              <a:rPr lang="ru-RU" dirty="0"/>
              <a:t> блок-модель для </a:t>
            </a:r>
            <a:r>
              <a:rPr lang="ru-RU" dirty="0" err="1"/>
              <a:t>побудови</a:t>
            </a:r>
            <a:r>
              <a:rPr lang="ru-RU" dirty="0"/>
              <a:t> </a:t>
            </a:r>
            <a:r>
              <a:rPr lang="ru-RU" dirty="0" err="1"/>
              <a:t>пазів</a:t>
            </a:r>
            <a:r>
              <a:rPr lang="ru-RU" dirty="0"/>
              <a:t> і </a:t>
            </a:r>
            <a:r>
              <a:rPr lang="ru-RU" dirty="0" err="1"/>
              <a:t>стиків</a:t>
            </a:r>
            <a:r>
              <a:rPr lang="ru-RU" dirty="0"/>
              <a:t> </a:t>
            </a:r>
            <a:r>
              <a:rPr lang="ru-RU" dirty="0" err="1"/>
              <a:t>зовнішньої</a:t>
            </a:r>
            <a:r>
              <a:rPr lang="ru-RU" dirty="0"/>
              <a:t> обшивки. За ТЧ </a:t>
            </a:r>
            <a:r>
              <a:rPr lang="ru-RU" dirty="0" err="1"/>
              <a:t>визначають</a:t>
            </a:r>
            <a:r>
              <a:rPr lang="ru-RU" dirty="0"/>
              <a:t> </a:t>
            </a:r>
            <a:r>
              <a:rPr lang="ru-RU" dirty="0" err="1"/>
              <a:t>морехідні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судна (</a:t>
            </a:r>
            <a:r>
              <a:rPr lang="ru-RU" dirty="0" err="1"/>
              <a:t>плавучість</a:t>
            </a:r>
            <a:r>
              <a:rPr lang="ru-RU" dirty="0"/>
              <a:t>, </a:t>
            </a:r>
            <a:r>
              <a:rPr lang="ru-RU" dirty="0" err="1"/>
              <a:t>остійність</a:t>
            </a:r>
            <a:r>
              <a:rPr lang="ru-RU" dirty="0"/>
              <a:t>, ходкость, </a:t>
            </a:r>
            <a:r>
              <a:rPr lang="ru-RU" dirty="0" err="1"/>
              <a:t>непотоплюваність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.), </a:t>
            </a:r>
            <a:r>
              <a:rPr lang="ru-RU" dirty="0" err="1"/>
              <a:t>Місткість</a:t>
            </a:r>
            <a:r>
              <a:rPr lang="ru-RU" dirty="0"/>
              <a:t> і </a:t>
            </a:r>
            <a:r>
              <a:rPr lang="ru-RU" dirty="0" err="1"/>
              <a:t>вантажопідйомність</a:t>
            </a:r>
            <a:r>
              <a:rPr lang="ru-RU" dirty="0"/>
              <a:t>, </a:t>
            </a:r>
            <a:r>
              <a:rPr lang="ru-RU" dirty="0" err="1"/>
              <a:t>водотоннажність</a:t>
            </a:r>
            <a:r>
              <a:rPr lang="ru-RU" dirty="0"/>
              <a:t> і </a:t>
            </a:r>
            <a:r>
              <a:rPr lang="ru-RU" dirty="0" err="1"/>
              <a:t>ін</a:t>
            </a:r>
            <a:r>
              <a:rPr lang="ru-RU" dirty="0"/>
              <a:t>. Без </a:t>
            </a:r>
            <a:r>
              <a:rPr lang="ru-RU" dirty="0" err="1"/>
              <a:t>розробки</a:t>
            </a:r>
            <a:r>
              <a:rPr lang="ru-RU" dirty="0"/>
              <a:t> ТЧ </a:t>
            </a:r>
            <a:r>
              <a:rPr lang="ru-RU" dirty="0" err="1"/>
              <a:t>неможливий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побудови</a:t>
            </a:r>
            <a:r>
              <a:rPr lang="ru-RU" dirty="0"/>
              <a:t> судна. За </a:t>
            </a:r>
            <a:r>
              <a:rPr lang="ru-RU" dirty="0" err="1"/>
              <a:t>даними</a:t>
            </a:r>
            <a:r>
              <a:rPr lang="ru-RU" dirty="0"/>
              <a:t> ТЧ </a:t>
            </a:r>
            <a:r>
              <a:rPr lang="ru-RU" dirty="0" err="1"/>
              <a:t>виробляють</a:t>
            </a:r>
            <a:r>
              <a:rPr lang="ru-RU" dirty="0"/>
              <a:t> </a:t>
            </a:r>
            <a:r>
              <a:rPr lang="ru-RU" dirty="0" err="1"/>
              <a:t>креслення</a:t>
            </a:r>
            <a:r>
              <a:rPr lang="ru-RU" dirty="0"/>
              <a:t> </a:t>
            </a:r>
            <a:r>
              <a:rPr lang="ru-RU" dirty="0" err="1"/>
              <a:t>ліній</a:t>
            </a:r>
            <a:r>
              <a:rPr lang="ru-RU" dirty="0"/>
              <a:t> </a:t>
            </a:r>
            <a:r>
              <a:rPr lang="ru-RU" dirty="0" err="1"/>
              <a:t>обводів</a:t>
            </a:r>
            <a:r>
              <a:rPr lang="ru-RU" dirty="0"/>
              <a:t> корпусу судна на </a:t>
            </a:r>
            <a:r>
              <a:rPr lang="ru-RU" dirty="0" err="1"/>
              <a:t>плазі</a:t>
            </a:r>
            <a:r>
              <a:rPr lang="ru-RU" dirty="0"/>
              <a:t> в </a:t>
            </a:r>
            <a:r>
              <a:rPr lang="ru-RU" dirty="0" err="1"/>
              <a:t>натуральну</a:t>
            </a:r>
            <a:r>
              <a:rPr lang="ru-RU" dirty="0"/>
              <a:t> величину </a:t>
            </a:r>
            <a:r>
              <a:rPr lang="ru-RU" dirty="0" err="1"/>
              <a:t>або</a:t>
            </a:r>
            <a:r>
              <a:rPr lang="ru-RU" dirty="0"/>
              <a:t> в </a:t>
            </a:r>
            <a:r>
              <a:rPr lang="ru-RU" dirty="0" err="1"/>
              <a:t>масштабі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2881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00635"/>
            <a:ext cx="10515600" cy="5576328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1.1.7. </a:t>
            </a:r>
            <a:r>
              <a:rPr lang="ru-RU" dirty="0" err="1"/>
              <a:t>Креслення</a:t>
            </a:r>
            <a:r>
              <a:rPr lang="ru-RU" dirty="0"/>
              <a:t> і </a:t>
            </a:r>
            <a:r>
              <a:rPr lang="ru-RU" dirty="0" err="1"/>
              <a:t>узгодження</a:t>
            </a:r>
            <a:r>
              <a:rPr lang="ru-RU" dirty="0"/>
              <a:t> </a:t>
            </a:r>
            <a:r>
              <a:rPr lang="ru-RU" dirty="0" err="1"/>
              <a:t>ліній</a:t>
            </a:r>
            <a:r>
              <a:rPr lang="ru-RU" dirty="0"/>
              <a:t> ТЧ на </a:t>
            </a:r>
            <a:r>
              <a:rPr lang="ru-RU" dirty="0" err="1"/>
              <a:t>плазі</a:t>
            </a:r>
            <a:r>
              <a:rPr lang="ru-RU" dirty="0"/>
              <a:t> </a:t>
            </a:r>
            <a:r>
              <a:rPr lang="ru-RU" dirty="0" err="1"/>
              <a:t>називається</a:t>
            </a:r>
            <a:r>
              <a:rPr lang="ru-RU" dirty="0"/>
              <a:t> </a:t>
            </a:r>
            <a:r>
              <a:rPr lang="ru-RU" dirty="0" err="1"/>
              <a:t>плазовой</a:t>
            </a:r>
            <a:r>
              <a:rPr lang="ru-RU" dirty="0"/>
              <a:t> </a:t>
            </a:r>
            <a:r>
              <a:rPr lang="ru-RU" dirty="0" err="1"/>
              <a:t>розбивкою</a:t>
            </a:r>
            <a:r>
              <a:rPr lang="ru-RU" dirty="0"/>
              <a:t> корпусу судна. За </a:t>
            </a:r>
            <a:r>
              <a:rPr lang="ru-RU" dirty="0" err="1"/>
              <a:t>розбивці</a:t>
            </a:r>
            <a:r>
              <a:rPr lang="ru-RU" dirty="0"/>
              <a:t> з плаза </a:t>
            </a:r>
            <a:r>
              <a:rPr lang="ru-RU" dirty="0" err="1"/>
              <a:t>визначають</a:t>
            </a:r>
            <a:r>
              <a:rPr lang="ru-RU" dirty="0"/>
              <a:t> </a:t>
            </a:r>
            <a:r>
              <a:rPr lang="ru-RU" dirty="0" err="1"/>
              <a:t>контури</a:t>
            </a:r>
            <a:r>
              <a:rPr lang="ru-RU" dirty="0"/>
              <a:t> деталей </a:t>
            </a:r>
            <a:r>
              <a:rPr lang="ru-RU" dirty="0" err="1"/>
              <a:t>зовнішньої</a:t>
            </a:r>
            <a:r>
              <a:rPr lang="ru-RU" dirty="0"/>
              <a:t> обшивки і набору, </a:t>
            </a:r>
            <a:r>
              <a:rPr lang="ru-RU" dirty="0" err="1"/>
              <a:t>викреслюють</a:t>
            </a:r>
            <a:r>
              <a:rPr lang="ru-RU" dirty="0"/>
              <a:t> </a:t>
            </a:r>
            <a:r>
              <a:rPr lang="ru-RU" dirty="0" err="1"/>
              <a:t>ескізи</a:t>
            </a:r>
            <a:r>
              <a:rPr lang="ru-RU" dirty="0"/>
              <a:t>, </a:t>
            </a:r>
            <a:r>
              <a:rPr lang="ru-RU" dirty="0" err="1"/>
              <a:t>креслення-шаблони</a:t>
            </a:r>
            <a:r>
              <a:rPr lang="ru-RU" dirty="0"/>
              <a:t> і </a:t>
            </a:r>
            <a:r>
              <a:rPr lang="ru-RU" dirty="0" err="1"/>
              <a:t>копір-креслення</a:t>
            </a:r>
            <a:r>
              <a:rPr lang="ru-RU" dirty="0"/>
              <a:t>, </a:t>
            </a:r>
            <a:r>
              <a:rPr lang="ru-RU" dirty="0" err="1"/>
              <a:t>виготовляють</a:t>
            </a:r>
            <a:r>
              <a:rPr lang="ru-RU" dirty="0"/>
              <a:t> </a:t>
            </a:r>
            <a:r>
              <a:rPr lang="ru-RU" dirty="0" err="1"/>
              <a:t>шаблони</a:t>
            </a:r>
            <a:r>
              <a:rPr lang="ru-RU" dirty="0"/>
              <a:t>, </a:t>
            </a:r>
            <a:r>
              <a:rPr lang="ru-RU" dirty="0" err="1"/>
              <a:t>каркаси</a:t>
            </a:r>
            <a:r>
              <a:rPr lang="ru-RU" dirty="0"/>
              <a:t> і </a:t>
            </a:r>
            <a:r>
              <a:rPr lang="ru-RU" dirty="0" err="1"/>
              <a:t>макети</a:t>
            </a:r>
            <a:r>
              <a:rPr lang="ru-RU" dirty="0"/>
              <a:t> для </a:t>
            </a:r>
            <a:r>
              <a:rPr lang="ru-RU" dirty="0" err="1"/>
              <a:t>розмітки</a:t>
            </a:r>
            <a:r>
              <a:rPr lang="ru-RU" dirty="0"/>
              <a:t>, </a:t>
            </a:r>
            <a:r>
              <a:rPr lang="ru-RU" dirty="0" err="1"/>
              <a:t>обробки</a:t>
            </a:r>
            <a:r>
              <a:rPr lang="ru-RU" dirty="0"/>
              <a:t> і </a:t>
            </a:r>
            <a:r>
              <a:rPr lang="ru-RU" dirty="0" err="1"/>
              <a:t>перевірки</a:t>
            </a:r>
            <a:r>
              <a:rPr lang="ru-RU" dirty="0"/>
              <a:t> деталей корпусу. За </a:t>
            </a:r>
            <a:r>
              <a:rPr lang="ru-RU" dirty="0" err="1"/>
              <a:t>даними</a:t>
            </a:r>
            <a:r>
              <a:rPr lang="ru-RU" dirty="0"/>
              <a:t> з плаза </a:t>
            </a:r>
            <a:r>
              <a:rPr lang="ru-RU" dirty="0" err="1"/>
              <a:t>здійснюють</a:t>
            </a:r>
            <a:r>
              <a:rPr lang="ru-RU" dirty="0"/>
              <a:t> </a:t>
            </a:r>
            <a:r>
              <a:rPr lang="ru-RU" dirty="0" err="1"/>
              <a:t>збірку</a:t>
            </a:r>
            <a:r>
              <a:rPr lang="ru-RU" dirty="0"/>
              <a:t> </a:t>
            </a:r>
            <a:r>
              <a:rPr lang="ru-RU" dirty="0" err="1"/>
              <a:t>секцій</a:t>
            </a:r>
            <a:r>
              <a:rPr lang="ru-RU" dirty="0"/>
              <a:t> і </a:t>
            </a:r>
            <a:r>
              <a:rPr lang="ru-RU" dirty="0" err="1"/>
              <a:t>формування</a:t>
            </a:r>
            <a:r>
              <a:rPr lang="ru-RU" dirty="0"/>
              <a:t> корпусу на </a:t>
            </a:r>
            <a:r>
              <a:rPr lang="ru-RU" dirty="0" err="1"/>
              <a:t>стапелі</a:t>
            </a:r>
            <a:r>
              <a:rPr lang="ru-RU" dirty="0"/>
              <a:t>. </a:t>
            </a:r>
            <a:r>
              <a:rPr lang="ru-RU" dirty="0" err="1"/>
              <a:t>Розробка</a:t>
            </a:r>
            <a:r>
              <a:rPr lang="ru-RU" dirty="0"/>
              <a:t> ТЧ є першим </a:t>
            </a:r>
            <a:r>
              <a:rPr lang="ru-RU" dirty="0" err="1"/>
              <a:t>етапом</a:t>
            </a:r>
            <a:r>
              <a:rPr lang="ru-RU" dirty="0"/>
              <a:t> в </a:t>
            </a:r>
            <a:r>
              <a:rPr lang="ru-RU" dirty="0" err="1"/>
              <a:t>будівництві</a:t>
            </a:r>
            <a:r>
              <a:rPr lang="ru-RU" dirty="0"/>
              <a:t> судна і </a:t>
            </a:r>
            <a:r>
              <a:rPr lang="ru-RU" dirty="0" err="1"/>
              <a:t>вихідним</a:t>
            </a:r>
            <a:r>
              <a:rPr lang="ru-RU" dirty="0"/>
              <a:t> </a:t>
            </a:r>
            <a:r>
              <a:rPr lang="ru-RU" dirty="0" err="1"/>
              <a:t>матеріалом</a:t>
            </a:r>
            <a:r>
              <a:rPr lang="ru-RU" dirty="0"/>
              <a:t> для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подальших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.</a:t>
            </a:r>
          </a:p>
          <a:p>
            <a:r>
              <a:rPr lang="ru-RU" dirty="0"/>
              <a:t>1.1.8. </a:t>
            </a:r>
            <a:r>
              <a:rPr lang="ru-RU" dirty="0" err="1"/>
              <a:t>Сітка</a:t>
            </a:r>
            <a:r>
              <a:rPr lang="ru-RU" dirty="0"/>
              <a:t> </a:t>
            </a:r>
            <a:r>
              <a:rPr lang="ru-RU" dirty="0" err="1"/>
              <a:t>проекції</a:t>
            </a:r>
            <a:r>
              <a:rPr lang="ru-RU" dirty="0"/>
              <a:t> «</a:t>
            </a:r>
            <a:r>
              <a:rPr lang="ru-RU" dirty="0" err="1"/>
              <a:t>пліч</a:t>
            </a:r>
            <a:r>
              <a:rPr lang="ru-RU" dirty="0"/>
              <a:t>» ТЧ </a:t>
            </a:r>
            <a:r>
              <a:rPr lang="ru-RU" dirty="0" err="1"/>
              <a:t>складається</a:t>
            </a:r>
            <a:r>
              <a:rPr lang="ru-RU" dirty="0"/>
              <a:t> з </a:t>
            </a:r>
            <a:r>
              <a:rPr lang="ru-RU" dirty="0" err="1"/>
              <a:t>основної</a:t>
            </a:r>
            <a:r>
              <a:rPr lang="ru-RU" dirty="0"/>
              <a:t> </a:t>
            </a:r>
            <a:r>
              <a:rPr lang="ru-RU" dirty="0" err="1"/>
              <a:t>лінії</a:t>
            </a:r>
            <a:r>
              <a:rPr lang="ru-RU" dirty="0"/>
              <a:t>, </a:t>
            </a:r>
            <a:r>
              <a:rPr lang="ru-RU" dirty="0" err="1"/>
              <a:t>шпангоутів</a:t>
            </a:r>
            <a:r>
              <a:rPr lang="ru-RU" dirty="0"/>
              <a:t> і </a:t>
            </a:r>
            <a:r>
              <a:rPr lang="ru-RU" dirty="0" err="1"/>
              <a:t>ватерліній</a:t>
            </a:r>
            <a:r>
              <a:rPr lang="ru-RU" dirty="0"/>
              <a:t>. </a:t>
            </a:r>
            <a:r>
              <a:rPr lang="ru-RU" dirty="0" err="1"/>
              <a:t>Лінії</a:t>
            </a:r>
            <a:r>
              <a:rPr lang="ru-RU" dirty="0"/>
              <a:t> </a:t>
            </a:r>
            <a:r>
              <a:rPr lang="ru-RU" dirty="0" err="1"/>
              <a:t>теоретичних</a:t>
            </a:r>
            <a:r>
              <a:rPr lang="ru-RU" dirty="0"/>
              <a:t> </a:t>
            </a:r>
            <a:r>
              <a:rPr lang="ru-RU" dirty="0" err="1"/>
              <a:t>шпангоутів</a:t>
            </a:r>
            <a:r>
              <a:rPr lang="ru-RU" dirty="0"/>
              <a:t> </a:t>
            </a:r>
            <a:r>
              <a:rPr lang="ru-RU" dirty="0" err="1"/>
              <a:t>перпендикулярні</a:t>
            </a:r>
            <a:r>
              <a:rPr lang="ru-RU" dirty="0"/>
              <a:t> </a:t>
            </a:r>
            <a:r>
              <a:rPr lang="ru-RU" dirty="0" err="1"/>
              <a:t>основної</a:t>
            </a:r>
            <a:r>
              <a:rPr lang="ru-RU" dirty="0"/>
              <a:t> </a:t>
            </a:r>
            <a:r>
              <a:rPr lang="ru-RU" dirty="0" err="1"/>
              <a:t>лінії</a:t>
            </a:r>
            <a:r>
              <a:rPr lang="ru-RU" dirty="0"/>
              <a:t>. </a:t>
            </a:r>
            <a:r>
              <a:rPr lang="ru-RU" dirty="0" err="1"/>
              <a:t>Відстані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ними (шпации) </a:t>
            </a:r>
            <a:r>
              <a:rPr lang="ru-RU" dirty="0" err="1"/>
              <a:t>рівні</a:t>
            </a:r>
            <a:r>
              <a:rPr lang="ru-RU" dirty="0"/>
              <a:t> 1/20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довжини</a:t>
            </a:r>
            <a:r>
              <a:rPr lang="ru-RU" dirty="0"/>
              <a:t> судна </a:t>
            </a:r>
            <a:r>
              <a:rPr lang="ru-RU" dirty="0" err="1"/>
              <a:t>між</a:t>
            </a:r>
            <a:r>
              <a:rPr lang="ru-RU" dirty="0"/>
              <a:t> носовою і </a:t>
            </a:r>
            <a:r>
              <a:rPr lang="ru-RU" dirty="0" err="1"/>
              <a:t>кормовим</a:t>
            </a:r>
            <a:r>
              <a:rPr lang="ru-RU" dirty="0"/>
              <a:t> перпендикулярами. </a:t>
            </a:r>
            <a:r>
              <a:rPr lang="ru-RU" dirty="0" err="1"/>
              <a:t>Носової</a:t>
            </a:r>
            <a:r>
              <a:rPr lang="ru-RU" dirty="0"/>
              <a:t> та </a:t>
            </a:r>
            <a:r>
              <a:rPr lang="ru-RU" dirty="0" err="1"/>
              <a:t>кормової</a:t>
            </a:r>
            <a:r>
              <a:rPr lang="ru-RU" dirty="0"/>
              <a:t> </a:t>
            </a:r>
            <a:r>
              <a:rPr lang="ru-RU" dirty="0" err="1"/>
              <a:t>перпендикуляри</a:t>
            </a:r>
            <a:r>
              <a:rPr lang="ru-RU" dirty="0"/>
              <a:t> </a:t>
            </a:r>
            <a:r>
              <a:rPr lang="ru-RU" dirty="0" err="1"/>
              <a:t>будують</a:t>
            </a:r>
            <a:r>
              <a:rPr lang="ru-RU" dirty="0"/>
              <a:t> з </a:t>
            </a:r>
            <a:r>
              <a:rPr lang="ru-RU" dirty="0" err="1"/>
              <a:t>точок</a:t>
            </a:r>
            <a:r>
              <a:rPr lang="ru-RU" dirty="0"/>
              <a:t> </a:t>
            </a:r>
            <a:r>
              <a:rPr lang="ru-RU" dirty="0" err="1"/>
              <a:t>перетину</a:t>
            </a:r>
            <a:r>
              <a:rPr lang="ru-RU" dirty="0"/>
              <a:t> </a:t>
            </a:r>
            <a:r>
              <a:rPr lang="ru-RU" dirty="0" err="1"/>
              <a:t>конструктивної</a:t>
            </a:r>
            <a:r>
              <a:rPr lang="ru-RU" dirty="0"/>
              <a:t> </a:t>
            </a:r>
            <a:r>
              <a:rPr lang="ru-RU" dirty="0" err="1"/>
              <a:t>ватерлінії</a:t>
            </a:r>
            <a:r>
              <a:rPr lang="ru-RU" dirty="0"/>
              <a:t> (КВЛ) </a:t>
            </a:r>
            <a:r>
              <a:rPr lang="ru-RU" dirty="0" err="1"/>
              <a:t>відповідно</a:t>
            </a:r>
            <a:r>
              <a:rPr lang="ru-RU" dirty="0"/>
              <a:t> з </a:t>
            </a:r>
            <a:r>
              <a:rPr lang="ru-RU" dirty="0" err="1"/>
              <a:t>лініями</a:t>
            </a:r>
            <a:r>
              <a:rPr lang="ru-RU" dirty="0"/>
              <a:t> </a:t>
            </a:r>
            <a:r>
              <a:rPr lang="ru-RU" dirty="0" err="1"/>
              <a:t>освіти</a:t>
            </a:r>
            <a:r>
              <a:rPr lang="ru-RU" dirty="0"/>
              <a:t> </a:t>
            </a:r>
            <a:r>
              <a:rPr lang="ru-RU" dirty="0" err="1"/>
              <a:t>носової</a:t>
            </a:r>
            <a:r>
              <a:rPr lang="ru-RU" dirty="0"/>
              <a:t> (форштевнем) і </a:t>
            </a:r>
            <a:r>
              <a:rPr lang="ru-RU" dirty="0" err="1"/>
              <a:t>кормовий</a:t>
            </a:r>
            <a:r>
              <a:rPr lang="ru-RU" dirty="0"/>
              <a:t> (ахтерштевнем) </a:t>
            </a:r>
            <a:r>
              <a:rPr lang="ru-RU" dirty="0" err="1"/>
              <a:t>країв</a:t>
            </a:r>
            <a:r>
              <a:rPr lang="ru-RU" dirty="0"/>
              <a:t> в ДП. </a:t>
            </a:r>
            <a:r>
              <a:rPr lang="ru-RU" dirty="0" err="1"/>
              <a:t>Носовий</a:t>
            </a:r>
            <a:r>
              <a:rPr lang="ru-RU" dirty="0"/>
              <a:t> перпендикуляр </a:t>
            </a:r>
            <a:r>
              <a:rPr lang="ru-RU" dirty="0" err="1"/>
              <a:t>відповідає</a:t>
            </a:r>
            <a:r>
              <a:rPr lang="ru-RU" dirty="0"/>
              <a:t> </a:t>
            </a:r>
            <a:r>
              <a:rPr lang="ru-RU" dirty="0" err="1"/>
              <a:t>нульовому</a:t>
            </a:r>
            <a:r>
              <a:rPr lang="ru-RU" dirty="0"/>
              <a:t> шпангоуту, </a:t>
            </a:r>
            <a:r>
              <a:rPr lang="ru-RU" dirty="0" err="1"/>
              <a:t>кормової</a:t>
            </a:r>
            <a:r>
              <a:rPr lang="ru-RU" dirty="0"/>
              <a:t> - </a:t>
            </a:r>
            <a:r>
              <a:rPr lang="ru-RU" dirty="0" err="1"/>
              <a:t>двадцятим</a:t>
            </a:r>
            <a:r>
              <a:rPr lang="ru-RU" dirty="0"/>
              <a:t>, а </a:t>
            </a:r>
            <a:r>
              <a:rPr lang="ru-RU" dirty="0" err="1"/>
              <a:t>десятий</a:t>
            </a:r>
            <a:r>
              <a:rPr lang="ru-RU" dirty="0"/>
              <a:t> шпангоут - мидель-шпангоуту.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складних</a:t>
            </a:r>
            <a:r>
              <a:rPr lang="ru-RU" dirty="0"/>
              <a:t> </a:t>
            </a:r>
            <a:r>
              <a:rPr lang="ru-RU" dirty="0" err="1"/>
              <a:t>обводів</a:t>
            </a:r>
            <a:r>
              <a:rPr lang="ru-RU" dirty="0"/>
              <a:t> корпусу в краях </a:t>
            </a:r>
            <a:r>
              <a:rPr lang="ru-RU" dirty="0" err="1"/>
              <a:t>викреслюють</a:t>
            </a:r>
            <a:r>
              <a:rPr lang="ru-RU" dirty="0"/>
              <a:t> </a:t>
            </a:r>
            <a:r>
              <a:rPr lang="ru-RU" dirty="0" err="1"/>
              <a:t>додаткові</a:t>
            </a:r>
            <a:r>
              <a:rPr lang="ru-RU" dirty="0"/>
              <a:t> (</a:t>
            </a:r>
            <a:r>
              <a:rPr lang="ru-RU" dirty="0" err="1"/>
              <a:t>проміжні</a:t>
            </a:r>
            <a:r>
              <a:rPr lang="ru-RU" dirty="0"/>
              <a:t>) </a:t>
            </a:r>
            <a:r>
              <a:rPr lang="ru-RU" dirty="0" err="1"/>
              <a:t>теоретичні</a:t>
            </a:r>
            <a:r>
              <a:rPr lang="ru-RU" dirty="0"/>
              <a:t> </a:t>
            </a:r>
            <a:r>
              <a:rPr lang="ru-RU" dirty="0" err="1"/>
              <a:t>шпангоути</a:t>
            </a:r>
            <a:r>
              <a:rPr lang="ru-RU" dirty="0"/>
              <a:t>. </a:t>
            </a:r>
            <a:r>
              <a:rPr lang="ru-RU" dirty="0" err="1"/>
              <a:t>Шпангоути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розташовані</a:t>
            </a:r>
            <a:r>
              <a:rPr lang="ru-RU" dirty="0"/>
              <a:t> в </a:t>
            </a:r>
            <a:r>
              <a:rPr lang="ru-RU" dirty="0" err="1"/>
              <a:t>ніс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нульового</a:t>
            </a:r>
            <a:r>
              <a:rPr lang="ru-RU" dirty="0"/>
              <a:t>, </a:t>
            </a:r>
            <a:r>
              <a:rPr lang="ru-RU" dirty="0" err="1"/>
              <a:t>нумеруються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знаком «</a:t>
            </a:r>
            <a:r>
              <a:rPr lang="ru-RU" dirty="0" err="1"/>
              <a:t>мінус</a:t>
            </a:r>
            <a:r>
              <a:rPr lang="ru-RU" dirty="0"/>
              <a:t>», </a:t>
            </a:r>
            <a:r>
              <a:rPr lang="ru-RU" dirty="0" err="1"/>
              <a:t>наприклад</a:t>
            </a:r>
            <a:r>
              <a:rPr lang="ru-RU" dirty="0"/>
              <a:t>: «-1», «-2», «3» і т. Д.</a:t>
            </a:r>
          </a:p>
          <a:p>
            <a:r>
              <a:rPr lang="ru-RU" dirty="0" err="1"/>
              <a:t>Ватерлінії</a:t>
            </a:r>
            <a:r>
              <a:rPr lang="ru-RU" dirty="0"/>
              <a:t> на </a:t>
            </a:r>
            <a:r>
              <a:rPr lang="ru-RU" dirty="0" err="1"/>
              <a:t>проекції</a:t>
            </a:r>
            <a:r>
              <a:rPr lang="ru-RU" dirty="0"/>
              <a:t> «</a:t>
            </a:r>
            <a:r>
              <a:rPr lang="ru-RU" dirty="0" err="1"/>
              <a:t>пліч</a:t>
            </a:r>
            <a:r>
              <a:rPr lang="ru-RU" dirty="0"/>
              <a:t>» </a:t>
            </a:r>
            <a:r>
              <a:rPr lang="ru-RU" dirty="0" err="1"/>
              <a:t>паралельні</a:t>
            </a:r>
            <a:r>
              <a:rPr lang="ru-RU" dirty="0"/>
              <a:t> ОЛ. </a:t>
            </a:r>
            <a:r>
              <a:rPr lang="ru-RU" dirty="0" err="1"/>
              <a:t>Відстані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ватерлінії</a:t>
            </a:r>
            <a:r>
              <a:rPr lang="ru-RU" dirty="0"/>
              <a:t> </a:t>
            </a:r>
            <a:r>
              <a:rPr lang="ru-RU" dirty="0" err="1"/>
              <a:t>задаються</a:t>
            </a:r>
            <a:r>
              <a:rPr lang="ru-RU" dirty="0"/>
              <a:t> в </a:t>
            </a:r>
            <a:r>
              <a:rPr lang="ru-RU" dirty="0" err="1"/>
              <a:t>залежності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розміру</a:t>
            </a:r>
            <a:r>
              <a:rPr lang="ru-RU" dirty="0"/>
              <a:t> судна і </a:t>
            </a:r>
            <a:r>
              <a:rPr lang="ru-RU" dirty="0" err="1"/>
              <a:t>складності</a:t>
            </a:r>
            <a:r>
              <a:rPr lang="ru-RU" dirty="0"/>
              <a:t> </a:t>
            </a:r>
            <a:r>
              <a:rPr lang="ru-RU" dirty="0" err="1"/>
              <a:t>обводів</a:t>
            </a:r>
            <a:r>
              <a:rPr lang="ru-RU" dirty="0"/>
              <a:t>. </a:t>
            </a:r>
            <a:r>
              <a:rPr lang="ru-RU" dirty="0" err="1"/>
              <a:t>Положення</a:t>
            </a:r>
            <a:r>
              <a:rPr lang="ru-RU" dirty="0"/>
              <a:t> КВЛ </a:t>
            </a:r>
            <a:r>
              <a:rPr lang="ru-RU" dirty="0" err="1"/>
              <a:t>може</a:t>
            </a:r>
            <a:r>
              <a:rPr lang="ru-RU" dirty="0"/>
              <a:t> не </a:t>
            </a:r>
            <a:r>
              <a:rPr lang="ru-RU" dirty="0" err="1"/>
              <a:t>збігатися</a:t>
            </a:r>
            <a:r>
              <a:rPr lang="ru-RU" dirty="0"/>
              <a:t> з </a:t>
            </a:r>
            <a:r>
              <a:rPr lang="ru-RU" dirty="0" err="1"/>
              <a:t>жодною</a:t>
            </a:r>
            <a:r>
              <a:rPr lang="ru-RU" dirty="0"/>
              <a:t> з </a:t>
            </a:r>
            <a:r>
              <a:rPr lang="ru-RU" dirty="0" err="1"/>
              <a:t>ватерліній</a:t>
            </a:r>
            <a:r>
              <a:rPr lang="ru-RU" dirty="0"/>
              <a:t>.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ватерліній</a:t>
            </a:r>
            <a:r>
              <a:rPr lang="ru-RU" dirty="0"/>
              <a:t> </a:t>
            </a:r>
            <a:r>
              <a:rPr lang="ru-RU" dirty="0" err="1"/>
              <a:t>ведеться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низу до верху, </a:t>
            </a:r>
            <a:r>
              <a:rPr lang="ru-RU" dirty="0" err="1"/>
              <a:t>причому</a:t>
            </a:r>
            <a:r>
              <a:rPr lang="ru-RU" dirty="0"/>
              <a:t> ОЛ </a:t>
            </a:r>
            <a:r>
              <a:rPr lang="ru-RU" dirty="0" err="1"/>
              <a:t>вважають</a:t>
            </a:r>
            <a:r>
              <a:rPr lang="ru-RU" dirty="0"/>
              <a:t> </a:t>
            </a:r>
            <a:r>
              <a:rPr lang="ru-RU" dirty="0" err="1"/>
              <a:t>нульовою</a:t>
            </a:r>
            <a:r>
              <a:rPr lang="ru-RU" dirty="0"/>
              <a:t> </a:t>
            </a:r>
            <a:r>
              <a:rPr lang="ru-RU" dirty="0" err="1"/>
              <a:t>ватерлінією</a:t>
            </a:r>
            <a:r>
              <a:rPr lang="ru-RU" dirty="0"/>
              <a:t>.</a:t>
            </a:r>
          </a:p>
          <a:p>
            <a:r>
              <a:rPr lang="ru-RU" dirty="0"/>
              <a:t>На </a:t>
            </a:r>
            <a:r>
              <a:rPr lang="ru-RU" dirty="0" err="1"/>
              <a:t>проекції</a:t>
            </a:r>
            <a:r>
              <a:rPr lang="ru-RU" dirty="0"/>
              <a:t> «</a:t>
            </a:r>
            <a:r>
              <a:rPr lang="ru-RU" dirty="0" err="1"/>
              <a:t>пліч</a:t>
            </a:r>
            <a:r>
              <a:rPr lang="ru-RU" dirty="0"/>
              <a:t>» </a:t>
            </a:r>
            <a:r>
              <a:rPr lang="ru-RU" dirty="0" err="1"/>
              <a:t>викреслюють</a:t>
            </a:r>
            <a:r>
              <a:rPr lang="ru-RU" dirty="0"/>
              <a:t> </a:t>
            </a:r>
            <a:r>
              <a:rPr lang="ru-RU" dirty="0" err="1"/>
              <a:t>лінії</a:t>
            </a:r>
            <a:r>
              <a:rPr lang="ru-RU" dirty="0"/>
              <a:t> </a:t>
            </a:r>
            <a:r>
              <a:rPr lang="ru-RU" dirty="0" err="1"/>
              <a:t>обводів</a:t>
            </a:r>
            <a:r>
              <a:rPr lang="ru-RU" dirty="0"/>
              <a:t> корпусу по ДП і </a:t>
            </a:r>
            <a:r>
              <a:rPr lang="ru-RU" dirty="0" err="1"/>
              <a:t>батокси</a:t>
            </a:r>
            <a:r>
              <a:rPr lang="ru-RU" dirty="0"/>
              <a:t>. При </a:t>
            </a:r>
            <a:r>
              <a:rPr lang="ru-RU" dirty="0" err="1"/>
              <a:t>необхідності</a:t>
            </a:r>
            <a:r>
              <a:rPr lang="ru-RU" dirty="0"/>
              <a:t> </a:t>
            </a:r>
            <a:r>
              <a:rPr lang="ru-RU" dirty="0" err="1"/>
              <a:t>побудова</a:t>
            </a:r>
            <a:r>
              <a:rPr lang="ru-RU" dirty="0"/>
              <a:t> </a:t>
            </a:r>
            <a:r>
              <a:rPr lang="ru-RU" dirty="0" err="1"/>
              <a:t>носової</a:t>
            </a:r>
            <a:r>
              <a:rPr lang="ru-RU" dirty="0"/>
              <a:t> і </a:t>
            </a:r>
            <a:r>
              <a:rPr lang="ru-RU" dirty="0" err="1"/>
              <a:t>кормової</a:t>
            </a:r>
            <a:r>
              <a:rPr lang="ru-RU" dirty="0"/>
              <a:t> </a:t>
            </a:r>
            <a:r>
              <a:rPr lang="ru-RU" dirty="0" err="1"/>
              <a:t>країв</a:t>
            </a:r>
            <a:r>
              <a:rPr lang="ru-RU" dirty="0"/>
              <a:t> </a:t>
            </a:r>
            <a:r>
              <a:rPr lang="ru-RU" dirty="0" err="1"/>
              <a:t>виробляють</a:t>
            </a:r>
            <a:r>
              <a:rPr lang="ru-RU" dirty="0"/>
              <a:t> </a:t>
            </a:r>
            <a:r>
              <a:rPr lang="ru-RU" dirty="0" err="1"/>
              <a:t>окремо</a:t>
            </a:r>
            <a:r>
              <a:rPr lang="ru-RU" dirty="0"/>
              <a:t> в </a:t>
            </a:r>
            <a:r>
              <a:rPr lang="ru-RU" dirty="0" err="1"/>
              <a:t>збільшеному</a:t>
            </a:r>
            <a:r>
              <a:rPr lang="ru-RU" dirty="0"/>
              <a:t> </a:t>
            </a:r>
            <a:r>
              <a:rPr lang="ru-RU" dirty="0" err="1"/>
              <a:t>масштабі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7833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19953"/>
            <a:ext cx="10515600" cy="5657010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1.1.9. </a:t>
            </a:r>
            <a:r>
              <a:rPr lang="ru-RU" dirty="0" err="1"/>
              <a:t>Сітка</a:t>
            </a:r>
            <a:r>
              <a:rPr lang="ru-RU" dirty="0"/>
              <a:t> </a:t>
            </a:r>
            <a:r>
              <a:rPr lang="ru-RU" dirty="0" err="1"/>
              <a:t>проекції</a:t>
            </a:r>
            <a:r>
              <a:rPr lang="ru-RU" dirty="0"/>
              <a:t> «</a:t>
            </a:r>
            <a:r>
              <a:rPr lang="ru-RU" dirty="0" err="1"/>
              <a:t>полушірота</a:t>
            </a:r>
            <a:r>
              <a:rPr lang="ru-RU" dirty="0"/>
              <a:t>» </a:t>
            </a:r>
            <a:r>
              <a:rPr lang="ru-RU" dirty="0" err="1"/>
              <a:t>складається</a:t>
            </a:r>
            <a:r>
              <a:rPr lang="ru-RU" dirty="0"/>
              <a:t> з </a:t>
            </a:r>
            <a:r>
              <a:rPr lang="ru-RU" dirty="0" err="1"/>
              <a:t>сліду</a:t>
            </a:r>
            <a:r>
              <a:rPr lang="ru-RU" dirty="0"/>
              <a:t> ДП. </a:t>
            </a:r>
            <a:r>
              <a:rPr lang="ru-RU" dirty="0" err="1"/>
              <a:t>теоретичних</a:t>
            </a:r>
            <a:r>
              <a:rPr lang="ru-RU" dirty="0"/>
              <a:t> </a:t>
            </a:r>
            <a:r>
              <a:rPr lang="ru-RU" dirty="0" err="1"/>
              <a:t>шпангоутів</a:t>
            </a:r>
            <a:r>
              <a:rPr lang="ru-RU" dirty="0"/>
              <a:t> і </a:t>
            </a:r>
            <a:r>
              <a:rPr lang="ru-RU" dirty="0" err="1"/>
              <a:t>батокси</a:t>
            </a:r>
            <a:r>
              <a:rPr lang="ru-RU" dirty="0"/>
              <a:t>. </a:t>
            </a:r>
            <a:r>
              <a:rPr lang="ru-RU" dirty="0" err="1"/>
              <a:t>Шпангоути</a:t>
            </a:r>
            <a:r>
              <a:rPr lang="ru-RU" dirty="0"/>
              <a:t> </a:t>
            </a:r>
            <a:r>
              <a:rPr lang="ru-RU" dirty="0" err="1"/>
              <a:t>проекції</a:t>
            </a:r>
            <a:r>
              <a:rPr lang="ru-RU" dirty="0"/>
              <a:t> «</a:t>
            </a:r>
            <a:r>
              <a:rPr lang="ru-RU" dirty="0" err="1"/>
              <a:t>полушірота</a:t>
            </a:r>
            <a:r>
              <a:rPr lang="ru-RU" dirty="0"/>
              <a:t>» </a:t>
            </a:r>
            <a:r>
              <a:rPr lang="ru-RU" dirty="0" err="1"/>
              <a:t>поєднують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шпангоутами </a:t>
            </a:r>
            <a:r>
              <a:rPr lang="ru-RU" dirty="0" err="1"/>
              <a:t>проекції</a:t>
            </a:r>
            <a:r>
              <a:rPr lang="ru-RU" dirty="0"/>
              <a:t> «</a:t>
            </a:r>
            <a:r>
              <a:rPr lang="ru-RU" dirty="0" err="1"/>
              <a:t>пліч</a:t>
            </a:r>
            <a:r>
              <a:rPr lang="ru-RU" dirty="0"/>
              <a:t>», так як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площині</a:t>
            </a:r>
            <a:r>
              <a:rPr lang="ru-RU" dirty="0"/>
              <a:t> є </a:t>
            </a:r>
            <a:r>
              <a:rPr lang="ru-RU" dirty="0" err="1"/>
              <a:t>загальними</a:t>
            </a:r>
            <a:r>
              <a:rPr lang="ru-RU" dirty="0"/>
              <a:t> для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проекцій</a:t>
            </a:r>
            <a:r>
              <a:rPr lang="ru-RU" dirty="0"/>
              <a:t>.</a:t>
            </a:r>
          </a:p>
          <a:p>
            <a:r>
              <a:rPr lang="ru-RU" dirty="0" err="1"/>
              <a:t>Батокси</a:t>
            </a:r>
            <a:r>
              <a:rPr lang="ru-RU" dirty="0"/>
              <a:t> на </a:t>
            </a:r>
            <a:r>
              <a:rPr lang="ru-RU" dirty="0" err="1"/>
              <a:t>полушірота</a:t>
            </a:r>
            <a:r>
              <a:rPr lang="ru-RU" dirty="0"/>
              <a:t> </a:t>
            </a:r>
            <a:r>
              <a:rPr lang="ru-RU" dirty="0" err="1"/>
              <a:t>викреслюють</a:t>
            </a:r>
            <a:r>
              <a:rPr lang="ru-RU" dirty="0"/>
              <a:t> </a:t>
            </a:r>
            <a:r>
              <a:rPr lang="ru-RU" dirty="0" err="1"/>
              <a:t>паралельно</a:t>
            </a:r>
            <a:r>
              <a:rPr lang="ru-RU" dirty="0"/>
              <a:t> ДП в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, до </a:t>
            </a:r>
            <a:r>
              <a:rPr lang="ru-RU" dirty="0" err="1"/>
              <a:t>чотирьох</a:t>
            </a:r>
            <a:r>
              <a:rPr lang="ru-RU" dirty="0"/>
              <a:t> в </a:t>
            </a:r>
            <a:r>
              <a:rPr lang="ru-RU" dirty="0" err="1"/>
              <a:t>залежності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ширини</a:t>
            </a:r>
            <a:r>
              <a:rPr lang="ru-RU" dirty="0"/>
              <a:t> корпусу і </a:t>
            </a:r>
            <a:r>
              <a:rPr lang="ru-RU" dirty="0" err="1"/>
              <a:t>складності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обводів</a:t>
            </a:r>
            <a:r>
              <a:rPr lang="ru-RU" dirty="0"/>
              <a:t>. </a:t>
            </a:r>
            <a:r>
              <a:rPr lang="ru-RU" dirty="0" err="1"/>
              <a:t>Нумерацію</a:t>
            </a:r>
            <a:r>
              <a:rPr lang="ru-RU" dirty="0"/>
              <a:t> </a:t>
            </a:r>
            <a:r>
              <a:rPr lang="ru-RU" dirty="0" err="1"/>
              <a:t>батокси</a:t>
            </a:r>
            <a:r>
              <a:rPr lang="ru-RU" dirty="0"/>
              <a:t> </a:t>
            </a:r>
            <a:r>
              <a:rPr lang="ru-RU" dirty="0" err="1"/>
              <a:t>ведуть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ДП до борту.</a:t>
            </a:r>
          </a:p>
          <a:p>
            <a:r>
              <a:rPr lang="ru-RU" dirty="0"/>
              <a:t>На </a:t>
            </a:r>
            <a:r>
              <a:rPr lang="ru-RU" dirty="0" err="1"/>
              <a:t>проекції</a:t>
            </a:r>
            <a:r>
              <a:rPr lang="ru-RU" dirty="0"/>
              <a:t> «</a:t>
            </a:r>
            <a:r>
              <a:rPr lang="ru-RU" dirty="0" err="1"/>
              <a:t>полушірота</a:t>
            </a:r>
            <a:r>
              <a:rPr lang="ru-RU" dirty="0"/>
              <a:t>» </a:t>
            </a:r>
            <a:r>
              <a:rPr lang="ru-RU" dirty="0" err="1"/>
              <a:t>показують</a:t>
            </a:r>
            <a:r>
              <a:rPr lang="ru-RU" dirty="0"/>
              <a:t> обводи корпусу по </a:t>
            </a:r>
            <a:r>
              <a:rPr lang="ru-RU" dirty="0" err="1"/>
              <a:t>ватерлінії</a:t>
            </a:r>
            <a:r>
              <a:rPr lang="ru-RU" dirty="0"/>
              <a:t> і палубах. </a:t>
            </a:r>
            <a:r>
              <a:rPr lang="ru-RU" dirty="0" err="1"/>
              <a:t>Нульова</a:t>
            </a:r>
            <a:r>
              <a:rPr lang="ru-RU" dirty="0"/>
              <a:t> </a:t>
            </a:r>
            <a:r>
              <a:rPr lang="ru-RU" dirty="0" err="1"/>
              <a:t>ватерлінія</a:t>
            </a:r>
            <a:r>
              <a:rPr lang="ru-RU" dirty="0"/>
              <a:t>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плоскої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днища судна. При </a:t>
            </a:r>
            <a:r>
              <a:rPr lang="ru-RU" dirty="0" err="1"/>
              <a:t>необхідності</a:t>
            </a:r>
            <a:r>
              <a:rPr lang="ru-RU" dirty="0"/>
              <a:t> обводи корпусу в краях </a:t>
            </a:r>
            <a:r>
              <a:rPr lang="ru-RU" dirty="0" err="1"/>
              <a:t>викреслюють</a:t>
            </a:r>
            <a:r>
              <a:rPr lang="ru-RU" dirty="0"/>
              <a:t> </a:t>
            </a:r>
            <a:r>
              <a:rPr lang="ru-RU" dirty="0" err="1"/>
              <a:t>окремо</a:t>
            </a:r>
            <a:r>
              <a:rPr lang="ru-RU" dirty="0"/>
              <a:t> в </a:t>
            </a:r>
            <a:r>
              <a:rPr lang="ru-RU" dirty="0" err="1"/>
              <a:t>більшому</a:t>
            </a:r>
            <a:r>
              <a:rPr lang="ru-RU" dirty="0"/>
              <a:t> </a:t>
            </a:r>
            <a:r>
              <a:rPr lang="ru-RU" dirty="0" err="1"/>
              <a:t>масштабі</a:t>
            </a:r>
            <a:r>
              <a:rPr lang="ru-RU" dirty="0"/>
              <a:t>.</a:t>
            </a:r>
          </a:p>
          <a:p>
            <a:r>
              <a:rPr lang="ru-RU" dirty="0"/>
              <a:t>1.1.10. </a:t>
            </a:r>
            <a:r>
              <a:rPr lang="ru-RU" dirty="0" err="1"/>
              <a:t>Сітка</a:t>
            </a:r>
            <a:r>
              <a:rPr lang="ru-RU" dirty="0"/>
              <a:t> </a:t>
            </a:r>
            <a:r>
              <a:rPr lang="ru-RU" dirty="0" err="1"/>
              <a:t>проекції</a:t>
            </a:r>
            <a:r>
              <a:rPr lang="ru-RU" dirty="0"/>
              <a:t> «корпус» </a:t>
            </a:r>
            <a:r>
              <a:rPr lang="ru-RU" dirty="0" err="1"/>
              <a:t>складається</a:t>
            </a:r>
            <a:r>
              <a:rPr lang="ru-RU" dirty="0"/>
              <a:t> з ОЛ. </a:t>
            </a:r>
            <a:r>
              <a:rPr lang="ru-RU" dirty="0" err="1"/>
              <a:t>сліду</a:t>
            </a:r>
            <a:r>
              <a:rPr lang="ru-RU" dirty="0"/>
              <a:t> ДП. </a:t>
            </a:r>
            <a:r>
              <a:rPr lang="ru-RU" dirty="0" err="1"/>
              <a:t>ватерліній</a:t>
            </a:r>
            <a:r>
              <a:rPr lang="ru-RU" dirty="0"/>
              <a:t> і </a:t>
            </a:r>
            <a:r>
              <a:rPr lang="ru-RU" dirty="0" err="1"/>
              <a:t>батокси</a:t>
            </a:r>
            <a:r>
              <a:rPr lang="ru-RU" dirty="0"/>
              <a:t>. </a:t>
            </a:r>
            <a:r>
              <a:rPr lang="ru-RU" dirty="0" err="1"/>
              <a:t>Ватерлінії</a:t>
            </a:r>
            <a:r>
              <a:rPr lang="ru-RU" dirty="0"/>
              <a:t> </a:t>
            </a:r>
            <a:r>
              <a:rPr lang="ru-RU" dirty="0" err="1"/>
              <a:t>паралельні</a:t>
            </a:r>
            <a:r>
              <a:rPr lang="ru-RU" dirty="0"/>
              <a:t> ОЛ і </a:t>
            </a:r>
            <a:r>
              <a:rPr lang="ru-RU" dirty="0" err="1"/>
              <a:t>знаходяться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неї</a:t>
            </a:r>
            <a:r>
              <a:rPr lang="ru-RU" dirty="0"/>
              <a:t> на </a:t>
            </a:r>
            <a:r>
              <a:rPr lang="ru-RU" dirty="0" err="1"/>
              <a:t>такій</a:t>
            </a:r>
            <a:r>
              <a:rPr lang="ru-RU" dirty="0"/>
              <a:t> же </a:t>
            </a:r>
            <a:r>
              <a:rPr lang="ru-RU" dirty="0" err="1"/>
              <a:t>відстані</a:t>
            </a:r>
            <a:r>
              <a:rPr lang="ru-RU" dirty="0"/>
              <a:t> як на </a:t>
            </a:r>
            <a:r>
              <a:rPr lang="ru-RU" dirty="0" err="1"/>
              <a:t>проекції</a:t>
            </a:r>
            <a:r>
              <a:rPr lang="ru-RU" dirty="0"/>
              <a:t> «</a:t>
            </a:r>
            <a:r>
              <a:rPr lang="ru-RU" dirty="0" err="1"/>
              <a:t>пліч</a:t>
            </a:r>
            <a:r>
              <a:rPr lang="ru-RU" dirty="0"/>
              <a:t>» (</a:t>
            </a:r>
            <a:r>
              <a:rPr lang="ru-RU" dirty="0" err="1"/>
              <a:t>площині</a:t>
            </a:r>
            <a:r>
              <a:rPr lang="ru-RU" dirty="0"/>
              <a:t> </a:t>
            </a:r>
            <a:r>
              <a:rPr lang="ru-RU" dirty="0" err="1"/>
              <a:t>ватерліній</a:t>
            </a:r>
            <a:r>
              <a:rPr lang="ru-RU" dirty="0"/>
              <a:t> - </a:t>
            </a:r>
            <a:r>
              <a:rPr lang="ru-RU" dirty="0" err="1"/>
              <a:t>загальні</a:t>
            </a:r>
            <a:r>
              <a:rPr lang="ru-RU" dirty="0"/>
              <a:t> для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проекцій</a:t>
            </a:r>
            <a:r>
              <a:rPr lang="ru-RU" dirty="0"/>
              <a:t>). Перпендикулярно ОЛ </a:t>
            </a:r>
            <a:r>
              <a:rPr lang="ru-RU" dirty="0" err="1"/>
              <a:t>прокреслюють</a:t>
            </a:r>
            <a:r>
              <a:rPr lang="ru-RU" dirty="0"/>
              <a:t> </a:t>
            </a:r>
            <a:r>
              <a:rPr lang="ru-RU" dirty="0" err="1"/>
              <a:t>лінія</a:t>
            </a:r>
            <a:r>
              <a:rPr lang="ru-RU" dirty="0"/>
              <a:t> ДП і </a:t>
            </a:r>
            <a:r>
              <a:rPr lang="ru-RU" dirty="0" err="1"/>
              <a:t>паралельно</a:t>
            </a:r>
            <a:r>
              <a:rPr lang="ru-RU" dirty="0"/>
              <a:t> </a:t>
            </a:r>
            <a:r>
              <a:rPr lang="ru-RU" dirty="0" err="1"/>
              <a:t>їй</a:t>
            </a:r>
            <a:r>
              <a:rPr lang="ru-RU" dirty="0"/>
              <a:t> - вправо і </a:t>
            </a:r>
            <a:r>
              <a:rPr lang="ru-RU" dirty="0" err="1"/>
              <a:t>вліво</a:t>
            </a:r>
            <a:r>
              <a:rPr lang="ru-RU" dirty="0"/>
              <a:t> - </a:t>
            </a:r>
            <a:r>
              <a:rPr lang="ru-RU" dirty="0" err="1"/>
              <a:t>батокси</a:t>
            </a:r>
            <a:r>
              <a:rPr lang="ru-RU" dirty="0"/>
              <a:t>. </a:t>
            </a:r>
            <a:r>
              <a:rPr lang="ru-RU" dirty="0" err="1"/>
              <a:t>Батокси</a:t>
            </a:r>
            <a:r>
              <a:rPr lang="ru-RU" dirty="0"/>
              <a:t> </a:t>
            </a:r>
            <a:r>
              <a:rPr lang="ru-RU" dirty="0" err="1"/>
              <a:t>розташовані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ДП на </a:t>
            </a:r>
            <a:r>
              <a:rPr lang="ru-RU" dirty="0" err="1"/>
              <a:t>такій</a:t>
            </a:r>
            <a:r>
              <a:rPr lang="ru-RU" dirty="0"/>
              <a:t> же </a:t>
            </a:r>
            <a:r>
              <a:rPr lang="ru-RU" dirty="0" err="1"/>
              <a:t>відстані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і на </a:t>
            </a:r>
            <a:r>
              <a:rPr lang="ru-RU" dirty="0" err="1"/>
              <a:t>проекції</a:t>
            </a:r>
            <a:r>
              <a:rPr lang="ru-RU" dirty="0"/>
              <a:t> «</a:t>
            </a:r>
            <a:r>
              <a:rPr lang="ru-RU" dirty="0" err="1"/>
              <a:t>полушірота</a:t>
            </a:r>
            <a:r>
              <a:rPr lang="ru-RU" dirty="0"/>
              <a:t>», так як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площині</a:t>
            </a:r>
            <a:r>
              <a:rPr lang="ru-RU" dirty="0"/>
              <a:t> є </a:t>
            </a:r>
            <a:r>
              <a:rPr lang="ru-RU" dirty="0" err="1"/>
              <a:t>загальними</a:t>
            </a:r>
            <a:r>
              <a:rPr lang="ru-RU" dirty="0"/>
              <a:t> для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проекцій</a:t>
            </a:r>
            <a:r>
              <a:rPr lang="ru-RU" dirty="0"/>
              <a:t>. </a:t>
            </a:r>
            <a:r>
              <a:rPr lang="ru-RU" dirty="0" err="1"/>
              <a:t>Нумерацію</a:t>
            </a:r>
            <a:r>
              <a:rPr lang="ru-RU" dirty="0"/>
              <a:t> </a:t>
            </a:r>
            <a:r>
              <a:rPr lang="ru-RU" dirty="0" err="1"/>
              <a:t>ватерліній</a:t>
            </a:r>
            <a:r>
              <a:rPr lang="ru-RU" dirty="0"/>
              <a:t> і </a:t>
            </a:r>
            <a:r>
              <a:rPr lang="ru-RU" dirty="0" err="1"/>
              <a:t>батокси</a:t>
            </a:r>
            <a:r>
              <a:rPr lang="ru-RU" dirty="0"/>
              <a:t>, так само як і на </a:t>
            </a:r>
            <a:r>
              <a:rPr lang="ru-RU" dirty="0" err="1"/>
              <a:t>попередніх</a:t>
            </a:r>
            <a:r>
              <a:rPr lang="ru-RU" dirty="0"/>
              <a:t> </a:t>
            </a:r>
            <a:r>
              <a:rPr lang="ru-RU" dirty="0" err="1"/>
              <a:t>проекціях</a:t>
            </a:r>
            <a:r>
              <a:rPr lang="ru-RU" dirty="0"/>
              <a:t>, </a:t>
            </a:r>
            <a:r>
              <a:rPr lang="ru-RU" dirty="0" err="1"/>
              <a:t>ведуть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низу до верху і </a:t>
            </a:r>
            <a:r>
              <a:rPr lang="ru-RU" dirty="0" err="1"/>
              <a:t>від</a:t>
            </a:r>
            <a:r>
              <a:rPr lang="ru-RU" dirty="0"/>
              <a:t> ДП до борту. На </a:t>
            </a:r>
            <a:r>
              <a:rPr lang="ru-RU" dirty="0" err="1"/>
              <a:t>проекції</a:t>
            </a:r>
            <a:r>
              <a:rPr lang="ru-RU" dirty="0"/>
              <a:t> «корпус» </a:t>
            </a:r>
            <a:r>
              <a:rPr lang="ru-RU" dirty="0" err="1"/>
              <a:t>викреслюють</a:t>
            </a:r>
            <a:r>
              <a:rPr lang="ru-RU" dirty="0"/>
              <a:t> </a:t>
            </a:r>
            <a:r>
              <a:rPr lang="ru-RU" dirty="0" err="1"/>
              <a:t>лінії</a:t>
            </a:r>
            <a:r>
              <a:rPr lang="ru-RU" dirty="0"/>
              <a:t> </a:t>
            </a:r>
            <a:r>
              <a:rPr lang="ru-RU" dirty="0" err="1"/>
              <a:t>шпангоутів</a:t>
            </a:r>
            <a:r>
              <a:rPr lang="ru-RU" dirty="0"/>
              <a:t> корпусу судна.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ліній</a:t>
            </a:r>
            <a:r>
              <a:rPr lang="ru-RU" dirty="0"/>
              <a:t> </a:t>
            </a:r>
            <a:r>
              <a:rPr lang="ru-RU" dirty="0" err="1"/>
              <a:t>шпангоутів</a:t>
            </a:r>
            <a:r>
              <a:rPr lang="ru-RU" dirty="0"/>
              <a:t>, </a:t>
            </a:r>
            <a:r>
              <a:rPr lang="ru-RU" dirty="0" err="1"/>
              <a:t>ватерліній</a:t>
            </a:r>
            <a:r>
              <a:rPr lang="ru-RU" dirty="0"/>
              <a:t> і </a:t>
            </a:r>
            <a:r>
              <a:rPr lang="ru-RU" dirty="0" err="1"/>
              <a:t>батокси</a:t>
            </a:r>
            <a:r>
              <a:rPr lang="ru-RU" dirty="0"/>
              <a:t> на </a:t>
            </a:r>
            <a:r>
              <a:rPr lang="ru-RU" dirty="0" err="1"/>
              <a:t>сітці</a:t>
            </a:r>
            <a:r>
              <a:rPr lang="ru-RU" dirty="0"/>
              <a:t> «боки», «</a:t>
            </a:r>
            <a:r>
              <a:rPr lang="ru-RU" dirty="0" err="1"/>
              <a:t>полушірота</a:t>
            </a:r>
            <a:r>
              <a:rPr lang="ru-RU" dirty="0"/>
              <a:t>» і «корпусу» </a:t>
            </a:r>
            <a:r>
              <a:rPr lang="ru-RU" dirty="0" err="1"/>
              <a:t>визначають</a:t>
            </a:r>
            <a:r>
              <a:rPr lang="ru-RU" dirty="0"/>
              <a:t> по </a:t>
            </a:r>
            <a:r>
              <a:rPr lang="ru-RU" dirty="0" err="1"/>
              <a:t>головним</a:t>
            </a:r>
            <a:r>
              <a:rPr lang="ru-RU" dirty="0"/>
              <a:t> </a:t>
            </a:r>
            <a:r>
              <a:rPr lang="ru-RU" dirty="0" err="1"/>
              <a:t>размерениям</a:t>
            </a:r>
            <a:r>
              <a:rPr lang="ru-RU" dirty="0"/>
              <a:t> судна: </a:t>
            </a:r>
            <a:r>
              <a:rPr lang="ru-RU" dirty="0" err="1"/>
              <a:t>довжині</a:t>
            </a:r>
            <a:r>
              <a:rPr lang="ru-RU" dirty="0"/>
              <a:t>, </a:t>
            </a:r>
            <a:r>
              <a:rPr lang="ru-RU" dirty="0" err="1"/>
              <a:t>ширині</a:t>
            </a:r>
            <a:r>
              <a:rPr lang="ru-RU" dirty="0"/>
              <a:t> і </a:t>
            </a:r>
            <a:r>
              <a:rPr lang="ru-RU" dirty="0" err="1"/>
              <a:t>висоті</a:t>
            </a:r>
            <a:r>
              <a:rPr lang="ru-RU" dirty="0"/>
              <a:t> борту.</a:t>
            </a:r>
          </a:p>
          <a:p>
            <a:r>
              <a:rPr lang="ru-RU" dirty="0"/>
              <a:t>1.1.11. В задачу </a:t>
            </a:r>
            <a:r>
              <a:rPr lang="ru-RU" dirty="0" err="1"/>
              <a:t>узгодження</a:t>
            </a:r>
            <a:r>
              <a:rPr lang="ru-RU" dirty="0"/>
              <a:t> </a:t>
            </a:r>
            <a:r>
              <a:rPr lang="ru-RU" dirty="0" err="1"/>
              <a:t>ліній</a:t>
            </a:r>
            <a:r>
              <a:rPr lang="ru-RU" dirty="0"/>
              <a:t> ТЧ входить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плавних</a:t>
            </a:r>
            <a:r>
              <a:rPr lang="ru-RU" dirty="0"/>
              <a:t> </a:t>
            </a:r>
            <a:r>
              <a:rPr lang="ru-RU" dirty="0" err="1"/>
              <a:t>обводів</a:t>
            </a:r>
            <a:r>
              <a:rPr lang="ru-RU" dirty="0"/>
              <a:t> корпусу судна на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проекціях</a:t>
            </a:r>
            <a:r>
              <a:rPr lang="ru-RU" dirty="0"/>
              <a:t>.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лінії</a:t>
            </a:r>
            <a:r>
              <a:rPr lang="ru-RU" dirty="0"/>
              <a:t> теоретичного </a:t>
            </a:r>
            <a:r>
              <a:rPr lang="ru-RU" dirty="0" err="1"/>
              <a:t>креслення</a:t>
            </a:r>
            <a:r>
              <a:rPr lang="ru-RU" dirty="0"/>
              <a:t> (</a:t>
            </a:r>
            <a:r>
              <a:rPr lang="ru-RU" dirty="0" err="1"/>
              <a:t>батокси</a:t>
            </a:r>
            <a:r>
              <a:rPr lang="ru-RU" dirty="0"/>
              <a:t>, </a:t>
            </a:r>
            <a:r>
              <a:rPr lang="ru-RU" dirty="0" err="1"/>
              <a:t>ватерлінії</a:t>
            </a:r>
            <a:r>
              <a:rPr lang="ru-RU" dirty="0"/>
              <a:t> і </a:t>
            </a:r>
            <a:r>
              <a:rPr lang="ru-RU" dirty="0" err="1"/>
              <a:t>шпангоути</a:t>
            </a:r>
            <a:r>
              <a:rPr lang="ru-RU" dirty="0"/>
              <a:t>) при </a:t>
            </a:r>
            <a:r>
              <a:rPr lang="ru-RU" dirty="0" err="1"/>
              <a:t>кресленні</a:t>
            </a:r>
            <a:r>
              <a:rPr lang="ru-RU" dirty="0"/>
              <a:t> </a:t>
            </a:r>
            <a:r>
              <a:rPr lang="ru-RU" dirty="0" err="1"/>
              <a:t>погоджують</a:t>
            </a:r>
            <a:r>
              <a:rPr lang="ru-RU" dirty="0"/>
              <a:t> у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проекціях</a:t>
            </a:r>
            <a:r>
              <a:rPr lang="ru-RU" dirty="0"/>
              <a:t> (рис. 1.3) і </a:t>
            </a:r>
            <a:r>
              <a:rPr lang="ru-RU" dirty="0" err="1"/>
              <a:t>перевіряють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«</a:t>
            </a:r>
            <a:r>
              <a:rPr lang="ru-RU" dirty="0" err="1"/>
              <a:t>рибин</a:t>
            </a:r>
            <a:r>
              <a:rPr lang="ru-RU" dirty="0"/>
              <a:t>» - </a:t>
            </a:r>
            <a:r>
              <a:rPr lang="ru-RU" dirty="0" err="1"/>
              <a:t>площин</a:t>
            </a:r>
            <a:r>
              <a:rPr lang="ru-RU" dirty="0"/>
              <a:t>, </a:t>
            </a:r>
            <a:r>
              <a:rPr lang="ru-RU" dirty="0" err="1"/>
              <a:t>нахилених</a:t>
            </a:r>
            <a:r>
              <a:rPr lang="ru-RU" dirty="0"/>
              <a:t> до ДП і </a:t>
            </a:r>
            <a:r>
              <a:rPr lang="ru-RU" dirty="0" err="1"/>
              <a:t>перпендикулярних</a:t>
            </a:r>
            <a:r>
              <a:rPr lang="ru-RU" dirty="0"/>
              <a:t> до ПМШ. При неплавное будь-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лінії</a:t>
            </a:r>
            <a:r>
              <a:rPr lang="ru-RU" dirty="0"/>
              <a:t> на </a:t>
            </a:r>
            <a:r>
              <a:rPr lang="ru-RU" dirty="0" err="1"/>
              <a:t>одній</a:t>
            </a:r>
            <a:r>
              <a:rPr lang="ru-RU" dirty="0"/>
              <a:t> з </a:t>
            </a:r>
            <a:r>
              <a:rPr lang="ru-RU" dirty="0" err="1"/>
              <a:t>проекцій</a:t>
            </a:r>
            <a:r>
              <a:rPr lang="ru-RU" dirty="0"/>
              <a:t> </a:t>
            </a:r>
            <a:r>
              <a:rPr lang="ru-RU" dirty="0" err="1"/>
              <a:t>виробляють</a:t>
            </a:r>
            <a:r>
              <a:rPr lang="ru-RU" dirty="0"/>
              <a:t> </a:t>
            </a:r>
            <a:r>
              <a:rPr lang="ru-RU" dirty="0" err="1"/>
              <a:t>виправлення</a:t>
            </a:r>
            <a:r>
              <a:rPr lang="ru-RU" dirty="0"/>
              <a:t>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ліній</a:t>
            </a:r>
            <a:r>
              <a:rPr lang="ru-RU" dirty="0"/>
              <a:t> на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проекціях</a:t>
            </a:r>
            <a:r>
              <a:rPr lang="ru-RU" dirty="0"/>
              <a:t>, </a:t>
            </a:r>
            <a:r>
              <a:rPr lang="ru-RU" dirty="0" err="1"/>
              <a:t>домагаючись</a:t>
            </a:r>
            <a:r>
              <a:rPr lang="ru-RU" dirty="0"/>
              <a:t> </a:t>
            </a:r>
            <a:r>
              <a:rPr lang="ru-RU" dirty="0" err="1"/>
              <a:t>плавності</a:t>
            </a:r>
            <a:r>
              <a:rPr lang="ru-RU" dirty="0"/>
              <a:t> </a:t>
            </a:r>
            <a:r>
              <a:rPr lang="ru-RU" dirty="0" err="1"/>
              <a:t>узгоджуваних</a:t>
            </a:r>
            <a:r>
              <a:rPr lang="ru-RU" dirty="0"/>
              <a:t> </a:t>
            </a:r>
            <a:r>
              <a:rPr lang="ru-RU" dirty="0" err="1"/>
              <a:t>ліній</a:t>
            </a:r>
            <a:r>
              <a:rPr lang="ru-RU" dirty="0"/>
              <a:t> на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проекціях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75907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>
                <a:solidFill>
                  <a:srgbClr val="FF0000"/>
                </a:solidFill>
              </a:rPr>
              <a:t>Теоретичне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креслення</a:t>
            </a:r>
            <a:r>
              <a:rPr lang="ru-RU" b="1" dirty="0">
                <a:solidFill>
                  <a:srgbClr val="FF0000"/>
                </a:solidFill>
              </a:rPr>
              <a:t> судна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46094"/>
            <a:ext cx="10515600" cy="5082988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При одних і тих же </a:t>
            </a:r>
            <a:r>
              <a:rPr lang="ru-RU" dirty="0" err="1"/>
              <a:t>значеннях</a:t>
            </a:r>
            <a:r>
              <a:rPr lang="ru-RU" dirty="0"/>
              <a:t> </a:t>
            </a:r>
            <a:r>
              <a:rPr lang="ru-RU" dirty="0" err="1"/>
              <a:t>головних</a:t>
            </a:r>
            <a:r>
              <a:rPr lang="ru-RU" dirty="0"/>
              <a:t> </a:t>
            </a:r>
            <a:r>
              <a:rPr lang="ru-RU" dirty="0" err="1"/>
              <a:t>розміреним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співвідношень</a:t>
            </a:r>
            <a:r>
              <a:rPr lang="ru-RU" dirty="0"/>
              <a:t> і </a:t>
            </a:r>
            <a:r>
              <a:rPr lang="ru-RU" dirty="0" err="1"/>
              <a:t>коефіцієнтах</a:t>
            </a:r>
            <a:r>
              <a:rPr lang="ru-RU" dirty="0"/>
              <a:t> </a:t>
            </a:r>
            <a:r>
              <a:rPr lang="ru-RU" dirty="0" err="1"/>
              <a:t>повноти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отримати</a:t>
            </a:r>
            <a:r>
              <a:rPr lang="ru-RU" dirty="0"/>
              <a:t> </a:t>
            </a:r>
            <a:r>
              <a:rPr lang="ru-RU" dirty="0" err="1"/>
              <a:t>безліч</a:t>
            </a:r>
            <a:r>
              <a:rPr lang="ru-RU" dirty="0"/>
              <a:t> </a:t>
            </a:r>
            <a:r>
              <a:rPr lang="ru-RU" dirty="0" err="1"/>
              <a:t>відмінних</a:t>
            </a:r>
            <a:r>
              <a:rPr lang="ru-RU" dirty="0"/>
              <a:t> один </a:t>
            </a:r>
            <a:r>
              <a:rPr lang="ru-RU" dirty="0" err="1"/>
              <a:t>від</a:t>
            </a:r>
            <a:r>
              <a:rPr lang="ru-RU" dirty="0"/>
              <a:t> одного форм корпусу. </a:t>
            </a:r>
            <a:r>
              <a:rPr lang="ru-RU" dirty="0" err="1"/>
              <a:t>Точне</a:t>
            </a:r>
            <a:r>
              <a:rPr lang="ru-RU" dirty="0"/>
              <a:t> </a:t>
            </a:r>
            <a:r>
              <a:rPr lang="ru-RU" dirty="0" err="1"/>
              <a:t>уявлення</a:t>
            </a:r>
            <a:r>
              <a:rPr lang="ru-RU" dirty="0"/>
              <a:t> про форму корпусу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дати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теоретичний</a:t>
            </a:r>
            <a:r>
              <a:rPr lang="ru-RU" dirty="0"/>
              <a:t> </a:t>
            </a:r>
            <a:r>
              <a:rPr lang="ru-RU" dirty="0" err="1"/>
              <a:t>креслення</a:t>
            </a:r>
            <a:r>
              <a:rPr lang="ru-RU" dirty="0"/>
              <a:t>, </a:t>
            </a:r>
            <a:r>
              <a:rPr lang="ru-RU" dirty="0" err="1"/>
              <a:t>необхідний</a:t>
            </a:r>
            <a:r>
              <a:rPr lang="ru-RU" dirty="0"/>
              <a:t> для </a:t>
            </a:r>
            <a:r>
              <a:rPr lang="ru-RU" dirty="0" err="1"/>
              <a:t>розрахунків</a:t>
            </a:r>
            <a:r>
              <a:rPr lang="ru-RU" dirty="0"/>
              <a:t> </a:t>
            </a:r>
            <a:r>
              <a:rPr lang="ru-RU" dirty="0" err="1"/>
              <a:t>плавучості</a:t>
            </a:r>
            <a:r>
              <a:rPr lang="ru-RU" dirty="0"/>
              <a:t>, </a:t>
            </a:r>
            <a:r>
              <a:rPr lang="ru-RU" dirty="0" err="1"/>
              <a:t>остійності</a:t>
            </a:r>
            <a:r>
              <a:rPr lang="ru-RU" dirty="0"/>
              <a:t>, </a:t>
            </a:r>
            <a:r>
              <a:rPr lang="ru-RU" dirty="0" err="1"/>
              <a:t>непотоплюваності</a:t>
            </a:r>
            <a:r>
              <a:rPr lang="ru-RU" dirty="0"/>
              <a:t>, </a:t>
            </a:r>
            <a:r>
              <a:rPr lang="ru-RU" dirty="0" err="1"/>
              <a:t>розробки</a:t>
            </a:r>
            <a:r>
              <a:rPr lang="ru-RU" dirty="0"/>
              <a:t> </a:t>
            </a:r>
            <a:r>
              <a:rPr lang="ru-RU" dirty="0" err="1"/>
              <a:t>креслень</a:t>
            </a:r>
            <a:r>
              <a:rPr lang="ru-RU" dirty="0"/>
              <a:t> </a:t>
            </a:r>
            <a:r>
              <a:rPr lang="ru-RU" dirty="0" err="1"/>
              <a:t>загального</a:t>
            </a:r>
            <a:r>
              <a:rPr lang="ru-RU" dirty="0"/>
              <a:t> </a:t>
            </a:r>
            <a:r>
              <a:rPr lang="ru-RU" dirty="0" err="1"/>
              <a:t>розташування</a:t>
            </a:r>
            <a:r>
              <a:rPr lang="ru-RU" dirty="0"/>
              <a:t> судна і </a:t>
            </a:r>
            <a:r>
              <a:rPr lang="ru-RU" dirty="0" err="1"/>
              <a:t>конструктивних</a:t>
            </a:r>
            <a:r>
              <a:rPr lang="ru-RU" dirty="0"/>
              <a:t> </a:t>
            </a:r>
            <a:r>
              <a:rPr lang="ru-RU" dirty="0" err="1"/>
              <a:t>креслень</a:t>
            </a:r>
            <a:r>
              <a:rPr lang="ru-RU" dirty="0"/>
              <a:t> корпусу, для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розрахунків</a:t>
            </a:r>
            <a:r>
              <a:rPr lang="ru-RU" dirty="0"/>
              <a:t> і </a:t>
            </a:r>
            <a:r>
              <a:rPr lang="ru-RU" dirty="0" err="1"/>
              <a:t>експериментів</a:t>
            </a:r>
            <a:r>
              <a:rPr lang="ru-RU" dirty="0"/>
              <a:t>, </a:t>
            </a:r>
            <a:r>
              <a:rPr lang="ru-RU" dirty="0" err="1"/>
              <a:t>пов'язаних</a:t>
            </a:r>
            <a:r>
              <a:rPr lang="ru-RU" dirty="0"/>
              <a:t> з </a:t>
            </a:r>
            <a:r>
              <a:rPr lang="ru-RU" dirty="0" err="1"/>
              <a:t>визначенням</a:t>
            </a:r>
            <a:r>
              <a:rPr lang="ru-RU" dirty="0"/>
              <a:t> </a:t>
            </a:r>
            <a:r>
              <a:rPr lang="ru-RU" dirty="0" err="1"/>
              <a:t>морехідних</a:t>
            </a:r>
            <a:r>
              <a:rPr lang="ru-RU" dirty="0"/>
              <a:t> </a:t>
            </a:r>
            <a:r>
              <a:rPr lang="ru-RU" dirty="0" err="1"/>
              <a:t>якостей</a:t>
            </a:r>
            <a:r>
              <a:rPr lang="ru-RU" dirty="0"/>
              <a:t>, для </a:t>
            </a:r>
            <a:r>
              <a:rPr lang="ru-RU" dirty="0" err="1"/>
              <a:t>розбивки</a:t>
            </a:r>
            <a:r>
              <a:rPr lang="ru-RU" dirty="0"/>
              <a:t> корпусу на </a:t>
            </a:r>
            <a:r>
              <a:rPr lang="ru-RU" dirty="0" err="1"/>
              <a:t>плазі</a:t>
            </a:r>
            <a:r>
              <a:rPr lang="ru-RU" dirty="0"/>
              <a:t> при </a:t>
            </a:r>
            <a:r>
              <a:rPr lang="ru-RU" dirty="0" err="1"/>
              <a:t>будівництві</a:t>
            </a:r>
            <a:r>
              <a:rPr lang="ru-RU" dirty="0"/>
              <a:t> судна. </a:t>
            </a:r>
            <a:r>
              <a:rPr lang="ru-RU" dirty="0" err="1"/>
              <a:t>Теоретичний</a:t>
            </a:r>
            <a:r>
              <a:rPr lang="ru-RU" dirty="0"/>
              <a:t> - т. До не </a:t>
            </a:r>
            <a:r>
              <a:rPr lang="ru-RU" dirty="0" err="1"/>
              <a:t>враховує</a:t>
            </a:r>
            <a:r>
              <a:rPr lang="ru-RU" dirty="0"/>
              <a:t> </a:t>
            </a:r>
            <a:r>
              <a:rPr lang="ru-RU" dirty="0" err="1"/>
              <a:t>товщину</a:t>
            </a:r>
            <a:r>
              <a:rPr lang="ru-RU" dirty="0"/>
              <a:t> АЛЕ для </a:t>
            </a:r>
            <a:r>
              <a:rPr lang="ru-RU" dirty="0" err="1"/>
              <a:t>металевих</a:t>
            </a:r>
            <a:r>
              <a:rPr lang="ru-RU" dirty="0"/>
              <a:t> суден. На теоретичному </a:t>
            </a:r>
            <a:r>
              <a:rPr lang="ru-RU" dirty="0" err="1"/>
              <a:t>кресленні</a:t>
            </a:r>
            <a:r>
              <a:rPr lang="ru-RU" dirty="0"/>
              <a:t> корпус судна </a:t>
            </a:r>
            <a:r>
              <a:rPr lang="ru-RU" dirty="0" err="1"/>
              <a:t>зображують</a:t>
            </a:r>
            <a:r>
              <a:rPr lang="ru-RU" dirty="0"/>
              <a:t> в </a:t>
            </a:r>
            <a:r>
              <a:rPr lang="ru-RU" dirty="0" err="1"/>
              <a:t>проекції</a:t>
            </a:r>
            <a:r>
              <a:rPr lang="ru-RU" dirty="0"/>
              <a:t> на три </a:t>
            </a:r>
            <a:r>
              <a:rPr lang="ru-RU" dirty="0" err="1"/>
              <a:t>взаємно</a:t>
            </a:r>
            <a:r>
              <a:rPr lang="ru-RU" dirty="0"/>
              <a:t> </a:t>
            </a:r>
            <a:r>
              <a:rPr lang="ru-RU" dirty="0" err="1"/>
              <a:t>перпендикулярні</a:t>
            </a:r>
            <a:r>
              <a:rPr lang="ru-RU" dirty="0"/>
              <a:t> </a:t>
            </a:r>
            <a:r>
              <a:rPr lang="ru-RU" dirty="0" err="1"/>
              <a:t>площини</a:t>
            </a:r>
            <a:r>
              <a:rPr lang="ru-RU" dirty="0"/>
              <a:t> - ДП, КВЛ і мидель-шпангоута.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проекції</a:t>
            </a:r>
            <a:r>
              <a:rPr lang="ru-RU" dirty="0"/>
              <a:t> </a:t>
            </a:r>
            <a:r>
              <a:rPr lang="ru-RU" dirty="0" err="1"/>
              <a:t>називаються</a:t>
            </a:r>
            <a:r>
              <a:rPr lang="ru-RU" dirty="0"/>
              <a:t>, </a:t>
            </a:r>
            <a:r>
              <a:rPr lang="ru-RU" dirty="0" err="1"/>
              <a:t>відповідно</a:t>
            </a:r>
            <a:r>
              <a:rPr lang="ru-RU" dirty="0"/>
              <a:t>, «Бок», «</a:t>
            </a:r>
            <a:r>
              <a:rPr lang="ru-RU" dirty="0" err="1"/>
              <a:t>полушірота</a:t>
            </a:r>
            <a:r>
              <a:rPr lang="ru-RU" dirty="0"/>
              <a:t>», «Корпус». На них </a:t>
            </a:r>
            <a:r>
              <a:rPr lang="ru-RU" dirty="0" err="1"/>
              <a:t>зображують</a:t>
            </a:r>
            <a:r>
              <a:rPr lang="ru-RU" dirty="0"/>
              <a:t> </a:t>
            </a:r>
            <a:r>
              <a:rPr lang="ru-RU" dirty="0" err="1"/>
              <a:t>перетину</a:t>
            </a:r>
            <a:r>
              <a:rPr lang="ru-RU" dirty="0"/>
              <a:t> </a:t>
            </a:r>
            <a:r>
              <a:rPr lang="ru-RU" dirty="0" err="1"/>
              <a:t>поверхні</a:t>
            </a:r>
            <a:r>
              <a:rPr lang="ru-RU" dirty="0"/>
              <a:t> корпусу </a:t>
            </a:r>
            <a:r>
              <a:rPr lang="ru-RU" dirty="0" err="1"/>
              <a:t>площинами</a:t>
            </a:r>
            <a:r>
              <a:rPr lang="ru-RU" dirty="0"/>
              <a:t>, </a:t>
            </a:r>
            <a:r>
              <a:rPr lang="ru-RU" dirty="0" err="1"/>
              <a:t>паралельними</a:t>
            </a:r>
            <a:r>
              <a:rPr lang="ru-RU" dirty="0"/>
              <a:t> </a:t>
            </a:r>
            <a:r>
              <a:rPr lang="ru-RU" dirty="0" err="1"/>
              <a:t>зазначених</a:t>
            </a:r>
            <a:r>
              <a:rPr lang="ru-RU" dirty="0"/>
              <a:t>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площинах</a:t>
            </a:r>
            <a:r>
              <a:rPr lang="ru-RU" dirty="0"/>
              <a:t>. </a:t>
            </a:r>
            <a:r>
              <a:rPr lang="ru-RU" dirty="0" err="1"/>
              <a:t>Перетину</a:t>
            </a:r>
            <a:r>
              <a:rPr lang="ru-RU" dirty="0"/>
              <a:t> </a:t>
            </a:r>
            <a:r>
              <a:rPr lang="ru-RU" dirty="0" err="1"/>
              <a:t>вертикальними</a:t>
            </a:r>
            <a:r>
              <a:rPr lang="ru-RU" dirty="0"/>
              <a:t> </a:t>
            </a:r>
            <a:r>
              <a:rPr lang="ru-RU" dirty="0" err="1"/>
              <a:t>площинами</a:t>
            </a:r>
            <a:r>
              <a:rPr lang="ru-RU" dirty="0"/>
              <a:t>, </a:t>
            </a:r>
            <a:r>
              <a:rPr lang="ru-RU" dirty="0" err="1"/>
              <a:t>паралельними</a:t>
            </a:r>
            <a:r>
              <a:rPr lang="ru-RU" dirty="0"/>
              <a:t> ДП, </a:t>
            </a:r>
            <a:r>
              <a:rPr lang="ru-RU" dirty="0" err="1"/>
              <a:t>називаються</a:t>
            </a:r>
            <a:r>
              <a:rPr lang="ru-RU" dirty="0"/>
              <a:t> </a:t>
            </a:r>
            <a:r>
              <a:rPr lang="ru-RU" dirty="0" err="1"/>
              <a:t>батокси</a:t>
            </a:r>
            <a:r>
              <a:rPr lang="ru-RU" dirty="0"/>
              <a:t>; </a:t>
            </a:r>
            <a:r>
              <a:rPr lang="ru-RU" dirty="0" err="1"/>
              <a:t>перетину</a:t>
            </a:r>
            <a:r>
              <a:rPr lang="ru-RU" dirty="0"/>
              <a:t> </a:t>
            </a:r>
            <a:r>
              <a:rPr lang="ru-RU" dirty="0" err="1"/>
              <a:t>вертикальними</a:t>
            </a:r>
            <a:r>
              <a:rPr lang="ru-RU" dirty="0"/>
              <a:t> </a:t>
            </a:r>
            <a:r>
              <a:rPr lang="ru-RU" dirty="0" err="1"/>
              <a:t>площинами</a:t>
            </a:r>
            <a:r>
              <a:rPr lang="ru-RU" dirty="0"/>
              <a:t>, </a:t>
            </a:r>
            <a:r>
              <a:rPr lang="ru-RU" dirty="0" err="1"/>
              <a:t>паралельними</a:t>
            </a:r>
            <a:r>
              <a:rPr lang="ru-RU" dirty="0"/>
              <a:t> </a:t>
            </a:r>
            <a:r>
              <a:rPr lang="ru-RU" dirty="0" err="1"/>
              <a:t>площині</a:t>
            </a:r>
            <a:r>
              <a:rPr lang="ru-RU" dirty="0"/>
              <a:t> мидель-шпангоута, </a:t>
            </a:r>
            <a:r>
              <a:rPr lang="ru-RU" dirty="0" err="1"/>
              <a:t>називають</a:t>
            </a:r>
            <a:r>
              <a:rPr lang="ru-RU" dirty="0"/>
              <a:t> </a:t>
            </a:r>
            <a:r>
              <a:rPr lang="ru-RU" dirty="0" err="1"/>
              <a:t>теоретичними</a:t>
            </a:r>
            <a:r>
              <a:rPr lang="ru-RU" dirty="0"/>
              <a:t> шпангоутами; </a:t>
            </a:r>
            <a:r>
              <a:rPr lang="ru-RU" dirty="0" err="1"/>
              <a:t>перетину</a:t>
            </a:r>
            <a:r>
              <a:rPr lang="ru-RU" dirty="0"/>
              <a:t> </a:t>
            </a:r>
            <a:r>
              <a:rPr lang="ru-RU" dirty="0" err="1"/>
              <a:t>горизонтальними</a:t>
            </a:r>
            <a:r>
              <a:rPr lang="ru-RU" dirty="0"/>
              <a:t> </a:t>
            </a:r>
            <a:r>
              <a:rPr lang="ru-RU" dirty="0" err="1"/>
              <a:t>площинами</a:t>
            </a:r>
            <a:r>
              <a:rPr lang="ru-RU" dirty="0"/>
              <a:t>, </a:t>
            </a:r>
            <a:r>
              <a:rPr lang="ru-RU" dirty="0" err="1"/>
              <a:t>паралельними</a:t>
            </a:r>
            <a:r>
              <a:rPr lang="ru-RU" dirty="0"/>
              <a:t> ОП і КВЛ, </a:t>
            </a:r>
            <a:r>
              <a:rPr lang="ru-RU" dirty="0" err="1"/>
              <a:t>називають</a:t>
            </a:r>
            <a:r>
              <a:rPr lang="ru-RU" dirty="0"/>
              <a:t> </a:t>
            </a:r>
            <a:r>
              <a:rPr lang="ru-RU" dirty="0" err="1"/>
              <a:t>ватерлінії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92597969"/>
      </p:ext>
    </p:extLst>
  </p:cSld>
  <p:clrMapOvr>
    <a:masterClrMapping/>
  </p:clrMapOvr>
</p:sld>
</file>

<file path=ppt/theme/theme1.xml><?xml version="1.0" encoding="utf-8"?>
<a:theme xmlns:a="http://schemas.openxmlformats.org/drawingml/2006/main" name="Офисная тема">
  <a:themeElements>
    <a:clrScheme name="Офис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исная">
      <a:majorFont>
        <a:latin typeface="Calibri Light"/>
        <a:ea typeface=""/>
        <a:cs typeface=""/>
        <a:font script="Arab" typeface="Times New Roman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Times New Roman"/>
        <a:font script="Knda" typeface="Tunga"/>
        <a:font script="Khmr" typeface="MoolBoran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Angsan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 Light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 Light"/>
        <a:font script="Olck" typeface="Nirmala UI"/>
        <a:font script="Lisu" typeface="Segoe UI"/>
        <a:font script="Sora" typeface="Nirmala UI"/>
      </a:majorFont>
      <a:minorFont>
        <a:latin typeface="Calibri"/>
        <a:ea typeface=""/>
        <a:cs typeface=""/>
        <a:font script="Arab" typeface="Arial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Arial"/>
        <a:font script="Knda" typeface="Tunga"/>
        <a:font script="Khmr" typeface="DaunPenh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Cordi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"/>
        <a:font script="Olck" typeface="Nirmala UI"/>
        <a:font script="Lisu" typeface="Segoe UI"/>
        <a:font script="Sora" typeface="Nirmala UI"/>
      </a:minorFont>
    </a:fontScheme>
    <a:fmtScheme name="Офис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2390</Words>
  <Application>Microsoft Office PowerPoint</Application>
  <PresentationFormat>Произвольный</PresentationFormat>
  <Paragraphs>84</Paragraphs>
  <Slides>19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Офисная тема</vt:lpstr>
      <vt:lpstr>Презентация PowerPoint</vt:lpstr>
      <vt:lpstr>Теоретичний кресленик корпусу судна. Ч 2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Теоретичне креслення судна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Дякую за увагу!</vt:lpstr>
    </vt:vector>
  </TitlesOfParts>
  <Company>Mobile Systems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26</cp:revision>
  <dcterms:created xsi:type="dcterms:W3CDTF">2020-05-07T09:46:48Z</dcterms:created>
  <dcterms:modified xsi:type="dcterms:W3CDTF">2022-11-01T10:41:38Z</dcterms:modified>
</cp:coreProperties>
</file>