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6" r:id="rId2"/>
    <p:sldId id="275" r:id="rId3"/>
    <p:sldId id="276" r:id="rId4"/>
    <p:sldId id="280" r:id="rId5"/>
    <p:sldId id="281" r:id="rId6"/>
    <p:sldId id="279" r:id="rId7"/>
    <p:sldId id="277" r:id="rId8"/>
    <p:sldId id="278" r:id="rId9"/>
    <p:sldId id="286" r:id="rId10"/>
    <p:sldId id="283" r:id="rId11"/>
    <p:sldId id="284" r:id="rId12"/>
    <p:sldId id="270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3" autoAdjust="0"/>
    <p:restoredTop sz="94660"/>
  </p:normalViewPr>
  <p:slideViewPr>
    <p:cSldViewPr snapToGrid="0">
      <p:cViewPr varScale="1">
        <p:scale>
          <a:sx n="85" d="100"/>
          <a:sy n="85" d="100"/>
        </p:scale>
        <p:origin x="-379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 noEditPoints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  <a:p>
            <a:endParaRPr lang="en-US"/>
          </a:p>
        </p:txBody>
      </p:sp>
      <p:sp>
        <p:nvSpPr>
          <p:cNvPr id="3" name="Заполнитель даты 2"/>
          <p:cNvSpPr>
            <a:spLocks noGrp="1" noEditPoints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C1951C-B587-4669-AEAB-3CA3E620BBD9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4" name="Заполнитель изображения слайда 3"/>
          <p:cNvSpPr>
            <a:spLocks noGrp="1" noRot="1" noChangeAspect="1" noEditPoints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  <a:p>
            <a:endParaRPr lang="en-US"/>
          </a:p>
        </p:txBody>
      </p:sp>
      <p:sp>
        <p:nvSpPr>
          <p:cNvPr id="5" name="Заполнитель заметок 4"/>
          <p:cNvSpPr>
            <a:spLocks noGrp="1" noEditPoints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E02500-5BAE-47BD-9A24-DA8251B90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472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DE908737-7F0D-43E3-881E-D559C32D1E2A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CDE3B326-C594-4567-ADE0-3A6C28DDBE2A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Подзаголовок 2"/>
          <p:cNvSpPr>
            <a:spLocks noGrp="1" noEditPoints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ru-RU" altLang="en-US"/>
              <a:t>Щелкните для изменения стиля основного подзаголовка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30DD8669-1381-456D-9152-76B17665A2E2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6D6E4F21-2AA8-4FCA-9213-BEC765D560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Название и текст по вертикал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по вертикали 2"/>
          <p:cNvSpPr>
            <a:spLocks noGrp="1" noEditPoints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B7461332-109B-4216-A040-E2AE056BBB77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5B189D43-7D5D-4E8A-9AC3-41F16E7A8B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Название по вертикали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по вертикали 2"/>
          <p:cNvSpPr>
            <a:spLocks noGrp="1" noEditPoints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B0744073-5C39-4F22-9A95-A951DF155739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C84D46F2-ADE1-4EDE-8C39-67B9C61D1F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ние и контен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01AF74D4-0C31-44FB-89AF-333C2B103954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5807818A-EAA9-414E-BCC0-1222C994AB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D66EAF66-51F2-4B1D-9CAA-516392A46DAF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ED8C18B8-0AB9-499B-80AD-C83B7785FF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контен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контента 3"/>
          <p:cNvSpPr>
            <a:spLocks noGrp="1" noEditPoints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5610017-CDBA-482E-B9B7-C8AB3A109F89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0E2C45DB-E2D0-413F-A774-2A3FA58CE3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4" name="Заполнитель контента 3"/>
          <p:cNvSpPr>
            <a:spLocks noGrp="1" noEditPoints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5" name="Заполнитель текста 4"/>
          <p:cNvSpPr>
            <a:spLocks noGrp="1" noEditPoints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6" name="Заполнитель контента 5"/>
          <p:cNvSpPr>
            <a:spLocks noGrp="1" noEditPoints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7" name="Заполнитель даты 6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22073D13-A5DD-4361-86C6-8990952A8B11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8" name="Заполнитель нижнего колонтитула 7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9" name="Заполнитель номера слайда 8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97FD72D7-AE78-45EA-9A28-FCD2A8FC0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назв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даты 2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503C9B2A-B63E-4EF0-8861-FA6F31CBEC72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4" name="Заполнитель нижнего колонтитула 3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5" name="Заполнитель номера слайда 4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52899A15-DEB5-4B63-A373-0A9517BBF4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даты 1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9C5A2552-342C-46AA-850C-74A1BFA910EB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3" name="Заполнитель нижнего колонтитула 2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4CEE70D1-58EA-4D24-A39D-A277F7D01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Контен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текста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A244C59C-D113-4CB3-B4B2-49D55DA992C4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1AA2849C-D064-4305-9283-89A1125500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Изображение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изображения 2"/>
          <p:cNvSpPr>
            <a:spLocks noGrp="1" noEditPoints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altLang="en-US"/>
              <a:t>Щелкните значок, чтобы добавить рисунок</a:t>
            </a:r>
          </a:p>
        </p:txBody>
      </p:sp>
      <p:sp>
        <p:nvSpPr>
          <p:cNvPr id="4" name="Заполнитель текста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525CAEA6-6AE5-4923-9D8A-A806BFC44B82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CF496BC1-1331-453F-A4D0-2CC3A4F9E7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названия 1"/>
          <p:cNvSpPr>
            <a:spLocks noGrp="1" noEditPoints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FC36B8-D485-4F79-A6BF-BA89B061DF0D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7B61F2-6DA1-4B3B-ACCD-25C66D00EE9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ctrTitle"/>
          </p:nvPr>
        </p:nvSpPr>
        <p:spPr>
          <a:xfrm>
            <a:off x="1194288" y="2588432"/>
            <a:ext cx="10017736" cy="4069533"/>
          </a:xfrm>
        </p:spPr>
        <p:txBody>
          <a:bodyPr>
            <a:normAutofit fontScale="90000"/>
          </a:bodyPr>
          <a:lstStyle/>
          <a:p>
            <a:endParaRPr lang="uk-UA" altLang="en-US" dirty="0"/>
          </a:p>
          <a:p>
            <a:endParaRPr lang="uk-UA" altLang="en-US" dirty="0"/>
          </a:p>
          <a:p>
            <a:r>
              <a:rPr lang="uk-UA" altLang="en-US" b="1" dirty="0" err="1">
                <a:solidFill>
                  <a:srgbClr val="FF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судномодельний</a:t>
            </a:r>
            <a:r>
              <a:rPr lang="uk-UA" altLang="en-US" b="1" dirty="0">
                <a:solidFill>
                  <a:srgbClr val="FF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гурток</a:t>
            </a:r>
          </a:p>
          <a:p>
            <a:r>
              <a:rPr lang="uk-UA" altLang="en-US" b="1" dirty="0">
                <a:solidFill>
                  <a:srgbClr val="00B05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НВК</a:t>
            </a:r>
            <a:r>
              <a:rPr lang="uk-UA" altLang="en-US" b="1" dirty="0">
                <a:solidFill>
                  <a:srgbClr val="FF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</a:t>
            </a:r>
          </a:p>
          <a:p>
            <a:r>
              <a:rPr lang="uk-UA" altLang="en-US" sz="4000" b="1" dirty="0">
                <a:solidFill>
                  <a:srgbClr val="FF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презентує</a:t>
            </a:r>
          </a:p>
          <a:p>
            <a:r>
              <a:rPr lang="uk-UA" altLang="en-US" sz="4000" b="1" dirty="0">
                <a:solidFill>
                  <a:srgbClr val="FF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заняття </a:t>
            </a:r>
            <a:r>
              <a:rPr lang="uk-UA" altLang="en-US" sz="4000" b="1" dirty="0" smtClean="0">
                <a:solidFill>
                  <a:srgbClr val="FF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основн</a:t>
            </a:r>
            <a:r>
              <a:rPr lang="uk-UA" altLang="en-US" sz="4000" b="1" dirty="0" smtClean="0">
                <a:solidFill>
                  <a:srgbClr val="FF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ого </a:t>
            </a:r>
            <a:r>
              <a:rPr lang="uk-UA" altLang="en-US" sz="4000" b="1" dirty="0">
                <a:solidFill>
                  <a:srgbClr val="FF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рівня </a:t>
            </a:r>
          </a:p>
          <a:p>
            <a:endParaRPr lang="uk-UA" altLang="en-US" dirty="0"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835188" y="365282"/>
            <a:ext cx="4274341" cy="222314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picturepicture_151647455099566465210361_2268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662" y="488371"/>
            <a:ext cx="8684726" cy="5778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50199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838200" y="618565"/>
            <a:ext cx="10515600" cy="5558398"/>
          </a:xfrm>
        </p:spPr>
        <p:txBody>
          <a:bodyPr/>
          <a:lstStyle/>
          <a:p>
            <a:pPr marL="0" indent="0">
              <a:buNone/>
            </a:pPr>
            <a:r>
              <a:rPr lang="uk-UA" b="1" dirty="0" smtClean="0">
                <a:solidFill>
                  <a:srgbClr val="FF0000"/>
                </a:solidFill>
              </a:rPr>
              <a:t>Джерела інформації:</a:t>
            </a:r>
          </a:p>
          <a:p>
            <a:pPr marL="0" indent="0">
              <a:buNone/>
            </a:pPr>
            <a:r>
              <a:rPr lang="uk-UA" dirty="0" smtClean="0"/>
              <a:t>-</a:t>
            </a:r>
            <a:r>
              <a:rPr lang="en-US" dirty="0" smtClean="0"/>
              <a:t>uk.wikipedia.org/wiki/</a:t>
            </a:r>
            <a:r>
              <a:rPr lang="uk-UA" dirty="0"/>
              <a:t>Сапфір_(пошуково-рятувальне_судно</a:t>
            </a: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-</a:t>
            </a:r>
            <a:r>
              <a:rPr lang="en-US" dirty="0"/>
              <a:t>https://</a:t>
            </a:r>
            <a:r>
              <a:rPr lang="en-US" dirty="0" smtClean="0"/>
              <a:t>dumskaya.net/news/spasatelnoe-sudno-ledovogo-klassa-sa</a:t>
            </a:r>
            <a:endParaRPr lang="uk-UA" dirty="0" smtClean="0"/>
          </a:p>
          <a:p>
            <a:pPr marL="0" indent="0">
              <a:buNone/>
            </a:pPr>
            <a:r>
              <a:rPr lang="en-US" dirty="0" smtClean="0"/>
              <a:t>pfir-vpervye-081667/</a:t>
            </a: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-</a:t>
            </a:r>
            <a:r>
              <a:rPr lang="en-US" dirty="0"/>
              <a:t>https://suspilne.media/227954-ratuvalne-sudno-sapfir-povernuli-v-ukrainu-jogo-prisvartuvali-v-izmaili</a:t>
            </a:r>
            <a:r>
              <a:rPr lang="en-US" dirty="0" smtClean="0"/>
              <a:t>/</a:t>
            </a: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-</a:t>
            </a:r>
            <a:r>
              <a:rPr lang="en-US" dirty="0"/>
              <a:t>https://</a:t>
            </a:r>
            <a:r>
              <a:rPr lang="en-US" dirty="0" smtClean="0"/>
              <a:t>ua.korrespondent.net/ukraine/4451921-u-chornomu-mori-korabli-rf-zakhopyly-tsyvilne-sudno</a:t>
            </a:r>
            <a:endParaRPr lang="uk-UA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09042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>
          <a:xfrm>
            <a:off x="838200" y="-180509"/>
            <a:ext cx="10515600" cy="6357472"/>
          </a:xfrm>
          <a:prstGeom prst="rect">
            <a:avLst/>
          </a:prstGeom>
        </p:spPr>
        <p:txBody>
          <a:bodyPr/>
          <a:lstStyle/>
          <a:p>
            <a:endParaRPr lang="uk-UA"/>
          </a:p>
          <a:p>
            <a:pPr marL="0" indent="0" algn="ctr">
              <a:buNone/>
            </a:pPr>
            <a:r>
              <a:rPr lang="uk-UA" b="1">
                <a:solidFill>
                  <a:srgbClr val="FF0000"/>
                </a:solidFill>
              </a:rPr>
              <a:t>Дякую за увагу!</a:t>
            </a:r>
          </a:p>
        </p:txBody>
      </p:sp>
      <p:pic>
        <p:nvPicPr>
          <p:cNvPr id="5" name="Picture 2" descr="C:\Users\User\Desktop\630_360_1646828457-53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402" y="1039906"/>
            <a:ext cx="8989849" cy="5137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627529"/>
            <a:ext cx="10515600" cy="5549434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</a:rPr>
              <a:t>«</a:t>
            </a:r>
            <a:r>
              <a:rPr lang="ru-RU" b="1" dirty="0" err="1">
                <a:solidFill>
                  <a:srgbClr val="FF0000"/>
                </a:solidFill>
              </a:rPr>
              <a:t>Сапфір</a:t>
            </a:r>
            <a:r>
              <a:rPr lang="ru-RU" b="1" dirty="0">
                <a:solidFill>
                  <a:srgbClr val="FF0000"/>
                </a:solidFill>
              </a:rPr>
              <a:t>»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/>
              <a:t>-</a:t>
            </a:r>
            <a:r>
              <a:rPr lang="ru-RU" dirty="0" smtClean="0"/>
              <a:t> </a:t>
            </a:r>
            <a:r>
              <a:rPr lang="ru-RU" dirty="0" err="1"/>
              <a:t>пошуково-рятувальне</a:t>
            </a:r>
            <a:r>
              <a:rPr lang="ru-RU" dirty="0"/>
              <a:t> </a:t>
            </a:r>
            <a:r>
              <a:rPr lang="ru-RU" dirty="0" smtClean="0"/>
              <a:t>судно.</a:t>
            </a:r>
          </a:p>
          <a:p>
            <a:pPr marL="0" indent="0">
              <a:buNone/>
            </a:pPr>
            <a:r>
              <a:rPr lang="ru-RU" b="1" dirty="0" err="1"/>
              <a:t>Призначення</a:t>
            </a:r>
            <a:r>
              <a:rPr lang="ru-RU" b="1" dirty="0"/>
              <a:t> судна</a:t>
            </a:r>
          </a:p>
          <a:p>
            <a:pPr marL="0" indent="0">
              <a:buNone/>
            </a:pPr>
            <a:r>
              <a:rPr lang="ru-RU" dirty="0" err="1"/>
              <a:t>Патрулювання</a:t>
            </a:r>
            <a:r>
              <a:rPr lang="ru-RU" dirty="0"/>
              <a:t> в </a:t>
            </a:r>
            <a:r>
              <a:rPr lang="ru-RU" dirty="0" err="1"/>
              <a:t>відкритому</a:t>
            </a:r>
            <a:r>
              <a:rPr lang="ru-RU" dirty="0"/>
              <a:t> </a:t>
            </a:r>
            <a:r>
              <a:rPr lang="ru-RU" dirty="0" err="1"/>
              <a:t>морі</a:t>
            </a:r>
            <a:r>
              <a:rPr lang="ru-RU" dirty="0"/>
              <a:t>, </a:t>
            </a:r>
            <a:r>
              <a:rPr lang="ru-RU" dirty="0" err="1"/>
              <a:t>порятунок</a:t>
            </a:r>
            <a:r>
              <a:rPr lang="ru-RU" dirty="0"/>
              <a:t> суден,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терплять</a:t>
            </a:r>
            <a:r>
              <a:rPr lang="ru-RU" dirty="0"/>
              <a:t> лихо, </a:t>
            </a:r>
            <a:r>
              <a:rPr lang="ru-RU" dirty="0" err="1"/>
              <a:t>виконання</a:t>
            </a:r>
            <a:r>
              <a:rPr lang="ru-RU" dirty="0"/>
              <a:t> </a:t>
            </a:r>
            <a:r>
              <a:rPr lang="ru-RU" dirty="0" err="1"/>
              <a:t>морських</a:t>
            </a:r>
            <a:r>
              <a:rPr lang="ru-RU" dirty="0"/>
              <a:t> </a:t>
            </a:r>
            <a:r>
              <a:rPr lang="ru-RU" dirty="0" err="1"/>
              <a:t>буксирувань</a:t>
            </a:r>
            <a:r>
              <a:rPr lang="ru-RU" dirty="0"/>
              <a:t> </a:t>
            </a:r>
            <a:r>
              <a:rPr lang="ru-RU" dirty="0" err="1"/>
              <a:t>судів</a:t>
            </a:r>
            <a:r>
              <a:rPr lang="ru-RU" dirty="0"/>
              <a:t> і </a:t>
            </a:r>
            <a:r>
              <a:rPr lang="ru-RU" dirty="0" err="1"/>
              <a:t>плавзасобів</a:t>
            </a:r>
            <a:r>
              <a:rPr lang="ru-RU" dirty="0"/>
              <a:t>, </a:t>
            </a:r>
            <a:r>
              <a:rPr lang="ru-RU" dirty="0" err="1"/>
              <a:t>пожежогасіння</a:t>
            </a:r>
            <a:r>
              <a:rPr lang="ru-RU" dirty="0"/>
              <a:t>, </a:t>
            </a:r>
            <a:r>
              <a:rPr lang="ru-RU" dirty="0" err="1"/>
              <a:t>виконання</a:t>
            </a:r>
            <a:r>
              <a:rPr lang="ru-RU" dirty="0"/>
              <a:t> </a:t>
            </a:r>
            <a:r>
              <a:rPr lang="ru-RU" dirty="0" err="1"/>
              <a:t>підводно-технічних</a:t>
            </a:r>
            <a:r>
              <a:rPr lang="ru-RU" dirty="0"/>
              <a:t> </a:t>
            </a:r>
            <a:r>
              <a:rPr lang="ru-RU" dirty="0" err="1"/>
              <a:t>робіт</a:t>
            </a:r>
            <a:r>
              <a:rPr lang="ru-RU" dirty="0"/>
              <a:t> на </a:t>
            </a:r>
            <a:r>
              <a:rPr lang="ru-RU" dirty="0" err="1"/>
              <a:t>глибинах</a:t>
            </a:r>
            <a:r>
              <a:rPr lang="ru-RU" dirty="0"/>
              <a:t> до 50 </a:t>
            </a:r>
            <a:r>
              <a:rPr lang="ru-RU" dirty="0" err="1"/>
              <a:t>метрів</a:t>
            </a:r>
            <a:r>
              <a:rPr lang="ru-RU" dirty="0"/>
              <a:t>, </a:t>
            </a:r>
            <a:r>
              <a:rPr lang="ru-RU" dirty="0" err="1"/>
              <a:t>порятунок</a:t>
            </a:r>
            <a:r>
              <a:rPr lang="ru-RU" dirty="0"/>
              <a:t> людей і </a:t>
            </a:r>
            <a:r>
              <a:rPr lang="ru-RU" dirty="0" err="1"/>
              <a:t>надання</a:t>
            </a:r>
            <a:r>
              <a:rPr lang="ru-RU" dirty="0"/>
              <a:t> </a:t>
            </a:r>
            <a:r>
              <a:rPr lang="ru-RU" dirty="0" err="1"/>
              <a:t>медичної</a:t>
            </a:r>
            <a:r>
              <a:rPr lang="ru-RU" dirty="0"/>
              <a:t> </a:t>
            </a:r>
            <a:r>
              <a:rPr lang="ru-RU" dirty="0" err="1"/>
              <a:t>допомоги</a:t>
            </a:r>
            <a:r>
              <a:rPr lang="ru-RU" dirty="0"/>
              <a:t> </a:t>
            </a:r>
            <a:r>
              <a:rPr lang="ru-RU" dirty="0" err="1"/>
              <a:t>постраждалим</a:t>
            </a:r>
            <a:r>
              <a:rPr lang="ru-RU" dirty="0"/>
              <a:t>. </a:t>
            </a:r>
            <a:endParaRPr lang="ru-RU" dirty="0" smtClean="0"/>
          </a:p>
        </p:txBody>
      </p:sp>
      <p:pic>
        <p:nvPicPr>
          <p:cNvPr id="1026" name="Picture 2" descr="C:\Users\User\Desktop\27155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2546" y="3532094"/>
            <a:ext cx="4374776" cy="2761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66586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600635"/>
            <a:ext cx="10515600" cy="55763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err="1"/>
              <a:t>Історія</a:t>
            </a:r>
            <a:endParaRPr lang="ru-RU" b="1" dirty="0"/>
          </a:p>
          <a:p>
            <a:pPr marL="0" indent="0">
              <a:buNone/>
            </a:pPr>
            <a:r>
              <a:rPr lang="ru-RU" dirty="0" err="1"/>
              <a:t>Пошуково-рятувальне</a:t>
            </a:r>
            <a:r>
              <a:rPr lang="ru-RU" dirty="0"/>
              <a:t> судно «</a:t>
            </a:r>
            <a:r>
              <a:rPr lang="ru-RU" dirty="0" err="1"/>
              <a:t>Сапфір</a:t>
            </a:r>
            <a:r>
              <a:rPr lang="ru-RU" dirty="0"/>
              <a:t>» </a:t>
            </a:r>
            <a:r>
              <a:rPr lang="ru-RU" dirty="0" err="1"/>
              <a:t>проєкту</a:t>
            </a:r>
            <a:r>
              <a:rPr lang="ru-RU" dirty="0"/>
              <a:t> 1454 </a:t>
            </a:r>
            <a:r>
              <a:rPr lang="ru-RU" dirty="0" err="1"/>
              <a:t>ип</a:t>
            </a:r>
            <a:r>
              <a:rPr lang="ru-RU" dirty="0"/>
              <a:t> «</a:t>
            </a:r>
            <a:r>
              <a:rPr lang="ru-RU" dirty="0" err="1"/>
              <a:t>Наполегливий</a:t>
            </a:r>
            <a:r>
              <a:rPr lang="ru-RU" dirty="0"/>
              <a:t>» </a:t>
            </a:r>
            <a:r>
              <a:rPr lang="ru-RU" dirty="0" err="1"/>
              <a:t>побудоване</a:t>
            </a:r>
            <a:r>
              <a:rPr lang="ru-RU" dirty="0"/>
              <a:t> в 1988 </a:t>
            </a:r>
            <a:r>
              <a:rPr lang="ru-RU" dirty="0" err="1"/>
              <a:t>році</a:t>
            </a:r>
            <a:r>
              <a:rPr lang="ru-RU" dirty="0"/>
              <a:t> на </a:t>
            </a:r>
            <a:r>
              <a:rPr lang="ru-RU" dirty="0" err="1"/>
              <a:t>Ярославському</a:t>
            </a:r>
            <a:r>
              <a:rPr lang="ru-RU" dirty="0"/>
              <a:t> </a:t>
            </a:r>
            <a:r>
              <a:rPr lang="ru-RU" dirty="0" err="1"/>
              <a:t>суднобудівному</a:t>
            </a:r>
            <a:r>
              <a:rPr lang="ru-RU" dirty="0"/>
              <a:t> </a:t>
            </a:r>
            <a:r>
              <a:rPr lang="ru-RU" dirty="0" err="1"/>
              <a:t>заводі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заводським</a:t>
            </a:r>
            <a:r>
              <a:rPr lang="ru-RU" dirty="0"/>
              <a:t> номером 232. Першим оператором судна стало ДП «</a:t>
            </a:r>
            <a:r>
              <a:rPr lang="ru-RU" dirty="0" err="1"/>
              <a:t>Чорноморське</a:t>
            </a:r>
            <a:r>
              <a:rPr lang="ru-RU" dirty="0"/>
              <a:t> </a:t>
            </a:r>
            <a:r>
              <a:rPr lang="ru-RU" dirty="0" err="1"/>
              <a:t>морське</a:t>
            </a:r>
            <a:r>
              <a:rPr lang="ru-RU" dirty="0"/>
              <a:t> </a:t>
            </a:r>
            <a:r>
              <a:rPr lang="ru-RU" dirty="0" err="1"/>
              <a:t>пароплавство</a:t>
            </a:r>
            <a:r>
              <a:rPr lang="ru-RU" dirty="0"/>
              <a:t> ММФ СРСР». У 1992 </a:t>
            </a:r>
            <a:r>
              <a:rPr lang="ru-RU" dirty="0" err="1"/>
              <a:t>році</a:t>
            </a:r>
            <a:r>
              <a:rPr lang="ru-RU" dirty="0"/>
              <a:t>,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розпаду</a:t>
            </a:r>
            <a:r>
              <a:rPr lang="ru-RU" dirty="0"/>
              <a:t> СРСР, судно </a:t>
            </a:r>
            <a:r>
              <a:rPr lang="ru-RU" dirty="0" err="1"/>
              <a:t>перейшло</a:t>
            </a:r>
            <a:r>
              <a:rPr lang="ru-RU" dirty="0"/>
              <a:t> у </a:t>
            </a:r>
            <a:r>
              <a:rPr lang="ru-RU" dirty="0" err="1"/>
              <a:t>власність</a:t>
            </a:r>
            <a:r>
              <a:rPr lang="ru-RU" dirty="0"/>
              <a:t> ДП «</a:t>
            </a:r>
            <a:r>
              <a:rPr lang="ru-RU" dirty="0" err="1"/>
              <a:t>Експедиційний</a:t>
            </a:r>
            <a:r>
              <a:rPr lang="ru-RU" dirty="0"/>
              <a:t> </a:t>
            </a:r>
            <a:r>
              <a:rPr lang="ru-RU" dirty="0" err="1"/>
              <a:t>загін</a:t>
            </a:r>
            <a:r>
              <a:rPr lang="ru-RU" dirty="0"/>
              <a:t> </a:t>
            </a:r>
            <a:r>
              <a:rPr lang="ru-RU" dirty="0" err="1"/>
              <a:t>аварійно-рятувальних</a:t>
            </a:r>
            <a:r>
              <a:rPr lang="ru-RU" dirty="0"/>
              <a:t> і </a:t>
            </a:r>
            <a:r>
              <a:rPr lang="ru-RU" dirty="0" err="1"/>
              <a:t>підводно-технічних</a:t>
            </a:r>
            <a:r>
              <a:rPr lang="ru-RU" dirty="0"/>
              <a:t> </a:t>
            </a:r>
            <a:r>
              <a:rPr lang="ru-RU" dirty="0" err="1"/>
              <a:t>робіт</a:t>
            </a:r>
            <a:r>
              <a:rPr lang="ru-RU" dirty="0"/>
              <a:t> ЧМП». В 1996 </a:t>
            </a:r>
            <a:r>
              <a:rPr lang="ru-RU" dirty="0" err="1"/>
              <a:t>році</a:t>
            </a:r>
            <a:r>
              <a:rPr lang="ru-RU" dirty="0"/>
              <a:t> оператором судна стало КП «</a:t>
            </a:r>
            <a:r>
              <a:rPr lang="ru-RU" dirty="0" err="1"/>
              <a:t>Управління</a:t>
            </a:r>
            <a:r>
              <a:rPr lang="ru-RU" dirty="0"/>
              <a:t> буксирно-</a:t>
            </a:r>
            <a:r>
              <a:rPr lang="ru-RU" dirty="0" err="1"/>
              <a:t>рятувального</a:t>
            </a:r>
            <a:r>
              <a:rPr lang="ru-RU" dirty="0"/>
              <a:t> </a:t>
            </a:r>
            <a:r>
              <a:rPr lang="ru-RU" dirty="0" err="1"/>
              <a:t>спеціалізованого</a:t>
            </a:r>
            <a:r>
              <a:rPr lang="ru-RU" dirty="0"/>
              <a:t> флоту (УБССФ)». 22 </a:t>
            </a:r>
            <a:r>
              <a:rPr lang="ru-RU" dirty="0" err="1"/>
              <a:t>липня</a:t>
            </a:r>
            <a:r>
              <a:rPr lang="ru-RU" dirty="0"/>
              <a:t> 2004 року </a:t>
            </a:r>
            <a:r>
              <a:rPr lang="ru-RU" dirty="0" err="1"/>
              <a:t>користувачем</a:t>
            </a:r>
            <a:r>
              <a:rPr lang="ru-RU" dirty="0"/>
              <a:t> судна стало ДП «ЧАУ АСПТР / </a:t>
            </a:r>
            <a:r>
              <a:rPr lang="ru-RU" dirty="0" err="1"/>
              <a:t>Морська</a:t>
            </a:r>
            <a:r>
              <a:rPr lang="ru-RU" dirty="0"/>
              <a:t> </a:t>
            </a:r>
            <a:r>
              <a:rPr lang="ru-RU" dirty="0" err="1"/>
              <a:t>аварійно-рятувальна</a:t>
            </a:r>
            <a:r>
              <a:rPr lang="ru-RU" dirty="0"/>
              <a:t> служба (МАРС)». У 2012 </a:t>
            </a:r>
            <a:r>
              <a:rPr lang="ru-RU" dirty="0" err="1"/>
              <a:t>році</a:t>
            </a:r>
            <a:r>
              <a:rPr lang="ru-RU" dirty="0"/>
              <a:t> оператором судна є КП «</a:t>
            </a:r>
            <a:r>
              <a:rPr lang="ru-RU" dirty="0" err="1"/>
              <a:t>Морська</a:t>
            </a:r>
            <a:r>
              <a:rPr lang="ru-RU" dirty="0"/>
              <a:t> </a:t>
            </a:r>
            <a:r>
              <a:rPr lang="ru-RU" dirty="0" err="1"/>
              <a:t>пошуково-рятувальна</a:t>
            </a:r>
            <a:r>
              <a:rPr lang="ru-RU" dirty="0"/>
              <a:t> служба (МПРС)».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07506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38200" y="591671"/>
            <a:ext cx="10515600" cy="558529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uk-UA" i="1" u="sng" dirty="0" smtClean="0"/>
              <a:t>Ідентифікація:</a:t>
            </a:r>
          </a:p>
          <a:p>
            <a:pPr marL="0" indent="0">
              <a:buNone/>
            </a:pPr>
            <a:r>
              <a:rPr lang="uk-UA" dirty="0" err="1" smtClean="0"/>
              <a:t>-позивний</a:t>
            </a:r>
            <a:r>
              <a:rPr lang="uk-UA" dirty="0" smtClean="0"/>
              <a:t>:</a:t>
            </a:r>
            <a:r>
              <a:rPr lang="en-US" dirty="0"/>
              <a:t>EMMO </a:t>
            </a: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-</a:t>
            </a:r>
            <a:r>
              <a:rPr lang="ru-RU" dirty="0" smtClean="0"/>
              <a:t>номер </a:t>
            </a:r>
            <a:r>
              <a:rPr lang="en-US" dirty="0" smtClean="0"/>
              <a:t>MMSI</a:t>
            </a:r>
            <a:r>
              <a:rPr lang="uk-UA" dirty="0" smtClean="0"/>
              <a:t>:272256000</a:t>
            </a:r>
          </a:p>
          <a:p>
            <a:pPr marL="0" indent="0">
              <a:buNone/>
            </a:pPr>
            <a:r>
              <a:rPr lang="uk-UA" i="1" u="sng" dirty="0" smtClean="0"/>
              <a:t>Параметри:</a:t>
            </a:r>
          </a:p>
          <a:p>
            <a:pPr marL="0" indent="0">
              <a:buNone/>
            </a:pPr>
            <a:r>
              <a:rPr lang="uk-UA" dirty="0" err="1" smtClean="0"/>
              <a:t>-тонаж</a:t>
            </a:r>
            <a:r>
              <a:rPr lang="uk-UA" dirty="0" smtClean="0"/>
              <a:t>:повна1651т</a:t>
            </a:r>
          </a:p>
          <a:p>
            <a:pPr marL="0" indent="0">
              <a:buNone/>
            </a:pPr>
            <a:r>
              <a:rPr lang="uk-UA" dirty="0" err="1" smtClean="0"/>
              <a:t>-довжина</a:t>
            </a:r>
            <a:r>
              <a:rPr lang="uk-UA" dirty="0" smtClean="0"/>
              <a:t>:58,3м</a:t>
            </a:r>
          </a:p>
          <a:p>
            <a:pPr marL="0" indent="0">
              <a:buNone/>
            </a:pPr>
            <a:r>
              <a:rPr lang="uk-UA" dirty="0" err="1" smtClean="0"/>
              <a:t>-ширина</a:t>
            </a:r>
            <a:r>
              <a:rPr lang="uk-UA" dirty="0" smtClean="0"/>
              <a:t>:12,64м</a:t>
            </a:r>
          </a:p>
          <a:p>
            <a:pPr marL="0" indent="0">
              <a:buNone/>
            </a:pPr>
            <a:r>
              <a:rPr lang="uk-UA" dirty="0" err="1" smtClean="0"/>
              <a:t>-осадка</a:t>
            </a:r>
            <a:r>
              <a:rPr lang="uk-UA" dirty="0" smtClean="0"/>
              <a:t>:4,6м</a:t>
            </a:r>
          </a:p>
          <a:p>
            <a:pPr marL="0" indent="0">
              <a:buNone/>
            </a:pPr>
            <a:r>
              <a:rPr lang="uk-UA" i="1" u="sng" dirty="0" err="1" smtClean="0"/>
              <a:t>Технфчні</a:t>
            </a:r>
            <a:r>
              <a:rPr lang="uk-UA" i="1" u="sng" dirty="0" smtClean="0"/>
              <a:t> дані:</a:t>
            </a:r>
          </a:p>
          <a:p>
            <a:pPr marL="0" indent="0">
              <a:buNone/>
            </a:pPr>
            <a:r>
              <a:rPr lang="uk-UA" dirty="0" err="1" smtClean="0"/>
              <a:t>-рухова</a:t>
            </a:r>
            <a:r>
              <a:rPr lang="uk-UA" dirty="0" smtClean="0"/>
              <a:t> установка:2 дизелі і 5-2Д42</a:t>
            </a:r>
          </a:p>
          <a:p>
            <a:pPr marL="0" indent="0">
              <a:buNone/>
            </a:pPr>
            <a:r>
              <a:rPr lang="uk-UA" dirty="0" err="1" smtClean="0"/>
              <a:t>-потужність</a:t>
            </a:r>
            <a:r>
              <a:rPr lang="uk-UA" dirty="0" smtClean="0"/>
              <a:t>:2*1500</a:t>
            </a:r>
          </a:p>
          <a:p>
            <a:pPr marL="0" indent="0">
              <a:buNone/>
            </a:pPr>
            <a:r>
              <a:rPr lang="uk-UA" dirty="0" err="1" smtClean="0"/>
              <a:t>-швидкість</a:t>
            </a:r>
            <a:r>
              <a:rPr lang="uk-UA" dirty="0" smtClean="0"/>
              <a:t>:13,5 вузлів</a:t>
            </a:r>
          </a:p>
          <a:p>
            <a:pPr marL="0" indent="0">
              <a:buNone/>
            </a:pPr>
            <a:r>
              <a:rPr lang="uk-UA" dirty="0" err="1" smtClean="0"/>
              <a:t>-автономність</a:t>
            </a:r>
            <a:r>
              <a:rPr lang="uk-UA" dirty="0" smtClean="0"/>
              <a:t> плавання:20-30 діб</a:t>
            </a:r>
          </a:p>
          <a:p>
            <a:pPr marL="0" indent="0">
              <a:buNone/>
            </a:pPr>
            <a:r>
              <a:rPr lang="uk-UA" dirty="0" err="1" smtClean="0"/>
              <a:t>-екіпаж</a:t>
            </a:r>
            <a:r>
              <a:rPr lang="uk-UA" dirty="0" smtClean="0"/>
              <a:t>:35 осіб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" name="Picture 2" descr="C:\Users\User\Desktop\341366_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5515" y="512109"/>
            <a:ext cx="3602131" cy="5705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38665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picturepicture_151647452978823126210360_312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9213" y="552423"/>
            <a:ext cx="7421282" cy="5561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0456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591671"/>
            <a:ext cx="10515600" cy="55852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     13-14 </a:t>
            </a:r>
            <a:r>
              <a:rPr lang="ru-RU" dirty="0" err="1"/>
              <a:t>жовтня</a:t>
            </a:r>
            <a:r>
              <a:rPr lang="ru-RU" dirty="0"/>
              <a:t> 2021 року </a:t>
            </a:r>
            <a:r>
              <a:rPr lang="ru-RU" dirty="0" err="1"/>
              <a:t>пошуково-рятувальне</a:t>
            </a:r>
            <a:r>
              <a:rPr lang="ru-RU" dirty="0"/>
              <a:t> судно «</a:t>
            </a:r>
            <a:r>
              <a:rPr lang="ru-RU" dirty="0" err="1"/>
              <a:t>Сапфір</a:t>
            </a:r>
            <a:r>
              <a:rPr lang="ru-RU" dirty="0"/>
              <a:t>» залучалось до </a:t>
            </a:r>
            <a:r>
              <a:rPr lang="ru-RU" dirty="0" err="1"/>
              <a:t>операції</a:t>
            </a:r>
            <a:r>
              <a:rPr lang="ru-RU" dirty="0"/>
              <a:t> з </a:t>
            </a:r>
            <a:r>
              <a:rPr lang="ru-RU" dirty="0" err="1"/>
              <a:t>буксирування</a:t>
            </a:r>
            <a:r>
              <a:rPr lang="ru-RU" dirty="0"/>
              <a:t> судна </a:t>
            </a:r>
            <a:r>
              <a:rPr lang="ru-RU" dirty="0" err="1"/>
              <a:t>розмагнічування</a:t>
            </a:r>
            <a:r>
              <a:rPr lang="ru-RU" dirty="0"/>
              <a:t> «Балта»</a:t>
            </a:r>
            <a:r>
              <a:rPr lang="ru-RU" baseline="30000" dirty="0"/>
              <a:t> </a:t>
            </a:r>
            <a:r>
              <a:rPr lang="ru-RU" dirty="0"/>
              <a:t>ВМС ЗС </a:t>
            </a:r>
            <a:r>
              <a:rPr lang="ru-RU" dirty="0" err="1"/>
              <a:t>України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аварії</a:t>
            </a:r>
            <a:r>
              <a:rPr lang="ru-RU" dirty="0"/>
              <a:t> </a:t>
            </a:r>
            <a:r>
              <a:rPr lang="ru-RU" dirty="0" err="1"/>
              <a:t>поблизу</a:t>
            </a:r>
            <a:r>
              <a:rPr lang="ru-RU" dirty="0"/>
              <a:t> острова </a:t>
            </a:r>
            <a:r>
              <a:rPr lang="ru-RU" dirty="0" err="1"/>
              <a:t>Зміїний</a:t>
            </a:r>
            <a:r>
              <a:rPr lang="ru-RU" dirty="0"/>
              <a:t>. </a:t>
            </a:r>
          </a:p>
          <a:p>
            <a:pPr marL="0" indent="0">
              <a:buNone/>
            </a:pPr>
            <a:r>
              <a:rPr lang="ru-RU" dirty="0" smtClean="0"/>
              <a:t>    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/>
              <a:t>захоплене</a:t>
            </a:r>
            <a:r>
              <a:rPr lang="ru-RU" dirty="0"/>
              <a:t> </a:t>
            </a:r>
            <a:r>
              <a:rPr lang="ru-RU" dirty="0" err="1"/>
              <a:t>російськими</a:t>
            </a:r>
            <a:r>
              <a:rPr lang="ru-RU" dirty="0"/>
              <a:t> </a:t>
            </a:r>
            <a:r>
              <a:rPr lang="ru-RU" dirty="0" err="1"/>
              <a:t>окупантами</a:t>
            </a:r>
            <a:r>
              <a:rPr lang="ru-RU" dirty="0"/>
              <a:t> 26 лютого 2022 року в </a:t>
            </a:r>
            <a:r>
              <a:rPr lang="ru-RU" dirty="0" err="1"/>
              <a:t>районі</a:t>
            </a:r>
            <a:r>
              <a:rPr lang="ru-RU" dirty="0"/>
              <a:t> острова </a:t>
            </a:r>
            <a:r>
              <a:rPr lang="ru-RU" dirty="0" err="1"/>
              <a:t>Зміїний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виконання</a:t>
            </a:r>
            <a:r>
              <a:rPr lang="ru-RU" dirty="0"/>
              <a:t> </a:t>
            </a:r>
            <a:r>
              <a:rPr lang="ru-RU" dirty="0" err="1"/>
              <a:t>гуманітарної</a:t>
            </a:r>
            <a:r>
              <a:rPr lang="ru-RU" dirty="0"/>
              <a:t> </a:t>
            </a:r>
            <a:r>
              <a:rPr lang="ru-RU" dirty="0" err="1"/>
              <a:t>місії</a:t>
            </a:r>
            <a:r>
              <a:rPr lang="ru-RU" dirty="0"/>
              <a:t>. 8 </a:t>
            </a:r>
            <a:r>
              <a:rPr lang="ru-RU" dirty="0" err="1"/>
              <a:t>квітня</a:t>
            </a:r>
            <a:r>
              <a:rPr lang="ru-RU" dirty="0"/>
              <a:t> </a:t>
            </a:r>
            <a:r>
              <a:rPr lang="ru-RU" dirty="0" err="1"/>
              <a:t>корабель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повернуто </a:t>
            </a:r>
            <a:r>
              <a:rPr lang="ru-RU" dirty="0" err="1"/>
              <a:t>Україні</a:t>
            </a:r>
            <a:r>
              <a:rPr lang="ru-RU" dirty="0"/>
              <a:t>, а 10 </a:t>
            </a:r>
            <a:r>
              <a:rPr lang="ru-RU" dirty="0" err="1"/>
              <a:t>квітня</a:t>
            </a:r>
            <a:r>
              <a:rPr lang="ru-RU" dirty="0"/>
              <a:t> 2022 року стало </a:t>
            </a:r>
            <a:r>
              <a:rPr lang="ru-RU" dirty="0" err="1"/>
              <a:t>відомо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воно</a:t>
            </a:r>
            <a:r>
              <a:rPr lang="ru-RU" dirty="0"/>
              <a:t> </a:t>
            </a:r>
            <a:r>
              <a:rPr lang="ru-RU" dirty="0" err="1"/>
              <a:t>вже</a:t>
            </a:r>
            <a:r>
              <a:rPr lang="ru-RU" dirty="0"/>
              <a:t> в </a:t>
            </a:r>
            <a:r>
              <a:rPr lang="ru-RU" dirty="0" err="1"/>
              <a:t>румунському</a:t>
            </a:r>
            <a:r>
              <a:rPr lang="ru-RU" dirty="0"/>
              <a:t> порту </a:t>
            </a:r>
            <a:r>
              <a:rPr lang="ru-RU" dirty="0" err="1" smtClean="0"/>
              <a:t>Суліна</a:t>
            </a:r>
            <a:r>
              <a:rPr lang="ru-RU" dirty="0" smtClean="0"/>
              <a:t>. 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     </a:t>
            </a:r>
            <a:r>
              <a:rPr lang="ru-RU" dirty="0" err="1" smtClean="0"/>
              <a:t>Наступного</a:t>
            </a:r>
            <a:r>
              <a:rPr lang="ru-RU" dirty="0" smtClean="0"/>
              <a:t> </a:t>
            </a:r>
            <a:r>
              <a:rPr lang="ru-RU" dirty="0"/>
              <a:t>дня, 11 </a:t>
            </a:r>
            <a:r>
              <a:rPr lang="ru-RU" dirty="0" err="1"/>
              <a:t>квітня</a:t>
            </a:r>
            <a:r>
              <a:rPr lang="ru-RU" dirty="0"/>
              <a:t>, судно </a:t>
            </a:r>
            <a:r>
              <a:rPr lang="ru-RU" dirty="0" err="1"/>
              <a:t>прибуло</a:t>
            </a:r>
            <a:r>
              <a:rPr lang="ru-RU" dirty="0"/>
              <a:t> на </a:t>
            </a:r>
            <a:r>
              <a:rPr lang="ru-RU" dirty="0" err="1"/>
              <a:t>територію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та </a:t>
            </a:r>
            <a:r>
              <a:rPr lang="ru-RU" dirty="0" err="1"/>
              <a:t>нині</a:t>
            </a:r>
            <a:r>
              <a:rPr lang="ru-RU" dirty="0"/>
              <a:t> </a:t>
            </a:r>
            <a:r>
              <a:rPr lang="ru-RU" dirty="0" err="1"/>
              <a:t>пришвартоване</a:t>
            </a:r>
            <a:r>
              <a:rPr lang="ru-RU" dirty="0"/>
              <a:t> </a:t>
            </a:r>
            <a:r>
              <a:rPr lang="ru-RU" dirty="0" err="1"/>
              <a:t>біля</a:t>
            </a:r>
            <a:r>
              <a:rPr lang="ru-RU" dirty="0"/>
              <a:t> причалу порту «</a:t>
            </a:r>
            <a:r>
              <a:rPr lang="ru-RU" dirty="0" err="1"/>
              <a:t>Ізмаїл</a:t>
            </a:r>
            <a:r>
              <a:rPr lang="ru-RU" dirty="0"/>
              <a:t>» на </a:t>
            </a:r>
            <a:r>
              <a:rPr lang="ru-RU" dirty="0" err="1"/>
              <a:t>Одещині</a:t>
            </a:r>
            <a:r>
              <a:rPr lang="ru-RU" dirty="0"/>
              <a:t>. В </a:t>
            </a:r>
            <a:r>
              <a:rPr lang="ru-RU" dirty="0" err="1"/>
              <a:t>найкоротший</a:t>
            </a:r>
            <a:r>
              <a:rPr lang="ru-RU" dirty="0"/>
              <a:t> </a:t>
            </a:r>
            <a:r>
              <a:rPr lang="ru-RU" dirty="0" err="1"/>
              <a:t>термін</a:t>
            </a:r>
            <a:r>
              <a:rPr lang="ru-RU" dirty="0"/>
              <a:t>,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проведення</a:t>
            </a:r>
            <a:r>
              <a:rPr lang="ru-RU" dirty="0"/>
              <a:t> </a:t>
            </a:r>
            <a:r>
              <a:rPr lang="ru-RU" dirty="0" err="1"/>
              <a:t>усіх</a:t>
            </a:r>
            <a:r>
              <a:rPr lang="ru-RU" dirty="0"/>
              <a:t> </a:t>
            </a:r>
            <a:r>
              <a:rPr lang="ru-RU" dirty="0" err="1"/>
              <a:t>необхідних</a:t>
            </a:r>
            <a:r>
              <a:rPr lang="ru-RU" dirty="0"/>
              <a:t> </a:t>
            </a:r>
            <a:r>
              <a:rPr lang="ru-RU" dirty="0" err="1"/>
              <a:t>перевірок</a:t>
            </a:r>
            <a:r>
              <a:rPr lang="ru-RU" dirty="0"/>
              <a:t> </a:t>
            </a:r>
            <a:r>
              <a:rPr lang="ru-RU" dirty="0" err="1"/>
              <a:t>відповідними</a:t>
            </a:r>
            <a:r>
              <a:rPr lang="ru-RU" dirty="0"/>
              <a:t> службами на </a:t>
            </a:r>
            <a:r>
              <a:rPr lang="ru-RU" dirty="0" err="1"/>
              <a:t>території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, </a:t>
            </a:r>
            <a:r>
              <a:rPr lang="ru-RU" dirty="0" err="1"/>
              <a:t>рятувальне</a:t>
            </a:r>
            <a:r>
              <a:rPr lang="ru-RU" dirty="0"/>
              <a:t> судно «</a:t>
            </a:r>
            <a:r>
              <a:rPr lang="ru-RU" dirty="0" err="1"/>
              <a:t>Сапфір</a:t>
            </a:r>
            <a:r>
              <a:rPr lang="ru-RU" dirty="0"/>
              <a:t>» </a:t>
            </a:r>
            <a:r>
              <a:rPr lang="ru-RU" dirty="0" err="1"/>
              <a:t>повернеться</a:t>
            </a:r>
            <a:r>
              <a:rPr lang="ru-RU" dirty="0"/>
              <a:t> до </a:t>
            </a:r>
            <a:r>
              <a:rPr lang="ru-RU" dirty="0" err="1"/>
              <a:t>виконання</a:t>
            </a:r>
            <a:r>
              <a:rPr lang="ru-RU" dirty="0"/>
              <a:t> </a:t>
            </a:r>
            <a:r>
              <a:rPr lang="ru-RU" dirty="0" err="1"/>
              <a:t>своїх</a:t>
            </a:r>
            <a:r>
              <a:rPr lang="ru-RU" dirty="0"/>
              <a:t> </a:t>
            </a:r>
            <a:r>
              <a:rPr lang="ru-RU" dirty="0" err="1"/>
              <a:t>основних</a:t>
            </a:r>
            <a:r>
              <a:rPr lang="ru-RU" dirty="0"/>
              <a:t> </a:t>
            </a:r>
            <a:r>
              <a:rPr lang="ru-RU" dirty="0" err="1"/>
              <a:t>завдань</a:t>
            </a:r>
            <a:r>
              <a:rPr lang="ru-RU" dirty="0"/>
              <a:t> та буде </a:t>
            </a:r>
            <a:r>
              <a:rPr lang="ru-RU" dirty="0" err="1"/>
              <a:t>знаходитись</a:t>
            </a:r>
            <a:r>
              <a:rPr lang="ru-RU" dirty="0"/>
              <a:t> у </a:t>
            </a:r>
            <a:r>
              <a:rPr lang="ru-RU" dirty="0" err="1"/>
              <a:t>постійний</a:t>
            </a:r>
            <a:r>
              <a:rPr lang="ru-RU" dirty="0"/>
              <a:t> </a:t>
            </a:r>
            <a:r>
              <a:rPr lang="ru-RU" dirty="0" err="1"/>
              <a:t>пошуково-рятувальній</a:t>
            </a:r>
            <a:r>
              <a:rPr lang="ru-RU" dirty="0"/>
              <a:t> </a:t>
            </a:r>
            <a:r>
              <a:rPr lang="ru-RU" dirty="0" err="1" smtClean="0"/>
              <a:t>готовності</a:t>
            </a:r>
            <a:r>
              <a:rPr lang="ru-RU" dirty="0" smtClean="0"/>
              <a:t>. 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63096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8632381ac4fe362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3233" y="579529"/>
            <a:ext cx="9864081" cy="5543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47394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74ecb08b5b956b8d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999" y="681318"/>
            <a:ext cx="9760921" cy="5495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02710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Users\User\Desktop\picturepicture_151647455078262990210364_9604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7062" y="564777"/>
            <a:ext cx="8448624" cy="5621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0975663"/>
      </p:ext>
    </p:extLst>
  </p:cSld>
  <p:clrMapOvr>
    <a:masterClrMapping/>
  </p:clrMapOvr>
</p:sld>
</file>

<file path=ppt/theme/theme1.xml><?xml version="1.0" encoding="utf-8"?>
<a:theme xmlns:a="http://schemas.openxmlformats.org/drawingml/2006/main" name="Офисная тема">
  <a:themeElements>
    <a:clrScheme name="Офис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исная">
      <a:majorFont>
        <a:latin typeface="Calibri Light" panose="020F0302020204030204"/>
        <a:ea typeface=""/>
        <a:cs typeface=""/>
        <a:font script="Arab" typeface="Times New Roman"/>
        <a:font script="Armn" typeface="Arial"/>
        <a:font script="Beng" typeface="Vrinda"/>
        <a:font script="Bopo" typeface="Microsoft JhengHei"/>
        <a:font script="Cher" typeface="Plantagenet Cherokee"/>
        <a:font script="Deva" typeface="Mangal"/>
        <a:font script="Ethi" typeface="Nyala"/>
        <a:font script="Geor" typeface="Sylfaen"/>
        <a:font script="Gujr" typeface="Shruti"/>
        <a:font script="Guru" typeface="Raavi"/>
        <a:font script="Hang" typeface="맑은 고딕"/>
        <a:font script="Hebr" typeface="Times New Roman"/>
        <a:font script="Knda" typeface="Tunga"/>
        <a:font script="Khmr" typeface="MoolBoran"/>
        <a:font script="Laoo" typeface="DokChampa"/>
        <a:font script="Mlym" typeface="Kartika"/>
        <a:font script="Mong" typeface="Mongolian Baiti"/>
        <a:font script="Mymr" typeface="Myanmar Text"/>
        <a:font script="Orya" typeface="Kalinga"/>
        <a:font script="Sinh" typeface="Iskoola Pota"/>
        <a:font script="Syrc" typeface="Estrangelo Edessa"/>
        <a:font script="Taml" typeface="Latha"/>
        <a:font script="Telu" typeface="Gautami"/>
        <a:font script="Thaa" typeface="MV Boli"/>
        <a:font script="Thai" typeface="Angsana New"/>
        <a:font script="Tibt" typeface="Microsoft Himalaya"/>
        <a:font script="Cans" typeface="Euphemia"/>
        <a:font script="Yiii" typeface="Microsoft Yi Baiti"/>
        <a:font script="Osma" typeface="Ebrima"/>
        <a:font script="Tale" typeface="Microsoft Tai Le"/>
        <a:font script="Bugi" typeface="Leelawadee UI"/>
        <a:font script="Talu" typeface="Microsoft New Tai Lue"/>
        <a:font script="Tfng" typeface="Ebrima"/>
        <a:font script="Hans" typeface="等线 Light"/>
        <a:font script="Hant" typeface="新細明體"/>
        <a:font script="Java" typeface="Javanese Text"/>
        <a:font script="Nkoo" typeface="Ebrima"/>
        <a:font script="Phag" typeface="Phagspa"/>
        <a:font script="Syre" typeface="Estrangelo Edessa"/>
        <a:font script="Syrj" typeface="Estrangelo Edessa"/>
        <a:font script="Syrn" typeface="Estrangelo Edessa"/>
        <a:font script="Jpan" typeface="游ゴシック Light"/>
        <a:font script="Olck" typeface="Nirmala UI"/>
        <a:font script="Lisu" typeface="Segoe UI"/>
        <a:font script="Sora" typeface="Nirmala UI"/>
      </a:majorFont>
      <a:minorFont>
        <a:latin typeface="Calibri" panose="020F0502020204030204"/>
        <a:ea typeface=""/>
        <a:cs typeface=""/>
        <a:font script="Arab" typeface="Arial"/>
        <a:font script="Armn" typeface="Arial"/>
        <a:font script="Beng" typeface="Vrinda"/>
        <a:font script="Bopo" typeface="Microsoft JhengHei"/>
        <a:font script="Cher" typeface="Plantagenet Cherokee"/>
        <a:font script="Deva" typeface="Mangal"/>
        <a:font script="Ethi" typeface="Nyala"/>
        <a:font script="Geor" typeface="Sylfaen"/>
        <a:font script="Gujr" typeface="Shruti"/>
        <a:font script="Guru" typeface="Raavi"/>
        <a:font script="Hang" typeface="맑은 고딕"/>
        <a:font script="Hebr" typeface="Arial"/>
        <a:font script="Knda" typeface="Tunga"/>
        <a:font script="Khmr" typeface="DaunPenh"/>
        <a:font script="Laoo" typeface="DokChampa"/>
        <a:font script="Mlym" typeface="Kartika"/>
        <a:font script="Mong" typeface="Mongolian Baiti"/>
        <a:font script="Mymr" typeface="Myanmar Text"/>
        <a:font script="Orya" typeface="Kalinga"/>
        <a:font script="Sinh" typeface="Iskoola Pota"/>
        <a:font script="Syrc" typeface="Estrangelo Edessa"/>
        <a:font script="Taml" typeface="Latha"/>
        <a:font script="Telu" typeface="Gautami"/>
        <a:font script="Thaa" typeface="MV Boli"/>
        <a:font script="Thai" typeface="Cordia New"/>
        <a:font script="Tibt" typeface="Microsoft Himalaya"/>
        <a:font script="Cans" typeface="Euphemia"/>
        <a:font script="Yiii" typeface="Microsoft Yi Baiti"/>
        <a:font script="Osma" typeface="Ebrima"/>
        <a:font script="Tale" typeface="Microsoft Tai Le"/>
        <a:font script="Bugi" typeface="Leelawadee UI"/>
        <a:font script="Talu" typeface="Microsoft New Tai Lue"/>
        <a:font script="Tfng" typeface="Ebrima"/>
        <a:font script="Hans" typeface="等线"/>
        <a:font script="Hant" typeface="新細明體"/>
        <a:font script="Java" typeface="Javanese Text"/>
        <a:font script="Nkoo" typeface="Ebrima"/>
        <a:font script="Phag" typeface="Phagspa"/>
        <a:font script="Syre" typeface="Estrangelo Edessa"/>
        <a:font script="Syrj" typeface="Estrangelo Edessa"/>
        <a:font script="Syrn" typeface="Estrangelo Edessa"/>
        <a:font script="Jpan" typeface="游ゴシック"/>
        <a:font script="Olck" typeface="Nirmala UI"/>
        <a:font script="Lisu" typeface="Segoe UI"/>
        <a:font script="Sora" typeface="Nirmala UI"/>
      </a:minorFont>
    </a:fontScheme>
    <a:fmtScheme name="Офис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Notes Theme">
  <a:themeElements>
    <a:clrScheme name="Office Notes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Notes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Notes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1"/>
        </a:gradFill>
      </a:fillStyleLst>
      <a:lnStyleLst>
        <a:ln w="9525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>
          <a:solidFill>
            <a:schemeClr val="phClr"/>
          </a:solidFill>
          <a:prstDash val="solid"/>
        </a:ln>
        <a:ln w="38100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359</Words>
  <Application>Microsoft Office PowerPoint</Application>
  <PresentationFormat>Произвольный</PresentationFormat>
  <Paragraphs>38</Paragraphs>
  <Slides>12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Офисная тема</vt:lpstr>
      <vt:lpstr>  судномодельний гурток НВК  презентує заняття основного рівня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Mobile Systems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7</cp:revision>
  <dcterms:created xsi:type="dcterms:W3CDTF">2020-04-22T13:01:29Z</dcterms:created>
  <dcterms:modified xsi:type="dcterms:W3CDTF">2023-02-01T11:38:36Z</dcterms:modified>
</cp:coreProperties>
</file>