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  <p:sldId id="268" r:id="rId11"/>
    <p:sldId id="269" r:id="rId12"/>
    <p:sldId id="271" r:id="rId13"/>
    <p:sldId id="272" r:id="rId14"/>
    <p:sldId id="274" r:id="rId15"/>
    <p:sldId id="275" r:id="rId16"/>
    <p:sldId id="276" r:id="rId17"/>
    <p:sldId id="277" r:id="rId18"/>
    <p:sldId id="278" r:id="rId19"/>
    <p:sldId id="27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2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7/28/2020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/>
          <a:lstStyle/>
          <a:p>
            <a:r>
              <a:rPr lang="ru-RU" smtClean="0">
                <a:solidFill>
                  <a:srgbClr val="FF0000"/>
                </a:solidFill>
              </a:rPr>
              <a:t> </a:t>
            </a:r>
            <a:r>
              <a:rPr lang="ru-RU" sz="3600" b="1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Якірний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пристрій</a:t>
            </a:r>
            <a:endParaRPr lang="ru-RU" sz="3600" b="1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446663"/>
            <a:ext cx="10515600" cy="4730300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суднових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, </a:t>
            </a:r>
            <a:r>
              <a:rPr lang="ru-RU" dirty="0" err="1" smtClean="0"/>
              <a:t>призначений</a:t>
            </a:r>
            <a:r>
              <a:rPr lang="ru-RU" dirty="0" smtClean="0"/>
              <a:t> для </a:t>
            </a:r>
            <a:r>
              <a:rPr lang="ru-RU" dirty="0" err="1" smtClean="0"/>
              <a:t>утримання</a:t>
            </a:r>
            <a:r>
              <a:rPr lang="ru-RU" dirty="0" smtClean="0"/>
              <a:t> судна в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</a:t>
            </a:r>
            <a:r>
              <a:rPr lang="ru-RU" dirty="0" err="1" smtClean="0"/>
              <a:t>водної</a:t>
            </a:r>
            <a:r>
              <a:rPr lang="ru-RU" dirty="0" smtClean="0"/>
              <a:t> </a:t>
            </a:r>
            <a:r>
              <a:rPr lang="ru-RU" dirty="0" err="1" smtClean="0"/>
              <a:t>акваторії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судну </a:t>
            </a:r>
            <a:r>
              <a:rPr lang="ru-RU" dirty="0" err="1" smtClean="0"/>
              <a:t>необхідну</a:t>
            </a:r>
            <a:r>
              <a:rPr lang="ru-RU" dirty="0" smtClean="0"/>
              <a:t> </a:t>
            </a:r>
            <a:r>
              <a:rPr lang="ru-RU" dirty="0" err="1" smtClean="0"/>
              <a:t>нерухомість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його</a:t>
            </a:r>
            <a:r>
              <a:rPr lang="ru-RU" dirty="0" smtClean="0"/>
              <a:t> стоянки на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берега (на </a:t>
            </a:r>
            <a:r>
              <a:rPr lang="ru-RU" dirty="0" err="1" smtClean="0"/>
              <a:t>рейді</a:t>
            </a:r>
            <a:r>
              <a:rPr lang="ru-RU" dirty="0" smtClean="0"/>
              <a:t>, у </a:t>
            </a:r>
            <a:r>
              <a:rPr lang="ru-RU" dirty="0" err="1" smtClean="0"/>
              <a:t>відкритому</a:t>
            </a:r>
            <a:r>
              <a:rPr lang="ru-RU" dirty="0" smtClean="0"/>
              <a:t> </a:t>
            </a:r>
            <a:r>
              <a:rPr lang="ru-RU" dirty="0" err="1" smtClean="0"/>
              <a:t>морі</a:t>
            </a:r>
            <a:r>
              <a:rPr lang="ru-RU" dirty="0" smtClean="0"/>
              <a:t>, на </a:t>
            </a:r>
            <a:r>
              <a:rPr lang="ru-RU" dirty="0" err="1" smtClean="0"/>
              <a:t>річці</a:t>
            </a:r>
            <a:r>
              <a:rPr lang="ru-RU" dirty="0" smtClean="0"/>
              <a:t>, в </a:t>
            </a:r>
            <a:r>
              <a:rPr lang="ru-RU" dirty="0" err="1" smtClean="0"/>
              <a:t>затоці</a:t>
            </a:r>
            <a:r>
              <a:rPr lang="ru-RU" dirty="0" smtClean="0"/>
              <a:t>) шляхом </a:t>
            </a:r>
            <a:r>
              <a:rPr lang="ru-RU" dirty="0" err="1" smtClean="0"/>
              <a:t>закріплення</a:t>
            </a:r>
            <a:r>
              <a:rPr lang="ru-RU" dirty="0" smtClean="0"/>
              <a:t> судна за </a:t>
            </a:r>
            <a:r>
              <a:rPr lang="ru-RU" dirty="0" err="1" smtClean="0"/>
              <a:t>ґрунт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якоря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.</a:t>
            </a:r>
            <a:r>
              <a:rPr lang="ru-RU" b="1" dirty="0" smtClean="0"/>
              <a:t> </a:t>
            </a:r>
            <a:r>
              <a:rPr lang="ru-RU" dirty="0" err="1" smtClean="0"/>
              <a:t>Окрім</a:t>
            </a:r>
            <a:r>
              <a:rPr lang="ru-RU" dirty="0" smtClean="0"/>
              <a:t> того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використовуватися</a:t>
            </a:r>
            <a:r>
              <a:rPr lang="ru-RU" dirty="0" smtClean="0"/>
              <a:t> для </a:t>
            </a:r>
            <a:r>
              <a:rPr lang="ru-RU" dirty="0" err="1" smtClean="0"/>
              <a:t>зняття</a:t>
            </a:r>
            <a:r>
              <a:rPr lang="ru-RU" dirty="0" smtClean="0"/>
              <a:t> судна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мілини</a:t>
            </a:r>
            <a:r>
              <a:rPr lang="ru-RU" dirty="0" smtClean="0"/>
              <a:t>,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управлінню</a:t>
            </a:r>
            <a:r>
              <a:rPr lang="ru-RU" dirty="0" smtClean="0"/>
              <a:t> судном в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Судно </a:t>
            </a:r>
            <a:r>
              <a:rPr lang="ru-RU" dirty="0" err="1" smtClean="0"/>
              <a:t>стає</a:t>
            </a:r>
            <a:r>
              <a:rPr lang="ru-RU" dirty="0" smtClean="0"/>
              <a:t> на </a:t>
            </a:r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причин.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,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, </a:t>
            </a:r>
            <a:r>
              <a:rPr lang="ru-RU" dirty="0" err="1" smtClean="0"/>
              <a:t>проходження</a:t>
            </a:r>
            <a:r>
              <a:rPr lang="ru-RU" dirty="0" smtClean="0"/>
              <a:t> карантину, </a:t>
            </a:r>
            <a:r>
              <a:rPr lang="ru-RU" dirty="0" err="1" smtClean="0"/>
              <a:t>незначний</a:t>
            </a:r>
            <a:r>
              <a:rPr lang="ru-RU" dirty="0" smtClean="0"/>
              <a:t> ремонт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т.і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</a:t>
            </a:r>
            <a:r>
              <a:rPr lang="ru-RU" dirty="0" err="1" smtClean="0"/>
              <a:t>кожне</a:t>
            </a:r>
            <a:r>
              <a:rPr lang="ru-RU" dirty="0" smtClean="0"/>
              <a:t> судно, яке </a:t>
            </a:r>
            <a:r>
              <a:rPr lang="ru-RU" dirty="0" err="1" smtClean="0"/>
              <a:t>стоїть</a:t>
            </a:r>
            <a:r>
              <a:rPr lang="ru-RU" dirty="0" smtClean="0"/>
              <a:t> на </a:t>
            </a:r>
            <a:r>
              <a:rPr lang="ru-RU" dirty="0" err="1" smtClean="0"/>
              <a:t>якорі</a:t>
            </a:r>
            <a:r>
              <a:rPr lang="ru-RU" dirty="0" smtClean="0"/>
              <a:t>, </a:t>
            </a:r>
            <a:r>
              <a:rPr lang="ru-RU" dirty="0" err="1" smtClean="0"/>
              <a:t>діють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течії</a:t>
            </a:r>
            <a:r>
              <a:rPr lang="ru-RU" dirty="0" smtClean="0"/>
              <a:t> води на </a:t>
            </a:r>
            <a:r>
              <a:rPr lang="ru-RU" dirty="0" err="1" smtClean="0"/>
              <a:t>підводну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судна та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 на </a:t>
            </a:r>
            <a:r>
              <a:rPr lang="ru-RU" dirty="0" err="1" smtClean="0"/>
              <a:t>надводну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інерції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хитавиці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розташований</a:t>
            </a:r>
            <a:r>
              <a:rPr lang="ru-RU" dirty="0" smtClean="0"/>
              <a:t> в </a:t>
            </a:r>
            <a:r>
              <a:rPr lang="ru-RU" dirty="0" err="1" smtClean="0"/>
              <a:t>носовій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судна, </a:t>
            </a:r>
            <a:r>
              <a:rPr lang="ru-RU" dirty="0" err="1" smtClean="0"/>
              <a:t>допоміжний</a:t>
            </a:r>
            <a:r>
              <a:rPr lang="ru-RU" dirty="0" smtClean="0"/>
              <a:t> – в </a:t>
            </a:r>
            <a:r>
              <a:rPr lang="ru-RU" dirty="0" err="1" smtClean="0"/>
              <a:t>кормовій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6979"/>
            <a:ext cx="10515600" cy="5439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якоря</a:t>
            </a:r>
            <a:r>
              <a:rPr lang="ru-RU" dirty="0" smtClean="0"/>
              <a:t>;</a:t>
            </a:r>
          </a:p>
          <a:p>
            <a:r>
              <a:rPr lang="ru-RU" b="1" dirty="0" err="1" smtClean="0"/>
              <a:t>якірного</a:t>
            </a:r>
            <a:r>
              <a:rPr lang="ru-RU" b="1" dirty="0" smtClean="0"/>
              <a:t> </a:t>
            </a:r>
            <a:r>
              <a:rPr lang="ru-RU" b="1" dirty="0" err="1" smtClean="0"/>
              <a:t>ланцюга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з’єднує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судном для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утримуючої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якоря судну;</a:t>
            </a:r>
          </a:p>
          <a:p>
            <a:r>
              <a:rPr lang="ru-RU" b="1" dirty="0" err="1" smtClean="0"/>
              <a:t>якірних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палубних</a:t>
            </a:r>
            <a:r>
              <a:rPr lang="ru-RU" b="1" dirty="0" smtClean="0"/>
              <a:t> </a:t>
            </a:r>
            <a:r>
              <a:rPr lang="ru-RU" b="1" dirty="0" err="1" smtClean="0"/>
              <a:t>клюзів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направляючих</a:t>
            </a:r>
            <a:r>
              <a:rPr lang="ru-RU" dirty="0" smtClean="0"/>
              <a:t> </a:t>
            </a:r>
            <a:r>
              <a:rPr lang="ru-RU" dirty="0" err="1" smtClean="0"/>
              <a:t>пристроїв</a:t>
            </a:r>
            <a:r>
              <a:rPr lang="ru-RU" dirty="0" smtClean="0"/>
              <a:t> в </a:t>
            </a:r>
            <a:r>
              <a:rPr lang="ru-RU" dirty="0" err="1" smtClean="0"/>
              <a:t>корпусі</a:t>
            </a:r>
            <a:r>
              <a:rPr lang="ru-RU" dirty="0" smtClean="0"/>
              <a:t> судна,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ковзає</a:t>
            </a:r>
            <a:r>
              <a:rPr lang="ru-RU" dirty="0" smtClean="0"/>
              <a:t>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;</a:t>
            </a:r>
          </a:p>
          <a:p>
            <a:r>
              <a:rPr lang="ru-RU" b="1" dirty="0" err="1" smtClean="0"/>
              <a:t>стопорів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пристроїв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утримують</a:t>
            </a:r>
            <a:r>
              <a:rPr lang="ru-RU" dirty="0" smtClean="0"/>
              <a:t> </a:t>
            </a:r>
            <a:r>
              <a:rPr lang="ru-RU" dirty="0" err="1" smtClean="0"/>
              <a:t>натягнутого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в </a:t>
            </a:r>
            <a:r>
              <a:rPr lang="ru-RU" dirty="0" err="1" smtClean="0"/>
              <a:t>нерухомому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;</a:t>
            </a:r>
          </a:p>
          <a:p>
            <a:r>
              <a:rPr lang="ru-RU" b="1" dirty="0" err="1" smtClean="0"/>
              <a:t>якірних</a:t>
            </a:r>
            <a:r>
              <a:rPr lang="ru-RU" b="1" dirty="0" smtClean="0"/>
              <a:t> машин (</a:t>
            </a:r>
            <a:r>
              <a:rPr lang="ru-RU" b="1" dirty="0" err="1" smtClean="0"/>
              <a:t>брашпилів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шпилів</a:t>
            </a:r>
            <a:r>
              <a:rPr lang="ru-RU" b="1" dirty="0" smtClean="0"/>
              <a:t>) </a:t>
            </a:r>
            <a:r>
              <a:rPr lang="ru-RU" dirty="0" smtClean="0"/>
              <a:t>– </a:t>
            </a:r>
            <a:r>
              <a:rPr lang="ru-RU" dirty="0" err="1" smtClean="0"/>
              <a:t>механізмів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випускається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втягується</a:t>
            </a:r>
            <a:r>
              <a:rPr lang="ru-RU" dirty="0" smtClean="0"/>
              <a:t>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500"/>
            <a:ext cx="10515600" cy="59094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Носовий</a:t>
            </a:r>
            <a:r>
              <a:rPr lang="ru-RU" dirty="0" smtClean="0"/>
              <a:t>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 – </a:t>
            </a:r>
            <a:r>
              <a:rPr lang="ru-RU" dirty="0" err="1" smtClean="0"/>
              <a:t>якірно</a:t>
            </a:r>
            <a:r>
              <a:rPr lang="ru-RU" dirty="0" smtClean="0"/>
              <a:t> - </a:t>
            </a:r>
            <a:r>
              <a:rPr lang="ru-RU" dirty="0" err="1" smtClean="0"/>
              <a:t>швартовна</a:t>
            </a:r>
            <a:r>
              <a:rPr lang="ru-RU" dirty="0" smtClean="0"/>
              <a:t> </a:t>
            </a:r>
            <a:r>
              <a:rPr lang="ru-RU" dirty="0" err="1" smtClean="0"/>
              <a:t>лебідка</a:t>
            </a:r>
            <a:r>
              <a:rPr lang="ru-RU" dirty="0" smtClean="0"/>
              <a:t> (</a:t>
            </a:r>
            <a:r>
              <a:rPr lang="ru-RU" dirty="0" err="1" smtClean="0"/>
              <a:t>брашпіль</a:t>
            </a:r>
            <a:r>
              <a:rPr lang="ru-RU" dirty="0" smtClean="0"/>
              <a:t>), 2 – стопор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, 3 – труба </a:t>
            </a:r>
            <a:r>
              <a:rPr lang="ru-RU" dirty="0" err="1" smtClean="0"/>
              <a:t>якірного</a:t>
            </a:r>
            <a:r>
              <a:rPr lang="ru-RU" dirty="0" smtClean="0"/>
              <a:t> клюзу,4 – </a:t>
            </a:r>
            <a:r>
              <a:rPr lang="ru-RU" dirty="0" err="1" smtClean="0"/>
              <a:t>якір</a:t>
            </a:r>
            <a:r>
              <a:rPr lang="ru-RU" dirty="0" smtClean="0"/>
              <a:t>. 5 – </a:t>
            </a:r>
            <a:r>
              <a:rPr lang="ru-RU" dirty="0" err="1" smtClean="0"/>
              <a:t>якірна</a:t>
            </a:r>
            <a:r>
              <a:rPr lang="ru-RU" dirty="0" smtClean="0"/>
              <a:t> </a:t>
            </a:r>
            <a:r>
              <a:rPr lang="ru-RU" dirty="0" err="1" smtClean="0"/>
              <a:t>ніша</a:t>
            </a:r>
            <a:r>
              <a:rPr lang="ru-RU" dirty="0" smtClean="0"/>
              <a:t>. 6 – </a:t>
            </a:r>
            <a:r>
              <a:rPr lang="ru-RU" dirty="0" err="1" smtClean="0"/>
              <a:t>цепний</a:t>
            </a:r>
            <a:r>
              <a:rPr lang="ru-RU" dirty="0" smtClean="0"/>
              <a:t> ящик. 7 – </a:t>
            </a:r>
            <a:r>
              <a:rPr lang="ru-RU" dirty="0" err="1" smtClean="0"/>
              <a:t>пристрій</a:t>
            </a:r>
            <a:r>
              <a:rPr lang="ru-RU" dirty="0" smtClean="0"/>
              <a:t> для </a:t>
            </a:r>
            <a:r>
              <a:rPr lang="ru-RU" dirty="0" err="1" smtClean="0"/>
              <a:t>закріплення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(жвака-галс). 8 – </a:t>
            </a:r>
            <a:r>
              <a:rPr lang="ru-RU" dirty="0" err="1" smtClean="0"/>
              <a:t>ланцюгова</a:t>
            </a:r>
            <a:r>
              <a:rPr lang="ru-RU" dirty="0" smtClean="0"/>
              <a:t> труба.</a:t>
            </a:r>
          </a:p>
          <a:p>
            <a:endParaRPr lang="ru-RU" dirty="0"/>
          </a:p>
        </p:txBody>
      </p:sp>
      <p:pic>
        <p:nvPicPr>
          <p:cNvPr id="4" name="Содержимое 3" descr="img-UhldV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21891" y="477671"/>
            <a:ext cx="5715000" cy="38957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52187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Якір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металеве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, яке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скидання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судна </a:t>
            </a:r>
            <a:r>
              <a:rPr lang="ru-RU" dirty="0" err="1" smtClean="0"/>
              <a:t>занурюється</a:t>
            </a:r>
            <a:r>
              <a:rPr lang="ru-RU" dirty="0" smtClean="0"/>
              <a:t> в </a:t>
            </a:r>
            <a:r>
              <a:rPr lang="ru-RU" dirty="0" err="1" smtClean="0"/>
              <a:t>ґрунт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якірним</a:t>
            </a:r>
            <a:r>
              <a:rPr lang="ru-RU" dirty="0" smtClean="0"/>
              <a:t> </a:t>
            </a:r>
            <a:r>
              <a:rPr lang="ru-RU" dirty="0" err="1" smtClean="0"/>
              <a:t>ланцюгом</a:t>
            </a:r>
            <a:r>
              <a:rPr lang="ru-RU" dirty="0" smtClean="0"/>
              <a:t> </a:t>
            </a:r>
            <a:r>
              <a:rPr lang="ru-RU" dirty="0" err="1" smtClean="0"/>
              <a:t>утримує</a:t>
            </a:r>
            <a:r>
              <a:rPr lang="ru-RU" dirty="0" smtClean="0"/>
              <a:t> судно в </a:t>
            </a:r>
            <a:r>
              <a:rPr lang="ru-RU" dirty="0" err="1" smtClean="0"/>
              <a:t>заданому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. За </a:t>
            </a:r>
            <a:r>
              <a:rPr lang="ru-RU" dirty="0" err="1" smtClean="0"/>
              <a:t>призначенням</a:t>
            </a:r>
            <a:r>
              <a:rPr lang="ru-RU" dirty="0" smtClean="0"/>
              <a:t> якоря </a:t>
            </a:r>
            <a:r>
              <a:rPr lang="ru-RU" dirty="0" err="1" smtClean="0"/>
              <a:t>діляться</a:t>
            </a:r>
            <a:r>
              <a:rPr lang="ru-RU" dirty="0" smtClean="0"/>
              <a:t> на </a:t>
            </a:r>
            <a:r>
              <a:rPr lang="ru-RU" b="1" dirty="0" err="1" smtClean="0"/>
              <a:t>станові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допоміжні</a:t>
            </a:r>
            <a:r>
              <a:rPr lang="ru-RU" dirty="0" smtClean="0"/>
              <a:t>. </a:t>
            </a:r>
            <a:r>
              <a:rPr lang="ru-RU" dirty="0" err="1" smtClean="0"/>
              <a:t>Станові</a:t>
            </a:r>
            <a:r>
              <a:rPr lang="ru-RU" dirty="0" smtClean="0"/>
              <a:t> </a:t>
            </a:r>
            <a:r>
              <a:rPr lang="ru-RU" dirty="0" err="1" smtClean="0"/>
              <a:t>утримують</a:t>
            </a:r>
            <a:r>
              <a:rPr lang="ru-RU" dirty="0" smtClean="0"/>
              <a:t> судно в </a:t>
            </a:r>
            <a:r>
              <a:rPr lang="ru-RU" dirty="0" err="1" smtClean="0"/>
              <a:t>заданому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.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якорів</a:t>
            </a:r>
            <a:r>
              <a:rPr lang="ru-RU" dirty="0" smtClean="0"/>
              <a:t> </a:t>
            </a:r>
            <a:r>
              <a:rPr lang="ru-RU" dirty="0" err="1" smtClean="0"/>
              <a:t>вибираються</a:t>
            </a:r>
            <a:r>
              <a:rPr lang="ru-RU" dirty="0" smtClean="0"/>
              <a:t> по </a:t>
            </a:r>
            <a:r>
              <a:rPr lang="ru-RU" dirty="0" err="1" smtClean="0"/>
              <a:t>певним</a:t>
            </a:r>
            <a:r>
              <a:rPr lang="ru-RU" dirty="0" smtClean="0"/>
              <a:t> правилам 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 судна. За </a:t>
            </a:r>
            <a:r>
              <a:rPr lang="ru-RU" dirty="0" err="1" smtClean="0"/>
              <a:t>звичай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два в носу судна </a:t>
            </a:r>
            <a:r>
              <a:rPr lang="ru-RU" dirty="0" err="1" smtClean="0"/>
              <a:t>і</a:t>
            </a:r>
            <a:r>
              <a:rPr lang="ru-RU" dirty="0" smtClean="0"/>
              <a:t> один в </a:t>
            </a:r>
            <a:r>
              <a:rPr lang="ru-RU" dirty="0" err="1" smtClean="0"/>
              <a:t>кормі</a:t>
            </a:r>
            <a:r>
              <a:rPr lang="ru-RU" dirty="0" smtClean="0"/>
              <a:t>. Є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запасний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закріплений</a:t>
            </a:r>
            <a:r>
              <a:rPr lang="ru-RU" dirty="0" smtClean="0"/>
              <a:t> на </a:t>
            </a:r>
            <a:r>
              <a:rPr lang="ru-RU" dirty="0" err="1" smtClean="0"/>
              <a:t>палубі</a:t>
            </a:r>
            <a:r>
              <a:rPr lang="ru-RU" dirty="0" smtClean="0"/>
              <a:t> бака.</a:t>
            </a:r>
          </a:p>
          <a:p>
            <a:r>
              <a:rPr lang="ru-RU" dirty="0" err="1" smtClean="0"/>
              <a:t>Існує</a:t>
            </a:r>
            <a:r>
              <a:rPr lang="ru-RU" dirty="0" smtClean="0"/>
              <a:t> 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якорів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поширений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 – </a:t>
            </a:r>
            <a:r>
              <a:rPr lang="ru-RU" b="1" dirty="0" err="1" smtClean="0"/>
              <a:t>якір</a:t>
            </a:r>
            <a:r>
              <a:rPr lang="ru-RU" dirty="0" smtClean="0"/>
              <a:t> </a:t>
            </a:r>
            <a:r>
              <a:rPr lang="ru-RU" b="1" dirty="0" smtClean="0"/>
              <a:t>Холла, </a:t>
            </a:r>
            <a:r>
              <a:rPr lang="ru-RU" dirty="0" err="1" smtClean="0"/>
              <a:t>конструкцію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курсант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розглянути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корпусів</a:t>
            </a:r>
            <a:r>
              <a:rPr lang="ru-RU" dirty="0" smtClean="0"/>
              <a:t> </a:t>
            </a:r>
            <a:r>
              <a:rPr lang="ru-RU" dirty="0" err="1" smtClean="0"/>
              <a:t>академії</a:t>
            </a:r>
            <a:r>
              <a:rPr lang="ru-RU" dirty="0" smtClean="0"/>
              <a:t>. </a:t>
            </a:r>
            <a:r>
              <a:rPr lang="ru-RU" dirty="0" err="1" smtClean="0"/>
              <a:t>Якір</a:t>
            </a:r>
            <a:r>
              <a:rPr lang="ru-RU" dirty="0" smtClean="0"/>
              <a:t> литий.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веретена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поворотних</a:t>
            </a:r>
            <a:r>
              <a:rPr lang="ru-RU" dirty="0" smtClean="0"/>
              <a:t> лап. </a:t>
            </a:r>
            <a:r>
              <a:rPr lang="ru-RU" dirty="0" err="1" smtClean="0"/>
              <a:t>З’єднується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ланцюгом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якірної</a:t>
            </a:r>
            <a:r>
              <a:rPr lang="ru-RU" dirty="0" smtClean="0"/>
              <a:t> скоби.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просто </a:t>
            </a:r>
            <a:r>
              <a:rPr lang="ru-RU" dirty="0" err="1" smtClean="0"/>
              <a:t>вибирається</a:t>
            </a:r>
            <a:r>
              <a:rPr lang="ru-RU" dirty="0" smtClean="0"/>
              <a:t>,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готовий</a:t>
            </a:r>
            <a:r>
              <a:rPr lang="ru-RU" dirty="0" smtClean="0"/>
              <a:t> для </a:t>
            </a:r>
            <a:r>
              <a:rPr lang="ru-RU" dirty="0" err="1" smtClean="0"/>
              <a:t>віддачі</a:t>
            </a:r>
            <a:r>
              <a:rPr lang="ru-RU" dirty="0" smtClean="0"/>
              <a:t>, </a:t>
            </a:r>
            <a:r>
              <a:rPr lang="ru-RU" dirty="0" err="1" smtClean="0"/>
              <a:t>надійний</a:t>
            </a:r>
            <a:r>
              <a:rPr lang="ru-RU" dirty="0" smtClean="0"/>
              <a:t> по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. </a:t>
            </a:r>
            <a:r>
              <a:rPr lang="ru-RU" dirty="0" err="1" smtClean="0"/>
              <a:t>Утримуюча</a:t>
            </a:r>
            <a:r>
              <a:rPr lang="ru-RU" dirty="0" smtClean="0"/>
              <a:t> сила якоря </a:t>
            </a:r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п’ятикратній</a:t>
            </a:r>
            <a:r>
              <a:rPr lang="ru-RU" dirty="0" smtClean="0"/>
              <a:t> </a:t>
            </a:r>
            <a:r>
              <a:rPr lang="ru-RU" dirty="0" err="1" smtClean="0"/>
              <a:t>вазі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18615"/>
            <a:ext cx="10515600" cy="59231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err="1" smtClean="0">
                <a:solidFill>
                  <a:srgbClr val="FF0000"/>
                </a:solidFill>
              </a:rPr>
              <a:t>Типи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</a:rPr>
              <a:t>якорів</a:t>
            </a:r>
            <a:endParaRPr lang="uk-UA" sz="4000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> 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en-US" dirty="0" err="1" smtClean="0"/>
              <a:t>a,b</a:t>
            </a:r>
            <a:r>
              <a:rPr lang="en-US" dirty="0" smtClean="0"/>
              <a:t> – </a:t>
            </a:r>
            <a:r>
              <a:rPr lang="ru-RU" dirty="0" smtClean="0"/>
              <a:t>шток-анкер, с – </a:t>
            </a:r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dirty="0" err="1" smtClean="0"/>
              <a:t>Тротмана</a:t>
            </a:r>
            <a:r>
              <a:rPr lang="ru-RU" dirty="0" smtClean="0"/>
              <a:t>, </a:t>
            </a:r>
            <a:r>
              <a:rPr lang="en-US" dirty="0" smtClean="0"/>
              <a:t>d – </a:t>
            </a:r>
            <a:r>
              <a:rPr lang="ru-RU" dirty="0" err="1" smtClean="0"/>
              <a:t>якір</a:t>
            </a:r>
            <a:r>
              <a:rPr lang="ru-RU" dirty="0" smtClean="0"/>
              <a:t> Холла, е – </a:t>
            </a:r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dirty="0" err="1" smtClean="0"/>
              <a:t>Грузона</a:t>
            </a:r>
            <a:r>
              <a:rPr lang="ru-RU" dirty="0" smtClean="0"/>
              <a:t>, </a:t>
            </a:r>
            <a:r>
              <a:rPr lang="en-US" dirty="0" smtClean="0"/>
              <a:t>f – </a:t>
            </a:r>
            <a:r>
              <a:rPr lang="ru-RU" dirty="0" err="1" smtClean="0"/>
              <a:t>якір</a:t>
            </a:r>
            <a:r>
              <a:rPr lang="ru-RU" dirty="0" smtClean="0"/>
              <a:t> Шпека, </a:t>
            </a:r>
            <a:r>
              <a:rPr lang="en-US" dirty="0" smtClean="0"/>
              <a:t>g – </a:t>
            </a:r>
            <a:r>
              <a:rPr lang="ru-RU" dirty="0" err="1" smtClean="0"/>
              <a:t>кліперський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штоком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поворотними</a:t>
            </a:r>
            <a:r>
              <a:rPr lang="ru-RU" dirty="0" smtClean="0"/>
              <a:t> лапами ( </a:t>
            </a:r>
            <a:r>
              <a:rPr lang="ru-RU" dirty="0" err="1" smtClean="0"/>
              <a:t>якор</a:t>
            </a:r>
            <a:r>
              <a:rPr lang="ru-RU" dirty="0" smtClean="0"/>
              <a:t> Мартина), </a:t>
            </a:r>
            <a:r>
              <a:rPr lang="en-US" dirty="0" smtClean="0"/>
              <a:t>h – </a:t>
            </a:r>
            <a:r>
              <a:rPr lang="ru-RU" dirty="0" err="1" smtClean="0"/>
              <a:t>грибовидний</a:t>
            </a:r>
            <a:r>
              <a:rPr lang="ru-RU" dirty="0" smtClean="0"/>
              <a:t> «</a:t>
            </a:r>
            <a:r>
              <a:rPr lang="ru-RU" dirty="0" err="1" smtClean="0"/>
              <a:t>мертвий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», </a:t>
            </a:r>
            <a:r>
              <a:rPr lang="en-US" dirty="0" err="1" smtClean="0"/>
              <a:t>i</a:t>
            </a:r>
            <a:r>
              <a:rPr lang="en-US" dirty="0" smtClean="0"/>
              <a:t> - </a:t>
            </a:r>
            <a:r>
              <a:rPr lang="ru-RU" dirty="0" smtClean="0"/>
              <a:t>дрек, «</a:t>
            </a:r>
            <a:r>
              <a:rPr lang="ru-RU" dirty="0" err="1" smtClean="0"/>
              <a:t>кішка</a:t>
            </a:r>
            <a:r>
              <a:rPr lang="ru-RU" dirty="0" smtClean="0"/>
              <a:t>». </a:t>
            </a:r>
            <a:r>
              <a:rPr lang="en-US" dirty="0" smtClean="0"/>
              <a:t>j – </a:t>
            </a:r>
            <a:r>
              <a:rPr lang="ru-RU" dirty="0" smtClean="0"/>
              <a:t>плавучий </a:t>
            </a:r>
            <a:r>
              <a:rPr lang="ru-RU" dirty="0" err="1" smtClean="0"/>
              <a:t>якір</a:t>
            </a:r>
            <a:r>
              <a:rPr lang="ru-RU" dirty="0" smtClean="0"/>
              <a:t>.,</a:t>
            </a:r>
            <a:endParaRPr lang="ru-RU" dirty="0"/>
          </a:p>
        </p:txBody>
      </p:sp>
      <p:pic>
        <p:nvPicPr>
          <p:cNvPr id="4" name="Содержимое 3" descr="img-VDfCm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4044" y="1241947"/>
            <a:ext cx="6934988" cy="337099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Якірний</a:t>
            </a:r>
            <a:r>
              <a:rPr lang="ru-RU" b="1" dirty="0" smtClean="0"/>
              <a:t> </a:t>
            </a:r>
            <a:r>
              <a:rPr lang="ru-RU" b="1" dirty="0" err="1" smtClean="0"/>
              <a:t>ланцюг</a:t>
            </a:r>
            <a:r>
              <a:rPr lang="ru-RU" b="1" dirty="0" smtClean="0"/>
              <a:t> 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гнучкий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судном </a:t>
            </a:r>
            <a:r>
              <a:rPr lang="ru-RU" dirty="0" err="1" smtClean="0"/>
              <a:t>і</a:t>
            </a:r>
            <a:r>
              <a:rPr lang="ru-RU" dirty="0" smtClean="0"/>
              <a:t> якорем.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великій</a:t>
            </a:r>
            <a:r>
              <a:rPr lang="ru-RU" dirty="0" smtClean="0"/>
              <a:t> </a:t>
            </a:r>
            <a:r>
              <a:rPr lang="ru-RU" dirty="0" err="1" smtClean="0"/>
              <a:t>вазі</a:t>
            </a:r>
            <a:r>
              <a:rPr lang="ru-RU" dirty="0" smtClean="0"/>
              <a:t>, </a:t>
            </a:r>
            <a:r>
              <a:rPr lang="ru-RU" dirty="0" err="1" smtClean="0"/>
              <a:t>провисає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поглинанню</a:t>
            </a:r>
            <a:r>
              <a:rPr lang="ru-RU" dirty="0" smtClean="0"/>
              <a:t> </a:t>
            </a:r>
            <a:r>
              <a:rPr lang="ru-RU" dirty="0" err="1" smtClean="0"/>
              <a:t>динамічних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при </a:t>
            </a:r>
            <a:r>
              <a:rPr lang="ru-RU" dirty="0" err="1" smtClean="0"/>
              <a:t>хитавиці</a:t>
            </a:r>
            <a:r>
              <a:rPr lang="ru-RU" dirty="0" smtClean="0"/>
              <a:t> судна </a:t>
            </a:r>
            <a:r>
              <a:rPr lang="ru-RU" dirty="0" err="1" smtClean="0"/>
              <a:t>і</a:t>
            </a:r>
            <a:r>
              <a:rPr lang="ru-RU" dirty="0" smtClean="0"/>
              <a:t> при </a:t>
            </a:r>
            <a:r>
              <a:rPr lang="ru-RU" dirty="0" err="1" smtClean="0"/>
              <a:t>раптових</a:t>
            </a:r>
            <a:r>
              <a:rPr lang="ru-RU" dirty="0" smtClean="0"/>
              <a:t> </a:t>
            </a:r>
            <a:r>
              <a:rPr lang="ru-RU" dirty="0" err="1" smtClean="0"/>
              <a:t>поривах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. </a:t>
            </a:r>
            <a:r>
              <a:rPr lang="ru-RU" dirty="0" err="1" smtClean="0"/>
              <a:t>Окрім</a:t>
            </a:r>
            <a:r>
              <a:rPr lang="ru-RU" dirty="0" smtClean="0"/>
              <a:t> того </a:t>
            </a:r>
            <a:r>
              <a:rPr lang="ru-RU" dirty="0" err="1" smtClean="0"/>
              <a:t>ланцюг</a:t>
            </a:r>
            <a:r>
              <a:rPr lang="ru-RU" dirty="0" smtClean="0"/>
              <a:t> не </a:t>
            </a:r>
            <a:r>
              <a:rPr lang="ru-RU" dirty="0" err="1" smtClean="0"/>
              <a:t>заплутується</a:t>
            </a:r>
            <a:r>
              <a:rPr lang="ru-RU" dirty="0" smtClean="0"/>
              <a:t>,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стирається</a:t>
            </a:r>
            <a:r>
              <a:rPr lang="ru-RU" dirty="0" smtClean="0"/>
              <a:t>. </a:t>
            </a:r>
            <a:r>
              <a:rPr lang="ru-RU" dirty="0" err="1" smtClean="0"/>
              <a:t>Суднові</a:t>
            </a:r>
            <a:r>
              <a:rPr lang="ru-RU" dirty="0" smtClean="0"/>
              <a:t> </a:t>
            </a:r>
            <a:r>
              <a:rPr lang="ru-RU" dirty="0" err="1" smtClean="0"/>
              <a:t>якірні</a:t>
            </a:r>
            <a:r>
              <a:rPr lang="ru-RU" dirty="0" smtClean="0"/>
              <a:t> </a:t>
            </a:r>
            <a:r>
              <a:rPr lang="ru-RU" dirty="0" err="1" smtClean="0"/>
              <a:t>ланцюги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видовжених</a:t>
            </a:r>
            <a:r>
              <a:rPr lang="ru-RU" dirty="0" smtClean="0"/>
              <a:t> </a:t>
            </a:r>
            <a:r>
              <a:rPr lang="ru-RU" dirty="0" err="1" smtClean="0"/>
              <a:t>кілець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розпірками</a:t>
            </a:r>
            <a:r>
              <a:rPr lang="ru-RU" dirty="0" smtClean="0"/>
              <a:t> (контрфорсами) </a:t>
            </a:r>
            <a:r>
              <a:rPr lang="ru-RU" dirty="0" err="1" smtClean="0"/>
              <a:t>або</a:t>
            </a:r>
            <a:r>
              <a:rPr lang="ru-RU" dirty="0" smtClean="0"/>
              <a:t> без них. </a:t>
            </a:r>
            <a:r>
              <a:rPr lang="ru-RU" dirty="0" err="1" smtClean="0"/>
              <a:t>Кільця</a:t>
            </a:r>
            <a:r>
              <a:rPr lang="ru-RU" dirty="0" smtClean="0"/>
              <a:t> </a:t>
            </a:r>
            <a:r>
              <a:rPr lang="ru-RU" dirty="0" err="1" smtClean="0"/>
              <a:t>з’єднані</a:t>
            </a:r>
            <a:r>
              <a:rPr lang="ru-RU" dirty="0" smtClean="0"/>
              <a:t> в </a:t>
            </a:r>
            <a:r>
              <a:rPr lang="ru-RU" dirty="0" err="1" smtClean="0"/>
              <a:t>окремі</a:t>
            </a:r>
            <a:r>
              <a:rPr lang="ru-RU" dirty="0" smtClean="0"/>
              <a:t> куски (</a:t>
            </a:r>
            <a:r>
              <a:rPr lang="ru-RU" dirty="0" err="1" smtClean="0"/>
              <a:t>змички</a:t>
            </a:r>
            <a:r>
              <a:rPr lang="ru-RU" dirty="0" smtClean="0"/>
              <a:t>) </a:t>
            </a:r>
            <a:r>
              <a:rPr lang="ru-RU" dirty="0" err="1" smtClean="0"/>
              <a:t>довжиною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25 </a:t>
            </a:r>
            <a:r>
              <a:rPr lang="ru-RU" dirty="0" err="1" smtClean="0"/>
              <a:t>метрів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куски </a:t>
            </a:r>
            <a:r>
              <a:rPr lang="ru-RU" dirty="0" err="1" smtClean="0"/>
              <a:t>з’єднуються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 </a:t>
            </a:r>
            <a:r>
              <a:rPr lang="ru-RU" dirty="0" err="1" smtClean="0"/>
              <a:t>спеціальними</a:t>
            </a:r>
            <a:r>
              <a:rPr lang="ru-RU" dirty="0" smtClean="0"/>
              <a:t> </a:t>
            </a:r>
            <a:r>
              <a:rPr lang="ru-RU" dirty="0" err="1" smtClean="0"/>
              <a:t>роз’ємними</a:t>
            </a:r>
            <a:r>
              <a:rPr lang="ru-RU" dirty="0" smtClean="0"/>
              <a:t> </a:t>
            </a:r>
            <a:r>
              <a:rPr lang="ru-RU" dirty="0" err="1" smtClean="0"/>
              <a:t>кільцями</a:t>
            </a:r>
            <a:r>
              <a:rPr lang="ru-RU" dirty="0" smtClean="0"/>
              <a:t>.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коливатися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100 до 600 </a:t>
            </a:r>
            <a:r>
              <a:rPr lang="ru-RU" dirty="0" err="1" smtClean="0"/>
              <a:t>метрів</a:t>
            </a:r>
            <a:r>
              <a:rPr lang="ru-RU" dirty="0" smtClean="0"/>
              <a:t>.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</a:t>
            </a:r>
            <a:r>
              <a:rPr lang="ru-RU" dirty="0" err="1" smtClean="0"/>
              <a:t>прикріплюється</a:t>
            </a:r>
            <a:r>
              <a:rPr lang="ru-RU" dirty="0" smtClean="0"/>
              <a:t> до якоря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якірної</a:t>
            </a:r>
            <a:r>
              <a:rPr lang="ru-RU" dirty="0" smtClean="0"/>
              <a:t> скоби. Для </a:t>
            </a:r>
            <a:r>
              <a:rPr lang="ru-RU" dirty="0" err="1" smtClean="0"/>
              <a:t>запобігання</a:t>
            </a:r>
            <a:r>
              <a:rPr lang="ru-RU" dirty="0" smtClean="0"/>
              <a:t> </a:t>
            </a:r>
            <a:r>
              <a:rPr lang="ru-RU" dirty="0" err="1" smtClean="0"/>
              <a:t>скручуванню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в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вертлюги.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587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Якірні ланцюги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282890"/>
            <a:ext cx="10515600" cy="489407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 – </a:t>
            </a:r>
            <a:r>
              <a:rPr lang="ru-RU" dirty="0" err="1" smtClean="0"/>
              <a:t>кільце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 – контрфорс </a:t>
            </a:r>
          </a:p>
          <a:p>
            <a:pPr>
              <a:buNone/>
            </a:pPr>
            <a:r>
              <a:rPr lang="ru-RU" dirty="0" smtClean="0"/>
              <a:t>3 – </a:t>
            </a:r>
            <a:r>
              <a:rPr lang="ru-RU" dirty="0" err="1" smtClean="0"/>
              <a:t>кінцеве</a:t>
            </a:r>
            <a:r>
              <a:rPr lang="ru-RU" dirty="0" smtClean="0"/>
              <a:t> </a:t>
            </a:r>
            <a:r>
              <a:rPr lang="ru-RU" dirty="0" err="1" smtClean="0"/>
              <a:t>кільце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4 – </a:t>
            </a:r>
            <a:r>
              <a:rPr lang="ru-RU" dirty="0" err="1" smtClean="0"/>
              <a:t>з’єднуюча</a:t>
            </a:r>
            <a:r>
              <a:rPr lang="ru-RU" dirty="0" smtClean="0"/>
              <a:t> скоба</a:t>
            </a:r>
          </a:p>
          <a:p>
            <a:pPr>
              <a:buNone/>
            </a:pPr>
            <a:r>
              <a:rPr lang="ru-RU" dirty="0" smtClean="0"/>
              <a:t>5 – вертлюг</a:t>
            </a:r>
          </a:p>
          <a:p>
            <a:pPr>
              <a:buNone/>
            </a:pPr>
            <a:r>
              <a:rPr lang="ru-RU" dirty="0" smtClean="0"/>
              <a:t> 6 – </a:t>
            </a:r>
            <a:r>
              <a:rPr lang="ru-RU" dirty="0" err="1" smtClean="0"/>
              <a:t>якірна</a:t>
            </a:r>
            <a:r>
              <a:rPr lang="ru-RU" dirty="0" smtClean="0"/>
              <a:t> скоба </a:t>
            </a:r>
          </a:p>
          <a:p>
            <a:pPr>
              <a:buNone/>
            </a:pPr>
            <a:r>
              <a:rPr lang="ru-RU" dirty="0" smtClean="0"/>
              <a:t>7 – скоба якоря</a:t>
            </a:r>
            <a:endParaRPr lang="ru-RU" dirty="0"/>
          </a:p>
        </p:txBody>
      </p:sp>
      <p:pic>
        <p:nvPicPr>
          <p:cNvPr id="4" name="Содержимое 3" descr="img-CsPWx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1283897"/>
            <a:ext cx="5307622" cy="433898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82388"/>
            <a:ext cx="10515600" cy="5494575"/>
          </a:xfrm>
        </p:spPr>
        <p:txBody>
          <a:bodyPr>
            <a:normAutofit/>
          </a:bodyPr>
          <a:lstStyle/>
          <a:p>
            <a:r>
              <a:rPr lang="ru-RU" dirty="0" err="1" smtClean="0"/>
              <a:t>Якірні</a:t>
            </a:r>
            <a:r>
              <a:rPr lang="ru-RU" dirty="0" smtClean="0"/>
              <a:t> </a:t>
            </a:r>
            <a:r>
              <a:rPr lang="ru-RU" dirty="0" err="1" smtClean="0"/>
              <a:t>ланцюги</a:t>
            </a:r>
            <a:r>
              <a:rPr lang="ru-RU" dirty="0" smtClean="0"/>
              <a:t>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 </a:t>
            </a:r>
            <a:r>
              <a:rPr lang="ru-RU" b="1" dirty="0" err="1" smtClean="0"/>
              <a:t>калібром</a:t>
            </a:r>
            <a:r>
              <a:rPr lang="ru-RU" b="1" dirty="0" smtClean="0"/>
              <a:t> – </a:t>
            </a:r>
            <a:r>
              <a:rPr lang="ru-RU" dirty="0" err="1" smtClean="0"/>
              <a:t>діаметром</a:t>
            </a:r>
            <a:r>
              <a:rPr lang="ru-RU" dirty="0" smtClean="0"/>
              <a:t> прутка</a:t>
            </a:r>
            <a:r>
              <a:rPr lang="ru-RU" b="1" dirty="0" smtClean="0"/>
              <a:t> 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кільця</a:t>
            </a:r>
            <a:r>
              <a:rPr lang="ru-RU" dirty="0" smtClean="0"/>
              <a:t>. </a:t>
            </a:r>
            <a:r>
              <a:rPr lang="ru-RU" dirty="0" err="1" smtClean="0"/>
              <a:t>Якірні</a:t>
            </a:r>
            <a:r>
              <a:rPr lang="ru-RU" dirty="0" smtClean="0"/>
              <a:t> </a:t>
            </a:r>
            <a:r>
              <a:rPr lang="ru-RU" dirty="0" err="1" smtClean="0"/>
              <a:t>ланцюги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на </a:t>
            </a:r>
            <a:r>
              <a:rPr lang="ru-RU" dirty="0" err="1" smtClean="0"/>
              <a:t>судні</a:t>
            </a:r>
            <a:r>
              <a:rPr lang="ru-RU" dirty="0" smtClean="0"/>
              <a:t> в </a:t>
            </a:r>
            <a:r>
              <a:rPr lang="ru-RU" dirty="0" err="1" smtClean="0"/>
              <a:t>спеціальних</a:t>
            </a:r>
            <a:r>
              <a:rPr lang="ru-RU" dirty="0" smtClean="0"/>
              <a:t> </a:t>
            </a:r>
            <a:r>
              <a:rPr lang="ru-RU" b="1" dirty="0" err="1" smtClean="0"/>
              <a:t>ланцюгових</a:t>
            </a:r>
            <a:r>
              <a:rPr lang="ru-RU" dirty="0" smtClean="0"/>
              <a:t> </a:t>
            </a:r>
            <a:r>
              <a:rPr lang="ru-RU" b="1" dirty="0" smtClean="0"/>
              <a:t>(</a:t>
            </a:r>
            <a:r>
              <a:rPr lang="ru-RU" b="1" dirty="0" err="1" smtClean="0"/>
              <a:t>цепних</a:t>
            </a:r>
            <a:r>
              <a:rPr lang="ru-RU" b="1" dirty="0" smtClean="0"/>
              <a:t>) ящиках.</a:t>
            </a:r>
            <a:endParaRPr lang="ru-RU" dirty="0" smtClean="0"/>
          </a:p>
          <a:p>
            <a:r>
              <a:rPr lang="ru-RU" dirty="0" smtClean="0"/>
              <a:t>До корпусу судна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прикріплюється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спеціального</a:t>
            </a:r>
            <a:r>
              <a:rPr lang="ru-RU" dirty="0" smtClean="0"/>
              <a:t> пристрою – </a:t>
            </a:r>
            <a:r>
              <a:rPr lang="ru-RU" b="1" dirty="0" err="1" smtClean="0"/>
              <a:t>жвака</a:t>
            </a:r>
            <a:r>
              <a:rPr lang="ru-RU" b="1" dirty="0" smtClean="0"/>
              <a:t> – галса.</a:t>
            </a:r>
            <a:r>
              <a:rPr lang="ru-RU" dirty="0" smtClean="0"/>
              <a:t> Цей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дистанційний</a:t>
            </a:r>
            <a:r>
              <a:rPr lang="ru-RU" dirty="0" smtClean="0"/>
              <a:t> </a:t>
            </a:r>
            <a:r>
              <a:rPr lang="ru-RU" dirty="0" err="1" smtClean="0"/>
              <a:t>привід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, </a:t>
            </a:r>
            <a:r>
              <a:rPr lang="ru-RU" dirty="0" err="1" smtClean="0"/>
              <a:t>розташований</a:t>
            </a:r>
            <a:r>
              <a:rPr lang="ru-RU" dirty="0" smtClean="0"/>
              <a:t> в доступному </a:t>
            </a:r>
            <a:r>
              <a:rPr lang="ru-RU" dirty="0" err="1" smtClean="0"/>
              <a:t>місці</a:t>
            </a:r>
            <a:r>
              <a:rPr lang="ru-RU" dirty="0" smtClean="0"/>
              <a:t>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крайньої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від’єднати</a:t>
            </a:r>
            <a:r>
              <a:rPr lang="ru-RU" dirty="0" smtClean="0"/>
              <a:t> </a:t>
            </a:r>
            <a:r>
              <a:rPr lang="ru-RU" dirty="0" err="1" smtClean="0"/>
              <a:t>якірний</a:t>
            </a:r>
            <a:r>
              <a:rPr lang="ru-RU" dirty="0" smtClean="0"/>
              <a:t> </a:t>
            </a:r>
            <a:r>
              <a:rPr lang="ru-RU" dirty="0" err="1" smtClean="0"/>
              <a:t>ланцюг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судна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скинути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 воду.</a:t>
            </a:r>
          </a:p>
          <a:p>
            <a:r>
              <a:rPr lang="ru-RU" b="1" dirty="0" err="1" smtClean="0"/>
              <a:t>Якірні</a:t>
            </a:r>
            <a:r>
              <a:rPr lang="ru-RU" b="1" dirty="0" smtClean="0"/>
              <a:t> </a:t>
            </a:r>
            <a:r>
              <a:rPr lang="ru-RU" b="1" dirty="0" err="1" smtClean="0"/>
              <a:t>клюзи</a:t>
            </a:r>
            <a:r>
              <a:rPr lang="ru-RU" b="1" dirty="0" smtClean="0"/>
              <a:t> 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труби </a:t>
            </a:r>
            <a:r>
              <a:rPr lang="ru-RU" dirty="0" err="1" smtClean="0"/>
              <a:t>спеціальної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, </a:t>
            </a:r>
            <a:r>
              <a:rPr lang="ru-RU" dirty="0" err="1" smtClean="0"/>
              <a:t>вварені</a:t>
            </a:r>
            <a:r>
              <a:rPr lang="ru-RU" dirty="0" smtClean="0"/>
              <a:t> в корпус,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безперешкодний</a:t>
            </a:r>
            <a:r>
              <a:rPr lang="ru-RU" dirty="0" smtClean="0"/>
              <a:t> </a:t>
            </a:r>
            <a:r>
              <a:rPr lang="ru-RU" dirty="0" err="1" smtClean="0"/>
              <a:t>прохід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при </a:t>
            </a:r>
            <a:r>
              <a:rPr lang="ru-RU" dirty="0" err="1" smtClean="0"/>
              <a:t>підніманні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опусканні</a:t>
            </a:r>
            <a:r>
              <a:rPr lang="ru-RU" dirty="0" smtClean="0"/>
              <a:t> якоря. В клюзах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знаходяться</a:t>
            </a:r>
            <a:r>
              <a:rPr lang="ru-RU" dirty="0" smtClean="0"/>
              <a:t> </a:t>
            </a:r>
            <a:r>
              <a:rPr lang="ru-RU" dirty="0" err="1" smtClean="0"/>
              <a:t>якорі</a:t>
            </a:r>
            <a:r>
              <a:rPr lang="ru-RU" dirty="0" smtClean="0"/>
              <a:t>, коли судно </a:t>
            </a:r>
            <a:r>
              <a:rPr lang="ru-RU" dirty="0" err="1" smtClean="0"/>
              <a:t>рухається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/>
          <a:lstStyle/>
          <a:p>
            <a:r>
              <a:rPr lang="ru-RU" dirty="0" err="1" smtClean="0"/>
              <a:t>Якірні</a:t>
            </a:r>
            <a:r>
              <a:rPr lang="ru-RU" dirty="0" smtClean="0"/>
              <a:t> </a:t>
            </a:r>
            <a:r>
              <a:rPr lang="ru-RU" dirty="0" err="1" smtClean="0"/>
              <a:t>ланцюги</a:t>
            </a:r>
            <a:r>
              <a:rPr lang="ru-RU" dirty="0" smtClean="0"/>
              <a:t> </a:t>
            </a:r>
            <a:r>
              <a:rPr lang="ru-RU" dirty="0" err="1" smtClean="0"/>
              <a:t>втягують</a:t>
            </a:r>
            <a:r>
              <a:rPr lang="ru-RU" dirty="0" smtClean="0"/>
              <a:t> в судно (</a:t>
            </a:r>
            <a:r>
              <a:rPr lang="ru-RU" dirty="0" err="1" smtClean="0"/>
              <a:t>піднімають</a:t>
            </a:r>
            <a:r>
              <a:rPr lang="ru-RU" dirty="0" smtClean="0"/>
              <a:t> </a:t>
            </a:r>
            <a:r>
              <a:rPr lang="ru-RU" dirty="0" err="1" smtClean="0"/>
              <a:t>якір</a:t>
            </a:r>
            <a:r>
              <a:rPr lang="ru-RU" dirty="0" smtClean="0"/>
              <a:t>)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машин-лебідок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вісь</a:t>
            </a:r>
            <a:r>
              <a:rPr lang="ru-RU" dirty="0" smtClean="0"/>
              <a:t> кулачкового барабана,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захоплює</a:t>
            </a:r>
            <a:r>
              <a:rPr lang="ru-RU" dirty="0" smtClean="0"/>
              <a:t> </a:t>
            </a:r>
            <a:r>
              <a:rPr lang="ru-RU" dirty="0" err="1" smtClean="0"/>
              <a:t>кільце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, горизонтальна, то машина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b="1" dirty="0" smtClean="0"/>
              <a:t>брашпилем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вертикальна – </a:t>
            </a:r>
            <a:r>
              <a:rPr lang="ru-RU" b="1" dirty="0" smtClean="0"/>
              <a:t>шпилем</a:t>
            </a:r>
            <a:r>
              <a:rPr lang="ru-RU" dirty="0" smtClean="0"/>
              <a:t>.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приводяться</a:t>
            </a:r>
            <a:r>
              <a:rPr lang="ru-RU" dirty="0" smtClean="0"/>
              <a:t> в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гідравлічним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електричним</a:t>
            </a:r>
            <a:r>
              <a:rPr lang="ru-RU" dirty="0" smtClean="0"/>
              <a:t> </a:t>
            </a:r>
            <a:r>
              <a:rPr lang="ru-RU" dirty="0" err="1" smtClean="0"/>
              <a:t>двигуном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До складу </a:t>
            </a:r>
            <a:r>
              <a:rPr lang="ru-RU" dirty="0" err="1" smtClean="0"/>
              <a:t>якірного</a:t>
            </a:r>
            <a:r>
              <a:rPr lang="ru-RU" dirty="0" smtClean="0"/>
              <a:t> пристрою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 </a:t>
            </a:r>
            <a:r>
              <a:rPr lang="ru-RU" b="1" dirty="0" err="1" smtClean="0"/>
              <a:t>якірні</a:t>
            </a:r>
            <a:r>
              <a:rPr lang="ru-RU" b="1" dirty="0" smtClean="0"/>
              <a:t> стопори</a:t>
            </a:r>
            <a:r>
              <a:rPr lang="ru-RU" dirty="0" smtClean="0"/>
              <a:t>, </a:t>
            </a:r>
            <a:r>
              <a:rPr lang="ru-RU" dirty="0" err="1" smtClean="0"/>
              <a:t>призначені</a:t>
            </a:r>
            <a:r>
              <a:rPr lang="ru-RU" dirty="0" smtClean="0"/>
              <a:t> для </a:t>
            </a:r>
            <a:r>
              <a:rPr lang="ru-RU" dirty="0" err="1" smtClean="0"/>
              <a:t>утримання</a:t>
            </a:r>
            <a:r>
              <a:rPr lang="ru-RU" dirty="0" smtClean="0"/>
              <a:t> якоря в </a:t>
            </a:r>
            <a:r>
              <a:rPr lang="ru-RU" dirty="0" err="1" smtClean="0"/>
              <a:t>похідному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для </a:t>
            </a:r>
            <a:r>
              <a:rPr lang="ru-RU" dirty="0" err="1" smtClean="0"/>
              <a:t>запобіганню</a:t>
            </a:r>
            <a:r>
              <a:rPr lang="ru-RU" dirty="0" smtClean="0"/>
              <a:t> </a:t>
            </a:r>
            <a:r>
              <a:rPr lang="ru-RU" dirty="0" err="1" smtClean="0"/>
              <a:t>передачі</a:t>
            </a:r>
            <a:r>
              <a:rPr lang="ru-RU" dirty="0" smtClean="0"/>
              <a:t> </a:t>
            </a:r>
            <a:r>
              <a:rPr lang="ru-RU" dirty="0" err="1" smtClean="0"/>
              <a:t>зусиль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відданого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на </a:t>
            </a:r>
            <a:r>
              <a:rPr lang="ru-RU" dirty="0" err="1" smtClean="0"/>
              <a:t>якірні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Дякую за увагу!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скачанные файл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70997" y="1606260"/>
            <a:ext cx="5786651" cy="433440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235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Суднові пристрої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514901"/>
            <a:ext cx="10515600" cy="46620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Рульовий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</a:rPr>
              <a:t>пристрій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r>
              <a:rPr lang="ru-RU" b="1" dirty="0" err="1" smtClean="0"/>
              <a:t>Рульовий</a:t>
            </a:r>
            <a:r>
              <a:rPr lang="ru-RU" b="1" dirty="0" smtClean="0"/>
              <a:t> </a:t>
            </a:r>
            <a:r>
              <a:rPr lang="ru-RU" b="1" dirty="0" err="1" smtClean="0"/>
              <a:t>пристрій</a:t>
            </a:r>
            <a:r>
              <a:rPr lang="ru-RU" b="1" dirty="0" smtClean="0"/>
              <a:t> </a:t>
            </a:r>
            <a:r>
              <a:rPr lang="ru-RU" dirty="0" err="1" smtClean="0"/>
              <a:t>призначений</a:t>
            </a:r>
            <a:r>
              <a:rPr lang="ru-RU" dirty="0" smtClean="0"/>
              <a:t> для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судна.</a:t>
            </a:r>
          </a:p>
          <a:p>
            <a:r>
              <a:rPr lang="ru-RU" dirty="0" smtClean="0"/>
              <a:t>До складу </a:t>
            </a:r>
            <a:r>
              <a:rPr lang="ru-RU" dirty="0" err="1" smtClean="0"/>
              <a:t>рульового</a:t>
            </a:r>
            <a:r>
              <a:rPr lang="ru-RU" dirty="0" smtClean="0"/>
              <a:t> пристрою </a:t>
            </a:r>
            <a:r>
              <a:rPr lang="ru-RU" dirty="0" err="1" smtClean="0"/>
              <a:t>входять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- руль(</a:t>
            </a:r>
            <a:r>
              <a:rPr lang="ru-RU" b="1" dirty="0" err="1" smtClean="0"/>
              <a:t>кермо</a:t>
            </a:r>
            <a:r>
              <a:rPr lang="ru-RU" b="1" dirty="0" smtClean="0"/>
              <a:t>),</a:t>
            </a:r>
            <a:r>
              <a:rPr lang="ru-RU" dirty="0" smtClean="0"/>
              <a:t> </a:t>
            </a:r>
            <a:r>
              <a:rPr lang="ru-RU" dirty="0" err="1" smtClean="0"/>
              <a:t>який</a:t>
            </a:r>
            <a:r>
              <a:rPr lang="ru-RU" dirty="0" smtClean="0"/>
              <a:t> служить для </a:t>
            </a:r>
            <a:r>
              <a:rPr lang="ru-RU" dirty="0" err="1" smtClean="0"/>
              <a:t>зміни</a:t>
            </a:r>
            <a:r>
              <a:rPr lang="ru-RU" dirty="0" smtClean="0"/>
              <a:t> курсу судна;</a:t>
            </a:r>
          </a:p>
          <a:p>
            <a:r>
              <a:rPr lang="ru-RU" b="1" dirty="0" smtClean="0"/>
              <a:t>- </a:t>
            </a:r>
            <a:r>
              <a:rPr lang="ru-RU" b="1" dirty="0" err="1" smtClean="0"/>
              <a:t>рульовий</a:t>
            </a:r>
            <a:r>
              <a:rPr lang="ru-RU" b="1" dirty="0" smtClean="0"/>
              <a:t> привод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з’єднує</a:t>
            </a:r>
            <a:r>
              <a:rPr lang="ru-RU" dirty="0" smtClean="0"/>
              <a:t> руль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рульовою</a:t>
            </a:r>
            <a:r>
              <a:rPr lang="ru-RU" dirty="0" smtClean="0"/>
              <a:t> машиною;</a:t>
            </a:r>
          </a:p>
          <a:p>
            <a:r>
              <a:rPr lang="ru-RU" b="1" dirty="0" smtClean="0"/>
              <a:t>- </a:t>
            </a:r>
            <a:r>
              <a:rPr lang="ru-RU" b="1" dirty="0" err="1" smtClean="0"/>
              <a:t>рульова</a:t>
            </a:r>
            <a:r>
              <a:rPr lang="ru-RU" b="1" dirty="0" smtClean="0"/>
              <a:t> машина</a:t>
            </a:r>
            <a:r>
              <a:rPr lang="ru-RU" dirty="0" smtClean="0"/>
              <a:t> – </a:t>
            </a:r>
            <a:r>
              <a:rPr lang="ru-RU" dirty="0" err="1" smtClean="0"/>
              <a:t>двигун</a:t>
            </a:r>
            <a:r>
              <a:rPr lang="ru-RU" dirty="0" smtClean="0"/>
              <a:t> (в </a:t>
            </a:r>
            <a:r>
              <a:rPr lang="ru-RU" dirty="0" err="1" smtClean="0"/>
              <a:t>більшості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гідравлічний</a:t>
            </a:r>
            <a:r>
              <a:rPr lang="ru-RU" dirty="0" smtClean="0"/>
              <a:t>),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роботу </a:t>
            </a:r>
            <a:r>
              <a:rPr lang="ru-RU" dirty="0" err="1" smtClean="0"/>
              <a:t>рульового</a:t>
            </a:r>
            <a:r>
              <a:rPr lang="ru-RU" dirty="0" smtClean="0"/>
              <a:t> приводу;</a:t>
            </a:r>
          </a:p>
          <a:p>
            <a:r>
              <a:rPr lang="ru-RU" b="1" dirty="0" smtClean="0"/>
              <a:t>- система </a:t>
            </a:r>
            <a:r>
              <a:rPr lang="ru-RU" b="1" dirty="0" err="1" smtClean="0"/>
              <a:t>управління</a:t>
            </a:r>
            <a:r>
              <a:rPr lang="ru-RU" dirty="0" smtClean="0"/>
              <a:t> </a:t>
            </a:r>
            <a:r>
              <a:rPr lang="ru-RU" dirty="0" err="1" smtClean="0"/>
              <a:t>рульовою</a:t>
            </a:r>
            <a:r>
              <a:rPr lang="ru-RU" dirty="0" smtClean="0"/>
              <a:t> машиною, яка </a:t>
            </a:r>
            <a:r>
              <a:rPr lang="ru-RU" dirty="0" err="1" smtClean="0"/>
              <a:t>відповідним</a:t>
            </a:r>
            <a:r>
              <a:rPr lang="ru-RU" dirty="0" smtClean="0"/>
              <a:t> чином </a:t>
            </a:r>
            <a:r>
              <a:rPr lang="ru-RU" dirty="0" err="1" smtClean="0"/>
              <a:t>зв’язує</a:t>
            </a:r>
            <a:r>
              <a:rPr lang="ru-RU" dirty="0" smtClean="0"/>
              <a:t> штурвал на ходовому </a:t>
            </a:r>
            <a:r>
              <a:rPr lang="ru-RU" dirty="0" err="1" smtClean="0"/>
              <a:t>містку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рульовою</a:t>
            </a:r>
            <a:r>
              <a:rPr lang="ru-RU" dirty="0" smtClean="0"/>
              <a:t> машиною.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59558"/>
            <a:ext cx="10515600" cy="5617405"/>
          </a:xfrm>
        </p:spPr>
        <p:txBody>
          <a:bodyPr/>
          <a:lstStyle/>
          <a:p>
            <a:r>
              <a:rPr lang="ru-RU" dirty="0" smtClean="0"/>
              <a:t>Руль </a:t>
            </a:r>
            <a:r>
              <a:rPr lang="ru-RU" dirty="0" err="1" smtClean="0"/>
              <a:t>встановлюють</a:t>
            </a:r>
            <a:r>
              <a:rPr lang="ru-RU" dirty="0" smtClean="0"/>
              <a:t> в </a:t>
            </a:r>
            <a:r>
              <a:rPr lang="ru-RU" dirty="0" err="1" smtClean="0"/>
              <a:t>кормовій</a:t>
            </a:r>
            <a:r>
              <a:rPr lang="ru-RU" dirty="0" smtClean="0"/>
              <a:t> </a:t>
            </a:r>
            <a:r>
              <a:rPr lang="ru-RU" dirty="0" err="1" smtClean="0"/>
              <a:t>кінцівці</a:t>
            </a:r>
            <a:r>
              <a:rPr lang="ru-RU" dirty="0" smtClean="0"/>
              <a:t> судна. Руль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пера</a:t>
            </a:r>
            <a:r>
              <a:rPr lang="ru-RU" dirty="0" err="1" smtClean="0"/>
              <a:t>-площини</a:t>
            </a:r>
            <a:r>
              <a:rPr lang="ru-RU" dirty="0" smtClean="0"/>
              <a:t>, при </a:t>
            </a:r>
            <a:r>
              <a:rPr lang="ru-RU" dirty="0" err="1" smtClean="0"/>
              <a:t>повороті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в сторону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діаметральної</a:t>
            </a:r>
            <a:r>
              <a:rPr lang="ru-RU" dirty="0" smtClean="0"/>
              <a:t> </a:t>
            </a:r>
            <a:r>
              <a:rPr lang="ru-RU" dirty="0" err="1" smtClean="0"/>
              <a:t>площини</a:t>
            </a:r>
            <a:r>
              <a:rPr lang="ru-RU" dirty="0" smtClean="0"/>
              <a:t> судно </a:t>
            </a:r>
            <a:r>
              <a:rPr lang="ru-RU" dirty="0" err="1" smtClean="0"/>
              <a:t>змінює</a:t>
            </a:r>
            <a:r>
              <a:rPr lang="ru-RU" dirty="0" smtClean="0"/>
              <a:t> </a:t>
            </a:r>
            <a:r>
              <a:rPr lang="ru-RU" dirty="0" err="1" smtClean="0"/>
              <a:t>напрям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;</a:t>
            </a:r>
          </a:p>
          <a:p>
            <a:r>
              <a:rPr lang="ru-RU" b="1" dirty="0" err="1" smtClean="0"/>
              <a:t>баллера</a:t>
            </a:r>
            <a:r>
              <a:rPr lang="ru-RU" dirty="0" smtClean="0"/>
              <a:t> – вала, </a:t>
            </a:r>
            <a:r>
              <a:rPr lang="ru-RU" dirty="0" err="1" smtClean="0"/>
              <a:t>прикріпленого</a:t>
            </a:r>
            <a:r>
              <a:rPr lang="ru-RU" dirty="0" smtClean="0"/>
              <a:t> до пера руля,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повертається</a:t>
            </a:r>
            <a:r>
              <a:rPr lang="ru-RU" dirty="0" smtClean="0"/>
              <a:t> перо руля.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31273" y="3286918"/>
            <a:ext cx="6455386" cy="288186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38200" y="668740"/>
            <a:ext cx="10515600" cy="55082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– перо руля, </a:t>
            </a:r>
          </a:p>
          <a:p>
            <a:pPr>
              <a:buNone/>
            </a:pPr>
            <a:r>
              <a:rPr lang="ru-RU" dirty="0" smtClean="0"/>
              <a:t>2 – </a:t>
            </a:r>
            <a:r>
              <a:rPr lang="ru-RU" dirty="0" err="1" smtClean="0"/>
              <a:t>баллер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3 – румпель, </a:t>
            </a:r>
          </a:p>
          <a:p>
            <a:pPr>
              <a:buNone/>
            </a:pPr>
            <a:r>
              <a:rPr lang="ru-RU" dirty="0" smtClean="0"/>
              <a:t>4 – </a:t>
            </a:r>
            <a:r>
              <a:rPr lang="ru-RU" dirty="0" err="1" smtClean="0"/>
              <a:t>рульова</a:t>
            </a:r>
            <a:r>
              <a:rPr lang="ru-RU" dirty="0" smtClean="0"/>
              <a:t> машина, </a:t>
            </a:r>
          </a:p>
          <a:p>
            <a:pPr>
              <a:buNone/>
            </a:pPr>
            <a:r>
              <a:rPr lang="ru-RU" dirty="0" smtClean="0"/>
              <a:t>5 – </a:t>
            </a:r>
            <a:r>
              <a:rPr lang="ru-RU" dirty="0" err="1" smtClean="0"/>
              <a:t>гельмпортова</a:t>
            </a:r>
            <a:r>
              <a:rPr lang="ru-RU" dirty="0" smtClean="0"/>
              <a:t> труба,</a:t>
            </a:r>
          </a:p>
          <a:p>
            <a:pPr>
              <a:buNone/>
            </a:pPr>
            <a:r>
              <a:rPr lang="ru-RU" dirty="0" smtClean="0"/>
              <a:t> 6 – </a:t>
            </a:r>
            <a:r>
              <a:rPr lang="ru-RU" dirty="0" err="1" smtClean="0"/>
              <a:t>з’єднання</a:t>
            </a:r>
            <a:r>
              <a:rPr lang="ru-RU" dirty="0" smtClean="0"/>
              <a:t> </a:t>
            </a:r>
            <a:r>
              <a:rPr lang="ru-RU" dirty="0" err="1" smtClean="0"/>
              <a:t>баллера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рулем, </a:t>
            </a:r>
          </a:p>
          <a:p>
            <a:pPr>
              <a:buNone/>
            </a:pPr>
            <a:r>
              <a:rPr lang="ru-RU" dirty="0" smtClean="0"/>
              <a:t>7 – </a:t>
            </a:r>
            <a:r>
              <a:rPr lang="ru-RU" dirty="0" err="1" smtClean="0"/>
              <a:t>ручний</a:t>
            </a:r>
            <a:r>
              <a:rPr lang="ru-RU" dirty="0" smtClean="0"/>
              <a:t> </a:t>
            </a:r>
            <a:r>
              <a:rPr lang="ru-RU" dirty="0" err="1" smtClean="0"/>
              <a:t>привід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" name="Содержимое 3" descr="img-XGNET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5505" y="531582"/>
            <a:ext cx="4895589" cy="58828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00501"/>
            <a:ext cx="10694158" cy="557646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сучасних</a:t>
            </a:r>
            <a:r>
              <a:rPr lang="ru-RU" dirty="0" smtClean="0"/>
              <a:t> суднах </a:t>
            </a:r>
            <a:r>
              <a:rPr lang="ru-RU" b="1" dirty="0" err="1" smtClean="0"/>
              <a:t>рулі</a:t>
            </a:r>
            <a:r>
              <a:rPr lang="ru-RU" dirty="0" smtClean="0"/>
              <a:t> </a:t>
            </a:r>
            <a:r>
              <a:rPr lang="ru-RU" dirty="0" err="1" smtClean="0"/>
              <a:t>бувають</a:t>
            </a:r>
            <a:r>
              <a:rPr lang="ru-RU" dirty="0" smtClean="0"/>
              <a:t> </a:t>
            </a:r>
            <a:r>
              <a:rPr lang="ru-RU" b="1" dirty="0" err="1" smtClean="0"/>
              <a:t>балансирн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b="1" dirty="0" err="1" smtClean="0"/>
              <a:t>напівбалансирні</a:t>
            </a:r>
            <a:r>
              <a:rPr lang="ru-RU" b="1" dirty="0" smtClean="0"/>
              <a:t>.</a:t>
            </a:r>
            <a:r>
              <a:rPr lang="ru-RU" dirty="0" smtClean="0"/>
              <a:t> В </a:t>
            </a:r>
            <a:r>
              <a:rPr lang="ru-RU" dirty="0" err="1" smtClean="0"/>
              <a:t>балансирних</a:t>
            </a:r>
            <a:r>
              <a:rPr lang="ru-RU" dirty="0" smtClean="0"/>
              <a:t> </a:t>
            </a:r>
            <a:r>
              <a:rPr lang="ru-RU" dirty="0" err="1" smtClean="0"/>
              <a:t>вісь</a:t>
            </a:r>
            <a:r>
              <a:rPr lang="ru-RU" dirty="0" smtClean="0"/>
              <a:t> повороту проходить </a:t>
            </a:r>
            <a:r>
              <a:rPr lang="ru-RU" dirty="0" err="1" smtClean="0"/>
              <a:t>близько</a:t>
            </a:r>
            <a:r>
              <a:rPr lang="ru-RU" dirty="0" smtClean="0"/>
              <a:t> до </a:t>
            </a:r>
            <a:r>
              <a:rPr lang="ru-RU" dirty="0" err="1" smtClean="0"/>
              <a:t>середини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пера. </a:t>
            </a:r>
            <a:r>
              <a:rPr lang="ru-RU" dirty="0" err="1" smtClean="0"/>
              <a:t>Цим</a:t>
            </a:r>
            <a:r>
              <a:rPr lang="ru-RU" dirty="0" smtClean="0"/>
              <a:t> самим </a:t>
            </a:r>
            <a:r>
              <a:rPr lang="ru-RU" dirty="0" err="1" smtClean="0"/>
              <a:t>зменшується</a:t>
            </a:r>
            <a:r>
              <a:rPr lang="ru-RU" dirty="0" smtClean="0"/>
              <a:t> величина </a:t>
            </a:r>
            <a:r>
              <a:rPr lang="ru-RU" dirty="0" err="1" smtClean="0"/>
              <a:t>крутного</a:t>
            </a:r>
            <a:r>
              <a:rPr lang="ru-RU" dirty="0" smtClean="0"/>
              <a:t> моменту, </a:t>
            </a:r>
            <a:r>
              <a:rPr lang="ru-RU" dirty="0" err="1" smtClean="0"/>
              <a:t>який</a:t>
            </a:r>
            <a:r>
              <a:rPr lang="ru-RU" dirty="0" smtClean="0"/>
              <a:t> треба </a:t>
            </a:r>
            <a:r>
              <a:rPr lang="ru-RU" dirty="0" err="1" smtClean="0"/>
              <a:t>прикласти</a:t>
            </a:r>
            <a:r>
              <a:rPr lang="ru-RU" dirty="0" smtClean="0"/>
              <a:t> до </a:t>
            </a:r>
            <a:r>
              <a:rPr lang="ru-RU" dirty="0" err="1" smtClean="0"/>
              <a:t>баллера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повернути</a:t>
            </a:r>
            <a:r>
              <a:rPr lang="ru-RU" dirty="0" smtClean="0"/>
              <a:t> перо на </a:t>
            </a:r>
            <a:r>
              <a:rPr lang="ru-RU" dirty="0" err="1" smtClean="0"/>
              <a:t>певний</a:t>
            </a:r>
            <a:r>
              <a:rPr lang="ru-RU" dirty="0" smtClean="0"/>
              <a:t> кут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втримувати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потужність</a:t>
            </a:r>
            <a:r>
              <a:rPr lang="ru-RU" dirty="0" smtClean="0"/>
              <a:t> </a:t>
            </a:r>
            <a:r>
              <a:rPr lang="ru-RU" dirty="0" err="1" smtClean="0"/>
              <a:t>рульової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За способом </a:t>
            </a:r>
            <a:r>
              <a:rPr lang="ru-RU" dirty="0" err="1" smtClean="0"/>
              <a:t>прикріплення</a:t>
            </a:r>
            <a:r>
              <a:rPr lang="ru-RU" dirty="0" smtClean="0"/>
              <a:t> руля до корпусу </a:t>
            </a:r>
            <a:r>
              <a:rPr lang="ru-RU" dirty="0" err="1" smtClean="0"/>
              <a:t>рулі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на </a:t>
            </a:r>
            <a:r>
              <a:rPr lang="ru-RU" b="1" dirty="0" err="1" smtClean="0"/>
              <a:t>звичайні</a:t>
            </a:r>
            <a:r>
              <a:rPr lang="ru-RU" b="1" dirty="0" smtClean="0"/>
              <a:t>, </a:t>
            </a:r>
            <a:r>
              <a:rPr lang="ru-RU" b="1" dirty="0" err="1" smtClean="0"/>
              <a:t>підвісні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напівпідвісні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dirty="0" smtClean="0"/>
              <a:t>Основою пера руля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міцна</a:t>
            </a:r>
            <a:r>
              <a:rPr lang="ru-RU" dirty="0" smtClean="0"/>
              <a:t> вертикальна балка – </a:t>
            </a:r>
            <a:r>
              <a:rPr lang="ru-RU" b="1" dirty="0" err="1" smtClean="0"/>
              <a:t>рудерпіс</a:t>
            </a:r>
            <a:r>
              <a:rPr lang="ru-RU" dirty="0" smtClean="0"/>
              <a:t>. До </a:t>
            </a:r>
            <a:r>
              <a:rPr lang="ru-RU" dirty="0" err="1" smtClean="0"/>
              <a:t>рудерпіса</a:t>
            </a:r>
            <a:r>
              <a:rPr lang="ru-RU" dirty="0" smtClean="0"/>
              <a:t> </a:t>
            </a:r>
            <a:r>
              <a:rPr lang="ru-RU" dirty="0" err="1" smtClean="0"/>
              <a:t>приварюють</a:t>
            </a:r>
            <a:r>
              <a:rPr lang="ru-RU" dirty="0" smtClean="0"/>
              <a:t> </a:t>
            </a:r>
            <a:r>
              <a:rPr lang="ru-RU" dirty="0" err="1" smtClean="0"/>
              <a:t>горизонтальні</a:t>
            </a:r>
            <a:r>
              <a:rPr lang="ru-RU" dirty="0" smtClean="0"/>
              <a:t> ребра </a:t>
            </a:r>
            <a:r>
              <a:rPr lang="ru-RU" dirty="0" err="1" smtClean="0"/>
              <a:t>жорсткості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петлі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Рулі</a:t>
            </a:r>
            <a:r>
              <a:rPr lang="ru-RU" dirty="0" smtClean="0"/>
              <a:t> на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транспортних</a:t>
            </a:r>
            <a:r>
              <a:rPr lang="ru-RU" dirty="0" smtClean="0"/>
              <a:t> суднах </a:t>
            </a:r>
            <a:r>
              <a:rPr lang="ru-RU" dirty="0" err="1" smtClean="0"/>
              <a:t>пустотілі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обтічні</a:t>
            </a:r>
            <a:r>
              <a:rPr lang="ru-RU" dirty="0" smtClean="0"/>
              <a:t>. В поперечному </a:t>
            </a:r>
            <a:r>
              <a:rPr lang="ru-RU" dirty="0" err="1" smtClean="0"/>
              <a:t>перерізі</a:t>
            </a:r>
            <a:r>
              <a:rPr lang="ru-RU" dirty="0" smtClean="0"/>
              <a:t> вони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каплевидну</a:t>
            </a:r>
            <a:r>
              <a:rPr lang="ru-RU" dirty="0" smtClean="0"/>
              <a:t> форму. </a:t>
            </a:r>
            <a:r>
              <a:rPr lang="ru-RU" dirty="0" err="1" smtClean="0"/>
              <a:t>Каплевидна</a:t>
            </a:r>
            <a:r>
              <a:rPr lang="ru-RU" dirty="0" smtClean="0"/>
              <a:t> форма </a:t>
            </a:r>
            <a:r>
              <a:rPr lang="ru-RU" dirty="0" err="1" smtClean="0"/>
              <a:t>покращує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судном. Вона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збільшує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корисної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гвинта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Баллер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прямий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зігнутий</a:t>
            </a:r>
            <a:r>
              <a:rPr lang="ru-RU" dirty="0" smtClean="0"/>
              <a:t> вал, </a:t>
            </a:r>
            <a:r>
              <a:rPr lang="ru-RU" dirty="0" err="1" smtClean="0"/>
              <a:t>нижнім</a:t>
            </a:r>
            <a:r>
              <a:rPr lang="ru-RU" dirty="0" smtClean="0"/>
              <a:t> </a:t>
            </a:r>
            <a:r>
              <a:rPr lang="ru-RU" dirty="0" err="1" smtClean="0"/>
              <a:t>кінцем</a:t>
            </a:r>
            <a:r>
              <a:rPr lang="ru-RU" dirty="0" smtClean="0"/>
              <a:t> </a:t>
            </a:r>
            <a:r>
              <a:rPr lang="ru-RU" dirty="0" err="1" smtClean="0"/>
              <a:t>прикріплений</a:t>
            </a:r>
            <a:r>
              <a:rPr lang="ru-RU" dirty="0" smtClean="0"/>
              <a:t> до </a:t>
            </a:r>
            <a:r>
              <a:rPr lang="ru-RU" dirty="0" err="1" smtClean="0"/>
              <a:t>рудерпіса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фланців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через</a:t>
            </a:r>
            <a:r>
              <a:rPr lang="ru-RU" b="1" dirty="0" err="1" smtClean="0"/>
              <a:t>гельмпортову</a:t>
            </a:r>
            <a:r>
              <a:rPr lang="ru-RU" b="1" dirty="0" smtClean="0"/>
              <a:t> трубу </a:t>
            </a:r>
            <a:r>
              <a:rPr lang="ru-RU" dirty="0" err="1" smtClean="0"/>
              <a:t>і</a:t>
            </a:r>
            <a:r>
              <a:rPr lang="ru-RU" dirty="0" smtClean="0"/>
              <a:t> сальник входить в корпус судна. </a:t>
            </a:r>
            <a:r>
              <a:rPr lang="ru-RU" dirty="0" err="1" smtClean="0"/>
              <a:t>Вже</a:t>
            </a:r>
            <a:r>
              <a:rPr lang="ru-RU" dirty="0" smtClean="0"/>
              <a:t> в </a:t>
            </a:r>
            <a:r>
              <a:rPr lang="ru-RU" dirty="0" err="1" smtClean="0"/>
              <a:t>корпусі</a:t>
            </a:r>
            <a:r>
              <a:rPr lang="ru-RU" dirty="0" smtClean="0"/>
              <a:t> судна на </a:t>
            </a:r>
            <a:r>
              <a:rPr lang="ru-RU" dirty="0" err="1" smtClean="0"/>
              <a:t>баллер</a:t>
            </a:r>
            <a:r>
              <a:rPr lang="ru-RU" dirty="0" smtClean="0"/>
              <a:t> </a:t>
            </a:r>
            <a:r>
              <a:rPr lang="ru-RU" dirty="0" err="1" smtClean="0"/>
              <a:t>насаджені</a:t>
            </a:r>
            <a:r>
              <a:rPr lang="ru-RU" dirty="0" smtClean="0"/>
              <a:t> </a:t>
            </a:r>
            <a:r>
              <a:rPr lang="ru-RU" dirty="0" err="1" smtClean="0"/>
              <a:t>підшипники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утримують</a:t>
            </a:r>
            <a:r>
              <a:rPr lang="ru-RU" dirty="0" smtClean="0"/>
              <a:t> в вертикальному </a:t>
            </a:r>
            <a:r>
              <a:rPr lang="ru-RU" dirty="0" err="1" smtClean="0"/>
              <a:t>положенні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приймають</a:t>
            </a:r>
            <a:r>
              <a:rPr lang="ru-RU" dirty="0" smtClean="0"/>
              <a:t> на себе </a:t>
            </a:r>
            <a:r>
              <a:rPr lang="ru-RU" dirty="0" err="1" smtClean="0"/>
              <a:t>його</a:t>
            </a:r>
            <a:r>
              <a:rPr lang="ru-RU" dirty="0" smtClean="0"/>
              <a:t> вагу.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6854"/>
            <a:ext cx="10515600" cy="5590109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баллера</a:t>
            </a:r>
            <a:r>
              <a:rPr lang="ru-RU" dirty="0" smtClean="0"/>
              <a:t> </a:t>
            </a:r>
            <a:r>
              <a:rPr lang="ru-RU" dirty="0" err="1" smtClean="0"/>
              <a:t>насаджений</a:t>
            </a:r>
            <a:r>
              <a:rPr lang="ru-RU" dirty="0" smtClean="0"/>
              <a:t> </a:t>
            </a:r>
            <a:r>
              <a:rPr lang="ru-RU" b="1" dirty="0" smtClean="0"/>
              <a:t>румпель</a:t>
            </a:r>
            <a:r>
              <a:rPr lang="ru-RU" dirty="0" smtClean="0"/>
              <a:t> – одноплечий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двохплечий</a:t>
            </a:r>
            <a:r>
              <a:rPr lang="ru-RU" dirty="0" smtClean="0"/>
              <a:t> </a:t>
            </a:r>
            <a:r>
              <a:rPr lang="ru-RU" dirty="0" err="1" smtClean="0"/>
              <a:t>важіль</a:t>
            </a:r>
            <a:r>
              <a:rPr lang="ru-RU" dirty="0" smtClean="0"/>
              <a:t> 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основною </a:t>
            </a:r>
            <a:r>
              <a:rPr lang="ru-RU" dirty="0" err="1" smtClean="0"/>
              <a:t>складовою</a:t>
            </a:r>
            <a:r>
              <a:rPr lang="ru-RU" dirty="0" smtClean="0"/>
              <a:t> </a:t>
            </a:r>
            <a:r>
              <a:rPr lang="ru-RU" dirty="0" err="1" smtClean="0"/>
              <a:t>рульового</a:t>
            </a:r>
            <a:r>
              <a:rPr lang="ru-RU" dirty="0" smtClean="0"/>
              <a:t> приводу. Румпель </a:t>
            </a:r>
            <a:r>
              <a:rPr lang="ru-RU" dirty="0" err="1" smtClean="0"/>
              <a:t>відповідним</a:t>
            </a:r>
            <a:r>
              <a:rPr lang="ru-RU" dirty="0" smtClean="0"/>
              <a:t> чином </a:t>
            </a:r>
            <a:r>
              <a:rPr lang="ru-RU" dirty="0" err="1" smtClean="0"/>
              <a:t>з’єднаний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рульовою</a:t>
            </a:r>
            <a:r>
              <a:rPr lang="ru-RU" dirty="0" smtClean="0"/>
              <a:t> машиною.</a:t>
            </a:r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надійної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рульового</a:t>
            </a:r>
            <a:r>
              <a:rPr lang="ru-RU" dirty="0" smtClean="0"/>
              <a:t> пристрою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r>
              <a:rPr lang="ru-RU" dirty="0" smtClean="0"/>
              <a:t> судна. Тому </a:t>
            </a:r>
            <a:r>
              <a:rPr lang="ru-RU" dirty="0" err="1" smtClean="0"/>
              <a:t>окрім</a:t>
            </a:r>
            <a:r>
              <a:rPr lang="ru-RU" dirty="0" smtClean="0"/>
              <a:t> основного </a:t>
            </a:r>
            <a:r>
              <a:rPr lang="ru-RU" dirty="0" err="1" smtClean="0"/>
              <a:t>рульового</a:t>
            </a:r>
            <a:r>
              <a:rPr lang="ru-RU" dirty="0" smtClean="0"/>
              <a:t> приводу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запасний</a:t>
            </a:r>
            <a:r>
              <a:rPr lang="ru-RU" dirty="0" smtClean="0"/>
              <a:t>. </a:t>
            </a:r>
            <a:r>
              <a:rPr lang="ru-RU" dirty="0" err="1" smtClean="0"/>
              <a:t>Основний</a:t>
            </a:r>
            <a:r>
              <a:rPr lang="ru-RU" dirty="0" smtClean="0"/>
              <a:t> привод повинен </a:t>
            </a:r>
            <a:r>
              <a:rPr lang="ru-RU" dirty="0" err="1" smtClean="0"/>
              <a:t>забезпечити</a:t>
            </a:r>
            <a:r>
              <a:rPr lang="ru-RU" dirty="0" smtClean="0"/>
              <a:t> поворот руля на </a:t>
            </a:r>
            <a:r>
              <a:rPr lang="ru-RU" dirty="0" err="1" smtClean="0"/>
              <a:t>повному</a:t>
            </a:r>
            <a:r>
              <a:rPr lang="ru-RU" dirty="0" smtClean="0"/>
              <a:t> ходу судна </a:t>
            </a:r>
            <a:r>
              <a:rPr lang="ru-RU" dirty="0" err="1" smtClean="0"/>
              <a:t>з</a:t>
            </a:r>
            <a:r>
              <a:rPr lang="ru-RU" dirty="0" smtClean="0"/>
              <a:t> 35° одного борту до 30° другого борту за 28 секунд. </a:t>
            </a:r>
            <a:r>
              <a:rPr lang="ru-RU" dirty="0" err="1" smtClean="0"/>
              <a:t>Запасний</a:t>
            </a:r>
            <a:r>
              <a:rPr lang="ru-RU" dirty="0" smtClean="0"/>
              <a:t> привод повинен </a:t>
            </a:r>
            <a:r>
              <a:rPr lang="ru-RU" dirty="0" err="1" smtClean="0"/>
              <a:t>забезпечити</a:t>
            </a:r>
            <a:r>
              <a:rPr lang="ru-RU" dirty="0" smtClean="0"/>
              <a:t> перекладку руля при </a:t>
            </a:r>
            <a:r>
              <a:rPr lang="ru-RU" dirty="0" err="1" smtClean="0"/>
              <a:t>половинній</a:t>
            </a:r>
            <a:r>
              <a:rPr lang="ru-RU" dirty="0" smtClean="0"/>
              <a:t> </a:t>
            </a:r>
            <a:r>
              <a:rPr lang="ru-RU" dirty="0" err="1" smtClean="0"/>
              <a:t>швидкості</a:t>
            </a:r>
            <a:r>
              <a:rPr lang="ru-RU" dirty="0" smtClean="0"/>
              <a:t> (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менш</a:t>
            </a:r>
            <a:r>
              <a:rPr lang="ru-RU" dirty="0" smtClean="0"/>
              <a:t> як 7 </a:t>
            </a:r>
            <a:r>
              <a:rPr lang="ru-RU" dirty="0" err="1" smtClean="0"/>
              <a:t>вузлів</a:t>
            </a:r>
            <a:r>
              <a:rPr lang="ru-RU" dirty="0" smtClean="0"/>
              <a:t>) </a:t>
            </a:r>
            <a:r>
              <a:rPr lang="ru-RU" dirty="0" err="1" smtClean="0"/>
              <a:t>з</a:t>
            </a:r>
            <a:r>
              <a:rPr lang="ru-RU" dirty="0" smtClean="0"/>
              <a:t> 20° одного борту на 20° другого борту за 60 секунд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палуба </a:t>
            </a:r>
            <a:r>
              <a:rPr lang="ru-RU" dirty="0" err="1" smtClean="0"/>
              <a:t>румпельної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нижче</a:t>
            </a:r>
            <a:r>
              <a:rPr lang="ru-RU" dirty="0" smtClean="0"/>
              <a:t> </a:t>
            </a:r>
            <a:r>
              <a:rPr lang="ru-RU" dirty="0" err="1" smtClean="0"/>
              <a:t>літньої</a:t>
            </a:r>
            <a:r>
              <a:rPr lang="ru-RU" dirty="0" smtClean="0"/>
              <a:t> </a:t>
            </a:r>
            <a:r>
              <a:rPr lang="ru-RU" dirty="0" err="1" smtClean="0"/>
              <a:t>вантажної</a:t>
            </a:r>
            <a:r>
              <a:rPr lang="ru-RU" dirty="0" smtClean="0"/>
              <a:t> марки, то повинен бути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аварійний</a:t>
            </a:r>
            <a:r>
              <a:rPr lang="ru-RU" dirty="0" smtClean="0"/>
              <a:t> </a:t>
            </a:r>
            <a:r>
              <a:rPr lang="ru-RU" dirty="0" err="1" smtClean="0"/>
              <a:t>привід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Рульова</a:t>
            </a:r>
            <a:r>
              <a:rPr lang="ru-RU" b="1" dirty="0" smtClean="0"/>
              <a:t> машина –</a:t>
            </a:r>
            <a:r>
              <a:rPr lang="ru-RU" dirty="0" smtClean="0"/>
              <a:t> 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двигун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відповідне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подолати</a:t>
            </a:r>
            <a:r>
              <a:rPr lang="ru-RU" dirty="0" smtClean="0"/>
              <a:t> </a:t>
            </a:r>
            <a:r>
              <a:rPr lang="ru-RU" dirty="0" err="1" smtClean="0"/>
              <a:t>опір</a:t>
            </a:r>
            <a:r>
              <a:rPr lang="ru-RU" dirty="0" smtClean="0"/>
              <a:t> води при </a:t>
            </a:r>
            <a:r>
              <a:rPr lang="ru-RU" dirty="0" err="1" smtClean="0"/>
              <a:t>перекладці</a:t>
            </a:r>
            <a:r>
              <a:rPr lang="ru-RU" dirty="0" smtClean="0"/>
              <a:t> руля. На </a:t>
            </a:r>
            <a:r>
              <a:rPr lang="ru-RU" dirty="0" err="1" smtClean="0"/>
              <a:t>сучасних</a:t>
            </a:r>
            <a:r>
              <a:rPr lang="ru-RU" dirty="0" smtClean="0"/>
              <a:t> суднах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електрогідравлічні</a:t>
            </a:r>
            <a:r>
              <a:rPr lang="ru-RU" dirty="0" smtClean="0"/>
              <a:t> </a:t>
            </a:r>
            <a:r>
              <a:rPr lang="ru-RU" dirty="0" err="1" smtClean="0"/>
              <a:t>рульові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64275"/>
            <a:ext cx="10515600" cy="541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Схема </a:t>
            </a:r>
            <a:r>
              <a:rPr lang="ru-RU" dirty="0" err="1" smtClean="0"/>
              <a:t>електрогідравлічної</a:t>
            </a:r>
            <a:r>
              <a:rPr lang="ru-RU" dirty="0" smtClean="0"/>
              <a:t> </a:t>
            </a:r>
            <a:r>
              <a:rPr lang="ru-RU" dirty="0" err="1" smtClean="0"/>
              <a:t>рульової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1 – </a:t>
            </a:r>
            <a:r>
              <a:rPr lang="ru-RU" dirty="0" err="1" smtClean="0"/>
              <a:t>електродвигун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2 – насос, </a:t>
            </a:r>
          </a:p>
          <a:p>
            <a:pPr>
              <a:buNone/>
            </a:pPr>
            <a:r>
              <a:rPr lang="ru-RU" dirty="0" smtClean="0"/>
              <a:t>3 – </a:t>
            </a:r>
            <a:r>
              <a:rPr lang="ru-RU" dirty="0" err="1" smtClean="0"/>
              <a:t>трубопроводи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4 – </a:t>
            </a:r>
            <a:r>
              <a:rPr lang="ru-RU" dirty="0" err="1" smtClean="0"/>
              <a:t>перепускний</a:t>
            </a:r>
            <a:r>
              <a:rPr lang="ru-RU" dirty="0" smtClean="0"/>
              <a:t> клапан,</a:t>
            </a:r>
          </a:p>
          <a:p>
            <a:pPr>
              <a:buNone/>
            </a:pPr>
            <a:r>
              <a:rPr lang="ru-RU" dirty="0" smtClean="0"/>
              <a:t>5 – </a:t>
            </a:r>
            <a:r>
              <a:rPr lang="ru-RU" dirty="0" err="1" smtClean="0"/>
              <a:t>циліндр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6 – плунжер, </a:t>
            </a:r>
          </a:p>
          <a:p>
            <a:pPr>
              <a:buNone/>
            </a:pPr>
            <a:r>
              <a:rPr lang="ru-RU" dirty="0" smtClean="0"/>
              <a:t>7 – </a:t>
            </a:r>
            <a:r>
              <a:rPr lang="ru-RU" dirty="0" err="1" smtClean="0"/>
              <a:t>повзун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8 – румпель, </a:t>
            </a:r>
          </a:p>
          <a:p>
            <a:pPr>
              <a:buNone/>
            </a:pPr>
            <a:r>
              <a:rPr lang="ru-RU" dirty="0" smtClean="0"/>
              <a:t>9– </a:t>
            </a:r>
            <a:r>
              <a:rPr lang="ru-RU" dirty="0" err="1" smtClean="0"/>
              <a:t>баллер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Содержимое 3" descr="img-AXuzZ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7406" y="1392071"/>
            <a:ext cx="5936193" cy="485860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/>
          <a:lstStyle/>
          <a:p>
            <a:r>
              <a:rPr lang="ru-RU" dirty="0" smtClean="0"/>
              <a:t>В </a:t>
            </a:r>
            <a:r>
              <a:rPr lang="ru-RU" dirty="0" err="1" smtClean="0"/>
              <a:t>електрогідравлічних</a:t>
            </a:r>
            <a:r>
              <a:rPr lang="ru-RU" dirty="0" smtClean="0"/>
              <a:t> </a:t>
            </a:r>
            <a:r>
              <a:rPr lang="ru-RU" dirty="0" err="1" smtClean="0"/>
              <a:t>рульових</a:t>
            </a:r>
            <a:r>
              <a:rPr lang="ru-RU" dirty="0" smtClean="0"/>
              <a:t> машинах </a:t>
            </a:r>
            <a:r>
              <a:rPr lang="ru-RU" dirty="0" err="1" smtClean="0"/>
              <a:t>тиск</a:t>
            </a:r>
            <a:r>
              <a:rPr lang="ru-RU" dirty="0" smtClean="0"/>
              <a:t> </a:t>
            </a:r>
            <a:r>
              <a:rPr lang="ru-RU" dirty="0" err="1" smtClean="0"/>
              <a:t>робочої</a:t>
            </a:r>
            <a:r>
              <a:rPr lang="ru-RU" dirty="0" smtClean="0"/>
              <a:t> </a:t>
            </a:r>
            <a:r>
              <a:rPr lang="ru-RU" dirty="0" err="1" smtClean="0"/>
              <a:t>рідини</a:t>
            </a:r>
            <a:r>
              <a:rPr lang="ru-RU" dirty="0" smtClean="0"/>
              <a:t> (</a:t>
            </a:r>
            <a:r>
              <a:rPr lang="ru-RU" dirty="0" err="1" smtClean="0"/>
              <a:t>мінерального</a:t>
            </a:r>
            <a:r>
              <a:rPr lang="ru-RU" dirty="0" smtClean="0"/>
              <a:t> масла)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 на </a:t>
            </a:r>
            <a:r>
              <a:rPr lang="ru-RU" dirty="0" err="1" smtClean="0"/>
              <a:t>баллері</a:t>
            </a:r>
            <a:r>
              <a:rPr lang="ru-RU" dirty="0" smtClean="0"/>
              <a:t> руля.</a:t>
            </a:r>
          </a:p>
          <a:p>
            <a:r>
              <a:rPr lang="ru-RU" b="1" dirty="0" smtClean="0"/>
              <a:t>Система </a:t>
            </a:r>
            <a:r>
              <a:rPr lang="ru-RU" b="1" dirty="0" err="1" smtClean="0"/>
              <a:t>управління</a:t>
            </a:r>
            <a:r>
              <a:rPr lang="ru-RU" b="1" dirty="0" smtClean="0"/>
              <a:t> 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постом </a:t>
            </a:r>
            <a:r>
              <a:rPr lang="ru-RU" dirty="0" err="1" smtClean="0"/>
              <a:t>управління</a:t>
            </a:r>
            <a:r>
              <a:rPr lang="ru-RU" dirty="0" smtClean="0"/>
              <a:t> (ходовою рубкою)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рульовою</a:t>
            </a:r>
            <a:r>
              <a:rPr lang="ru-RU" dirty="0" smtClean="0"/>
              <a:t> машиною.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судно </a:t>
            </a:r>
            <a:r>
              <a:rPr lang="ru-RU" dirty="0" err="1" smtClean="0"/>
              <a:t>призначено</a:t>
            </a:r>
            <a:r>
              <a:rPr lang="ru-RU" dirty="0" smtClean="0"/>
              <a:t> для </a:t>
            </a:r>
            <a:r>
              <a:rPr lang="ru-RU" dirty="0" err="1" smtClean="0"/>
              <a:t>плавання</a:t>
            </a:r>
            <a:r>
              <a:rPr lang="ru-RU" dirty="0" smtClean="0"/>
              <a:t> в </a:t>
            </a:r>
            <a:r>
              <a:rPr lang="ru-RU" dirty="0" err="1" smtClean="0"/>
              <a:t>скрутних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, то для </a:t>
            </a:r>
            <a:r>
              <a:rPr lang="ru-RU" dirty="0" err="1" smtClean="0"/>
              <a:t>кращої</a:t>
            </a:r>
            <a:r>
              <a:rPr lang="ru-RU" dirty="0" smtClean="0"/>
              <a:t> </a:t>
            </a:r>
            <a:r>
              <a:rPr lang="ru-RU" dirty="0" err="1" smtClean="0"/>
              <a:t>маневровості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активні</a:t>
            </a:r>
            <a:r>
              <a:rPr lang="ru-RU" dirty="0" smtClean="0"/>
              <a:t> </a:t>
            </a:r>
            <a:r>
              <a:rPr lang="ru-RU" dirty="0" err="1" smtClean="0"/>
              <a:t>рулі</a:t>
            </a:r>
            <a:r>
              <a:rPr lang="ru-RU" dirty="0" smtClean="0"/>
              <a:t>, </a:t>
            </a:r>
            <a:r>
              <a:rPr lang="ru-RU" dirty="0" err="1" smtClean="0"/>
              <a:t>підрулюючі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гвинторульові</a:t>
            </a:r>
            <a:r>
              <a:rPr lang="ru-RU" dirty="0" smtClean="0"/>
              <a:t> колонки.</a:t>
            </a:r>
          </a:p>
          <a:p>
            <a:r>
              <a:rPr lang="ru-RU" b="1" dirty="0" err="1" smtClean="0"/>
              <a:t>Активний</a:t>
            </a:r>
            <a:r>
              <a:rPr lang="ru-RU" b="1" dirty="0" smtClean="0"/>
              <a:t> руль – 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встановлений</a:t>
            </a:r>
            <a:r>
              <a:rPr lang="ru-RU" dirty="0" smtClean="0"/>
              <a:t> в </a:t>
            </a:r>
            <a:r>
              <a:rPr lang="ru-RU" dirty="0" err="1" smtClean="0"/>
              <a:t>пері</a:t>
            </a:r>
            <a:r>
              <a:rPr lang="ru-RU" dirty="0" smtClean="0"/>
              <a:t> руля невеликий </a:t>
            </a:r>
            <a:r>
              <a:rPr lang="ru-RU" dirty="0" err="1" smtClean="0"/>
              <a:t>гребний</a:t>
            </a:r>
            <a:r>
              <a:rPr lang="ru-RU" dirty="0" smtClean="0"/>
              <a:t> </a:t>
            </a:r>
            <a:r>
              <a:rPr lang="ru-RU" dirty="0" err="1" smtClean="0"/>
              <a:t>гвинт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приводиться в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електро</a:t>
            </a:r>
            <a:r>
              <a:rPr lang="ru-RU" dirty="0" smtClean="0"/>
              <a:t> -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гідродвигуном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спеціальній</a:t>
            </a:r>
            <a:r>
              <a:rPr lang="ru-RU" dirty="0" smtClean="0"/>
              <a:t> </a:t>
            </a:r>
            <a:r>
              <a:rPr lang="ru-RU" dirty="0" err="1" smtClean="0"/>
              <a:t>обтічній</a:t>
            </a:r>
            <a:r>
              <a:rPr lang="ru-RU" dirty="0" smtClean="0"/>
              <a:t> </a:t>
            </a:r>
            <a:r>
              <a:rPr lang="ru-RU" dirty="0" err="1" smtClean="0"/>
              <a:t>капсулі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96036"/>
            <a:ext cx="10515600" cy="548092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err="1" smtClean="0"/>
              <a:t>Підрулюючий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та </a:t>
            </a:r>
            <a:r>
              <a:rPr lang="ru-RU" dirty="0" err="1" smtClean="0"/>
              <a:t>гвинто-рульова</a:t>
            </a:r>
            <a:r>
              <a:rPr lang="ru-RU" dirty="0" smtClean="0"/>
              <a:t> колонка</a:t>
            </a:r>
          </a:p>
          <a:p>
            <a:endParaRPr lang="ru-RU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Підрулюючий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(а)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висувна</a:t>
            </a:r>
            <a:r>
              <a:rPr lang="ru-RU" dirty="0" smtClean="0"/>
              <a:t> </a:t>
            </a:r>
            <a:r>
              <a:rPr lang="ru-RU" dirty="0" err="1" smtClean="0"/>
              <a:t>гвинто-рульова</a:t>
            </a:r>
            <a:r>
              <a:rPr lang="ru-RU" dirty="0" smtClean="0"/>
              <a:t> колонка (б)</a:t>
            </a:r>
            <a:endParaRPr lang="ru-RU" dirty="0"/>
          </a:p>
        </p:txBody>
      </p:sp>
      <p:pic>
        <p:nvPicPr>
          <p:cNvPr id="4" name="Содержимое 3" descr="img-Eg5ln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83961" y="1378423"/>
            <a:ext cx="7646375" cy="36848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440</Words>
  <Application>Microsoft Office PowerPoint</Application>
  <PresentationFormat>Произвольный</PresentationFormat>
  <Paragraphs>108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Офисная тема</vt:lpstr>
      <vt:lpstr>  судномодельний гурток НВК  презентує заняття основного рівня  </vt:lpstr>
      <vt:lpstr>Суднові пристрої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  Якірний пристрій</vt:lpstr>
      <vt:lpstr>Слайд 11</vt:lpstr>
      <vt:lpstr>Слайд 12</vt:lpstr>
      <vt:lpstr>Слайд 13</vt:lpstr>
      <vt:lpstr>Слайд 14</vt:lpstr>
      <vt:lpstr>Слайд 15</vt:lpstr>
      <vt:lpstr>Якірні ланцюги</vt:lpstr>
      <vt:lpstr>Слайд 17</vt:lpstr>
      <vt:lpstr>Слайд 18</vt:lpstr>
      <vt:lpstr>Дякую за увагу!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13</cp:revision>
  <dcterms:created xsi:type="dcterms:W3CDTF">2020-04-22T13:01:29Z</dcterms:created>
  <dcterms:modified xsi:type="dcterms:W3CDTF">2020-07-28T13:52:49Z</dcterms:modified>
</cp:coreProperties>
</file>