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20" r:id="rId3"/>
    <p:sldId id="321" r:id="rId4"/>
    <p:sldId id="322" r:id="rId5"/>
    <p:sldId id="341" r:id="rId6"/>
    <p:sldId id="324" r:id="rId7"/>
    <p:sldId id="325" r:id="rId8"/>
    <p:sldId id="326" r:id="rId9"/>
    <p:sldId id="343" r:id="rId10"/>
    <p:sldId id="327" r:id="rId11"/>
    <p:sldId id="328" r:id="rId12"/>
    <p:sldId id="345" r:id="rId13"/>
    <p:sldId id="329" r:id="rId14"/>
    <p:sldId id="348" r:id="rId15"/>
    <p:sldId id="330" r:id="rId16"/>
    <p:sldId id="349" r:id="rId17"/>
    <p:sldId id="331" r:id="rId18"/>
    <p:sldId id="351" r:id="rId19"/>
    <p:sldId id="332" r:id="rId20"/>
    <p:sldId id="334" r:id="rId21"/>
    <p:sldId id="335" r:id="rId22"/>
    <p:sldId id="353" r:id="rId23"/>
    <p:sldId id="336" r:id="rId24"/>
    <p:sldId id="338" r:id="rId25"/>
    <p:sldId id="30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/>
          </a:p>
          <a:p>
            <a:endParaRPr lang="uk-UA" altLang="en-US"/>
          </a:p>
          <a:p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 гурток</a:t>
            </a:r>
          </a:p>
          <a:p>
            <a:r>
              <a:rPr lang="uk-UA" altLang="en-US" b="1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</a:p>
          <a:p>
            <a:endParaRPr lang="uk-UA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64275"/>
            <a:ext cx="10515600" cy="54126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err="1" smtClean="0">
                <a:solidFill>
                  <a:srgbClr val="FF0000"/>
                </a:solidFill>
              </a:rPr>
              <a:t>Дубасъ</a:t>
            </a:r>
            <a:r>
              <a:rPr lang="ru-RU" dirty="0" smtClean="0"/>
              <a:t> походить, очевидно, </a:t>
            </a:r>
            <a:r>
              <a:rPr lang="ru-RU" dirty="0" err="1" smtClean="0"/>
              <a:t>від</a:t>
            </a:r>
            <a:r>
              <a:rPr lang="ru-RU" dirty="0" smtClean="0"/>
              <a:t> дуб “судно”. </a:t>
            </a:r>
            <a:r>
              <a:rPr lang="ru-RU" dirty="0" err="1" smtClean="0"/>
              <a:t>Раннє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дериватів</a:t>
            </a:r>
            <a:r>
              <a:rPr lang="ru-RU" dirty="0" smtClean="0"/>
              <a:t> </a:t>
            </a:r>
            <a:r>
              <a:rPr lang="ru-RU" dirty="0" err="1" smtClean="0"/>
              <a:t>дубасникъ</a:t>
            </a:r>
            <a:r>
              <a:rPr lang="ru-RU" dirty="0" smtClean="0"/>
              <a:t> “</a:t>
            </a:r>
            <a:r>
              <a:rPr lang="ru-RU" dirty="0" err="1" smtClean="0"/>
              <a:t>власник</a:t>
            </a:r>
            <a:r>
              <a:rPr lang="ru-RU" dirty="0" smtClean="0"/>
              <a:t> </a:t>
            </a:r>
            <a:r>
              <a:rPr lang="ru-RU" dirty="0" err="1" smtClean="0"/>
              <a:t>дубаса</a:t>
            </a:r>
            <a:r>
              <a:rPr lang="ru-RU" dirty="0" smtClean="0"/>
              <a:t>”, </a:t>
            </a:r>
            <a:r>
              <a:rPr lang="ru-RU" dirty="0" err="1" smtClean="0"/>
              <a:t>дубащина</a:t>
            </a:r>
            <a:r>
              <a:rPr lang="ru-RU" dirty="0" smtClean="0"/>
              <a:t> “</a:t>
            </a:r>
            <a:r>
              <a:rPr lang="ru-RU" dirty="0" err="1" smtClean="0"/>
              <a:t>податок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дубаса</a:t>
            </a:r>
            <a:r>
              <a:rPr lang="ru-RU" dirty="0" smtClean="0"/>
              <a:t>” (XVI ст.) </a:t>
            </a:r>
            <a:r>
              <a:rPr lang="ru-RU" dirty="0" err="1" smtClean="0"/>
              <a:t>вказує</a:t>
            </a:r>
            <a:r>
              <a:rPr lang="ru-RU" dirty="0" smtClean="0"/>
              <a:t> на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лексеми</a:t>
            </a:r>
            <a:r>
              <a:rPr lang="ru-RU" dirty="0" smtClean="0"/>
              <a:t> </a:t>
            </a:r>
            <a:r>
              <a:rPr lang="ru-RU" dirty="0" err="1" smtClean="0"/>
              <a:t>дубас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у XVI ст. На </a:t>
            </a:r>
            <a:r>
              <a:rPr lang="ru-RU" dirty="0" err="1" smtClean="0"/>
              <a:t>формі</a:t>
            </a:r>
            <a:r>
              <a:rPr lang="ru-RU" dirty="0" smtClean="0"/>
              <a:t> слова,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позначився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тур. </a:t>
            </a:r>
            <a:r>
              <a:rPr lang="ru-RU" dirty="0" err="1" smtClean="0"/>
              <a:t>tombaz</a:t>
            </a:r>
            <a:r>
              <a:rPr lang="ru-RU" dirty="0" smtClean="0"/>
              <a:t> “вид </a:t>
            </a:r>
            <a:r>
              <a:rPr lang="ru-RU" dirty="0" err="1" smtClean="0"/>
              <a:t>річкового</a:t>
            </a:r>
            <a:r>
              <a:rPr lang="ru-RU" dirty="0" smtClean="0"/>
              <a:t> судна; понтон”,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заперечує</a:t>
            </a:r>
            <a:r>
              <a:rPr lang="ru-RU" dirty="0" smtClean="0"/>
              <a:t> Фасмер.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трапляється</a:t>
            </a:r>
            <a:r>
              <a:rPr lang="ru-RU" dirty="0" smtClean="0"/>
              <a:t> в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за жанрами </a:t>
            </a:r>
            <a:r>
              <a:rPr lang="ru-RU" dirty="0" err="1" smtClean="0"/>
              <a:t>пам′ятках</a:t>
            </a:r>
            <a:r>
              <a:rPr lang="ru-RU" dirty="0" smtClean="0"/>
              <a:t>, напр.: </a:t>
            </a:r>
            <a:r>
              <a:rPr lang="ru-RU" i="1" dirty="0" err="1" smtClean="0"/>
              <a:t>наготовавши</a:t>
            </a:r>
            <a:r>
              <a:rPr lang="ru-RU" i="1" dirty="0" smtClean="0"/>
              <a:t> до того </a:t>
            </a:r>
            <a:r>
              <a:rPr lang="ru-RU" i="1" dirty="0" err="1" smtClean="0"/>
              <a:t>чолновъ</a:t>
            </a:r>
            <a:r>
              <a:rPr lang="ru-RU" i="1" dirty="0" smtClean="0"/>
              <a:t>, и </a:t>
            </a:r>
            <a:r>
              <a:rPr lang="ru-RU" i="1" dirty="0" err="1" smtClean="0"/>
              <a:t>дубасовъ</a:t>
            </a:r>
            <a:r>
              <a:rPr lang="ru-RU" i="1" dirty="0" smtClean="0"/>
              <a:t>, </a:t>
            </a:r>
            <a:r>
              <a:rPr lang="ru-RU" i="1" dirty="0" err="1" smtClean="0"/>
              <a:t>албо</a:t>
            </a:r>
            <a:r>
              <a:rPr lang="ru-RU" i="1" dirty="0" smtClean="0"/>
              <a:t> </a:t>
            </a:r>
            <a:r>
              <a:rPr lang="ru-RU" i="1" dirty="0" err="1" smtClean="0"/>
              <a:t>шугалhев</a:t>
            </a:r>
            <a:r>
              <a:rPr lang="ru-RU" i="1" dirty="0" smtClean="0"/>
              <a:t> </a:t>
            </a:r>
            <a:r>
              <a:rPr lang="ru-RU" i="1" dirty="0" err="1" smtClean="0"/>
              <a:t>мнозство</a:t>
            </a:r>
            <a:r>
              <a:rPr lang="ru-RU" i="1" dirty="0" smtClean="0"/>
              <a:t> великих и малых, </a:t>
            </a:r>
            <a:r>
              <a:rPr lang="ru-RU" i="1" dirty="0" err="1" smtClean="0"/>
              <a:t>пустилися</a:t>
            </a:r>
            <a:r>
              <a:rPr lang="ru-RU" i="1" dirty="0" smtClean="0"/>
              <a:t> </a:t>
            </a:r>
            <a:r>
              <a:rPr lang="ru-RU" i="1" dirty="0" err="1" smtClean="0"/>
              <a:t>Днhпромъ</a:t>
            </a:r>
            <a:r>
              <a:rPr lang="ru-RU" i="1" dirty="0" smtClean="0"/>
              <a:t> [XVII ст.]; </a:t>
            </a:r>
            <a:r>
              <a:rPr lang="ru-RU" i="1" dirty="0" err="1" smtClean="0"/>
              <a:t>липи</a:t>
            </a:r>
            <a:r>
              <a:rPr lang="ru-RU" i="1" dirty="0" smtClean="0"/>
              <a:t> </a:t>
            </a:r>
            <a:r>
              <a:rPr lang="ru-RU" i="1" dirty="0" err="1" smtClean="0"/>
              <a:t>албо</a:t>
            </a:r>
            <a:r>
              <a:rPr lang="ru-RU" i="1" dirty="0" smtClean="0"/>
              <a:t> </a:t>
            </a:r>
            <a:r>
              <a:rPr lang="ru-RU" i="1" dirty="0" err="1" smtClean="0"/>
              <a:t>дубаси</a:t>
            </a:r>
            <a:r>
              <a:rPr lang="ru-RU" i="1" dirty="0" smtClean="0"/>
              <a:t>, по </a:t>
            </a:r>
            <a:r>
              <a:rPr lang="ru-RU" i="1" dirty="0" err="1" smtClean="0"/>
              <a:t>греческу</a:t>
            </a:r>
            <a:r>
              <a:rPr lang="ru-RU" i="1" dirty="0" smtClean="0"/>
              <a:t> же – </a:t>
            </a:r>
            <a:r>
              <a:rPr lang="ru-RU" i="1" dirty="0" err="1" smtClean="0"/>
              <a:t>моноксила</a:t>
            </a:r>
            <a:r>
              <a:rPr lang="ru-RU" i="1" dirty="0" smtClean="0"/>
              <a:t>, </a:t>
            </a:r>
            <a:r>
              <a:rPr lang="ru-RU" i="1" dirty="0" err="1" smtClean="0"/>
              <a:t>єже</a:t>
            </a:r>
            <a:r>
              <a:rPr lang="ru-RU" i="1" dirty="0" smtClean="0"/>
              <a:t> </a:t>
            </a:r>
            <a:r>
              <a:rPr lang="ru-RU" i="1" dirty="0" err="1" smtClean="0"/>
              <a:t>єсть</a:t>
            </a:r>
            <a:r>
              <a:rPr lang="ru-RU" i="1" dirty="0" smtClean="0"/>
              <a:t> </a:t>
            </a:r>
            <a:r>
              <a:rPr lang="ru-RU" i="1" dirty="0" err="1" smtClean="0"/>
              <a:t>судини</a:t>
            </a:r>
            <a:r>
              <a:rPr lang="ru-RU" i="1" dirty="0" smtClean="0"/>
              <a:t> </a:t>
            </a:r>
            <a:r>
              <a:rPr lang="ru-RU" i="1" dirty="0" err="1" smtClean="0"/>
              <a:t>воднии</a:t>
            </a:r>
            <a:r>
              <a:rPr lang="ru-RU" i="1" dirty="0" smtClean="0"/>
              <a:t>, </a:t>
            </a:r>
            <a:r>
              <a:rPr lang="ru-RU" i="1" dirty="0" err="1" smtClean="0"/>
              <a:t>єдинодревеснии</a:t>
            </a:r>
            <a:r>
              <a:rPr lang="ru-RU" i="1" dirty="0" smtClean="0"/>
              <a:t>, то </a:t>
            </a:r>
            <a:r>
              <a:rPr lang="ru-RU" i="1" dirty="0" err="1" smtClean="0"/>
              <a:t>єсть</a:t>
            </a:r>
            <a:r>
              <a:rPr lang="ru-RU" i="1" dirty="0" smtClean="0"/>
              <a:t> </a:t>
            </a:r>
            <a:r>
              <a:rPr lang="ru-RU" i="1" dirty="0" err="1" smtClean="0"/>
              <a:t>зъ</a:t>
            </a:r>
            <a:r>
              <a:rPr lang="ru-RU" i="1" dirty="0" smtClean="0"/>
              <a:t> </a:t>
            </a:r>
            <a:r>
              <a:rPr lang="ru-RU" i="1" dirty="0" err="1" smtClean="0"/>
              <a:t>єдного</a:t>
            </a:r>
            <a:r>
              <a:rPr lang="ru-RU" i="1" dirty="0" smtClean="0"/>
              <a:t> </a:t>
            </a:r>
            <a:r>
              <a:rPr lang="ru-RU" i="1" dirty="0" err="1" smtClean="0"/>
              <a:t>дрєва</a:t>
            </a:r>
            <a:r>
              <a:rPr lang="ru-RU" i="1" dirty="0" smtClean="0"/>
              <a:t> </a:t>
            </a:r>
            <a:r>
              <a:rPr lang="ru-RU" i="1" dirty="0" err="1" smtClean="0"/>
              <a:t>витhсании</a:t>
            </a:r>
            <a:r>
              <a:rPr lang="ru-RU" i="1" dirty="0" smtClean="0"/>
              <a:t> [1720]. </a:t>
            </a:r>
            <a:r>
              <a:rPr lang="ru-RU" dirty="0" err="1" smtClean="0"/>
              <a:t>Меншого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набула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думбасъ</a:t>
            </a:r>
            <a:r>
              <a:rPr lang="ru-RU" dirty="0" smtClean="0"/>
              <a:t> того ж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дуб, </a:t>
            </a:r>
            <a:r>
              <a:rPr lang="ru-RU" dirty="0" err="1" smtClean="0"/>
              <a:t>дубас</a:t>
            </a:r>
            <a:r>
              <a:rPr lang="ru-RU" dirty="0" smtClean="0"/>
              <a:t>. З </a:t>
            </a:r>
            <a:r>
              <a:rPr lang="ru-RU" dirty="0" err="1" smtClean="0"/>
              <a:t>огляду</a:t>
            </a:r>
            <a:r>
              <a:rPr lang="ru-RU" dirty="0" smtClean="0"/>
              <a:t> на </a:t>
            </a:r>
            <a:r>
              <a:rPr lang="ru-RU" dirty="0" err="1" smtClean="0"/>
              <a:t>існування</a:t>
            </a:r>
            <a:r>
              <a:rPr lang="ru-RU" dirty="0" smtClean="0"/>
              <a:t> у </a:t>
            </a:r>
            <a:r>
              <a:rPr lang="ru-RU" dirty="0" err="1" smtClean="0"/>
              <a:t>польській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синонімічних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dirty="0" err="1" smtClean="0"/>
              <a:t>dub</a:t>
            </a:r>
            <a:r>
              <a:rPr lang="ru-RU" dirty="0" smtClean="0"/>
              <a:t>, </a:t>
            </a:r>
            <a:r>
              <a:rPr lang="ru-RU" dirty="0" err="1" smtClean="0"/>
              <a:t>dubas</a:t>
            </a:r>
            <a:r>
              <a:rPr lang="ru-RU" dirty="0" smtClean="0"/>
              <a:t>, </a:t>
            </a:r>
            <a:r>
              <a:rPr lang="ru-RU" dirty="0" err="1" smtClean="0"/>
              <a:t>dubica</a:t>
            </a:r>
            <a:r>
              <a:rPr lang="ru-RU" dirty="0" smtClean="0"/>
              <a:t>, </a:t>
            </a:r>
            <a:r>
              <a:rPr lang="ru-RU" dirty="0" err="1" smtClean="0"/>
              <a:t>tumbaz</a:t>
            </a:r>
            <a:r>
              <a:rPr lang="ru-RU" dirty="0" smtClean="0"/>
              <a:t>, </a:t>
            </a:r>
            <a:r>
              <a:rPr lang="ru-RU" dirty="0" err="1" smtClean="0"/>
              <a:t>dombaza</a:t>
            </a:r>
            <a:r>
              <a:rPr lang="ru-RU" dirty="0" smtClean="0"/>
              <a:t> “вид </a:t>
            </a:r>
            <a:r>
              <a:rPr lang="ru-RU" dirty="0" err="1" smtClean="0"/>
              <a:t>човна</a:t>
            </a:r>
            <a:r>
              <a:rPr lang="ru-RU" dirty="0" smtClean="0"/>
              <a:t>, шхуна, паром”,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припустити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тут </a:t>
            </a:r>
            <a:r>
              <a:rPr lang="ru-RU" dirty="0" err="1" smtClean="0"/>
              <a:t>відбувся</a:t>
            </a:r>
            <a:r>
              <a:rPr lang="ru-RU" dirty="0" smtClean="0"/>
              <a:t> </a:t>
            </a:r>
            <a:r>
              <a:rPr lang="ru-RU" dirty="0" err="1" smtClean="0"/>
              <a:t>взаємовплив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. О. </a:t>
            </a:r>
            <a:r>
              <a:rPr lang="ru-RU" dirty="0" err="1" smtClean="0"/>
              <a:t>Рігельман</a:t>
            </a:r>
            <a:r>
              <a:rPr lang="ru-RU" dirty="0" smtClean="0"/>
              <a:t> </a:t>
            </a: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 smtClean="0"/>
              <a:t>вживає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слово при </a:t>
            </a:r>
            <a:r>
              <a:rPr lang="ru-RU" dirty="0" err="1" smtClean="0"/>
              <a:t>описі</a:t>
            </a:r>
            <a:r>
              <a:rPr lang="ru-RU" dirty="0" smtClean="0"/>
              <a:t> </a:t>
            </a:r>
            <a:r>
              <a:rPr lang="ru-RU" dirty="0" err="1" smtClean="0"/>
              <a:t>козацьких</a:t>
            </a:r>
            <a:r>
              <a:rPr lang="ru-RU" dirty="0" smtClean="0"/>
              <a:t> </a:t>
            </a:r>
            <a:r>
              <a:rPr lang="ru-RU" dirty="0" err="1" smtClean="0"/>
              <a:t>човнів</a:t>
            </a:r>
            <a:r>
              <a:rPr lang="ru-RU" dirty="0" smtClean="0"/>
              <a:t>, напр.: </a:t>
            </a:r>
            <a:r>
              <a:rPr lang="ru-RU" i="1" dirty="0" smtClean="0"/>
              <a:t>потом на лодках своих, называемых </a:t>
            </a:r>
            <a:r>
              <a:rPr lang="ru-RU" i="1" dirty="0" err="1" smtClean="0"/>
              <a:t>думбасах</a:t>
            </a:r>
            <a:r>
              <a:rPr lang="ru-RU" i="1" dirty="0" smtClean="0"/>
              <a:t> и </a:t>
            </a:r>
            <a:r>
              <a:rPr lang="ru-RU" i="1" dirty="0" err="1" smtClean="0"/>
              <a:t>стиорнах</a:t>
            </a:r>
            <a:r>
              <a:rPr lang="ru-RU" i="1" dirty="0" smtClean="0"/>
              <a:t>, так далеко по Черному морю заезжали, что и близ </a:t>
            </a:r>
            <a:r>
              <a:rPr lang="ru-RU" i="1" dirty="0" err="1" smtClean="0"/>
              <a:t>Цареграда</a:t>
            </a:r>
            <a:r>
              <a:rPr lang="ru-RU" i="1" dirty="0" smtClean="0"/>
              <a:t> были [1778]; </a:t>
            </a:r>
            <a:r>
              <a:rPr lang="ru-RU" i="1" dirty="0" err="1" smtClean="0"/>
              <a:t>Посадя</a:t>
            </a:r>
            <a:r>
              <a:rPr lang="ru-RU" i="1" dirty="0" smtClean="0"/>
              <a:t> со своими людьми его на </a:t>
            </a:r>
            <a:r>
              <a:rPr lang="ru-RU" i="1" dirty="0" err="1" smtClean="0"/>
              <a:t>думбасы</a:t>
            </a:r>
            <a:r>
              <a:rPr lang="ru-RU" i="1" dirty="0" smtClean="0"/>
              <a:t> и </a:t>
            </a:r>
            <a:r>
              <a:rPr lang="ru-RU" i="1" dirty="0" err="1" smtClean="0"/>
              <a:t>стерны</a:t>
            </a:r>
            <a:r>
              <a:rPr lang="ru-RU" i="1" dirty="0" smtClean="0"/>
              <a:t>, отпустили с </a:t>
            </a:r>
            <a:r>
              <a:rPr lang="ru-RU" i="1" dirty="0" err="1" smtClean="0"/>
              <a:t>обережными</a:t>
            </a:r>
            <a:r>
              <a:rPr lang="ru-RU" i="1" dirty="0" smtClean="0"/>
              <a:t> </a:t>
            </a:r>
            <a:r>
              <a:rPr lang="ru-RU" i="1" dirty="0" err="1" smtClean="0"/>
              <a:t>козаками</a:t>
            </a:r>
            <a:r>
              <a:rPr lang="ru-RU" i="1" dirty="0" smtClean="0"/>
              <a:t>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96036"/>
            <a:ext cx="10515600" cy="5480927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3400" dirty="0" smtClean="0"/>
              <a:t>Для </a:t>
            </a:r>
            <a:r>
              <a:rPr lang="ru-RU" sz="3400" dirty="0" err="1" smtClean="0"/>
              <a:t>називання</a:t>
            </a:r>
            <a:r>
              <a:rPr lang="ru-RU" sz="3400" dirty="0" smtClean="0"/>
              <a:t> одного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видів</a:t>
            </a:r>
            <a:r>
              <a:rPr lang="ru-RU" sz="3400" dirty="0" smtClean="0"/>
              <a:t> судна </a:t>
            </a:r>
            <a:r>
              <a:rPr lang="ru-RU" sz="3400" dirty="0" err="1" smtClean="0"/>
              <a:t>використовувалася</a:t>
            </a:r>
            <a:r>
              <a:rPr lang="ru-RU" sz="3400" dirty="0" smtClean="0"/>
              <a:t> </a:t>
            </a:r>
            <a:r>
              <a:rPr lang="ru-RU" sz="3400" dirty="0" err="1" smtClean="0"/>
              <a:t>також</a:t>
            </a:r>
            <a:r>
              <a:rPr lang="ru-RU" sz="3400" dirty="0" smtClean="0"/>
              <a:t> лексема </a:t>
            </a:r>
            <a:r>
              <a:rPr lang="ru-RU" sz="3400" dirty="0" smtClean="0">
                <a:solidFill>
                  <a:srgbClr val="FF0000"/>
                </a:solidFill>
              </a:rPr>
              <a:t>липа,</a:t>
            </a:r>
            <a:r>
              <a:rPr lang="ru-RU" sz="3400" dirty="0" smtClean="0"/>
              <a:t> яка </a:t>
            </a:r>
            <a:r>
              <a:rPr lang="ru-RU" sz="3400" dirty="0" err="1" smtClean="0"/>
              <a:t>виникла</a:t>
            </a:r>
            <a:r>
              <a:rPr lang="ru-RU" sz="3400" dirty="0" smtClean="0"/>
              <a:t> </a:t>
            </a:r>
            <a:r>
              <a:rPr lang="ru-RU" sz="3400" dirty="0" err="1" smtClean="0"/>
              <a:t>внаслідок</a:t>
            </a:r>
            <a:r>
              <a:rPr lang="ru-RU" sz="3400" dirty="0" smtClean="0"/>
              <a:t> </a:t>
            </a:r>
            <a:r>
              <a:rPr lang="ru-RU" sz="3400" dirty="0" err="1" smtClean="0"/>
              <a:t>перенесення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назви</a:t>
            </a:r>
            <a:r>
              <a:rPr lang="ru-RU" sz="3400" dirty="0" smtClean="0"/>
              <a:t> </a:t>
            </a:r>
            <a:r>
              <a:rPr lang="ru-RU" sz="3400" dirty="0" err="1" smtClean="0"/>
              <a:t>матеріалу</a:t>
            </a:r>
            <a:r>
              <a:rPr lang="ru-RU" sz="3400" dirty="0" smtClean="0"/>
              <a:t>,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якого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виготовлялися</a:t>
            </a:r>
            <a:r>
              <a:rPr lang="ru-RU" sz="3400" dirty="0" smtClean="0"/>
              <a:t> </a:t>
            </a:r>
            <a:r>
              <a:rPr lang="ru-RU" sz="3400" dirty="0" err="1" smtClean="0"/>
              <a:t>човни</a:t>
            </a:r>
            <a:r>
              <a:rPr lang="ru-RU" sz="3400" dirty="0" smtClean="0"/>
              <a:t> (пор. дуб “вид </a:t>
            </a:r>
            <a:r>
              <a:rPr lang="ru-RU" sz="3400" dirty="0" err="1" smtClean="0"/>
              <a:t>човна</a:t>
            </a:r>
            <a:r>
              <a:rPr lang="ru-RU" sz="3400" dirty="0" smtClean="0"/>
              <a:t>”). Н. </a:t>
            </a:r>
            <a:r>
              <a:rPr lang="ru-RU" sz="3400" dirty="0" err="1" smtClean="0"/>
              <a:t>Загоскін</a:t>
            </a:r>
            <a:r>
              <a:rPr lang="ru-RU" sz="3400" dirty="0" smtClean="0"/>
              <a:t> </a:t>
            </a:r>
            <a:r>
              <a:rPr lang="ru-RU" sz="3400" dirty="0" err="1" smtClean="0"/>
              <a:t>розповідає</a:t>
            </a:r>
            <a:r>
              <a:rPr lang="ru-RU" sz="3400" dirty="0" smtClean="0"/>
              <a:t> про </a:t>
            </a:r>
            <a:r>
              <a:rPr lang="ru-RU" sz="3400" dirty="0" err="1" smtClean="0"/>
              <a:t>історію</a:t>
            </a:r>
            <a:r>
              <a:rPr lang="ru-RU" sz="3400" dirty="0" smtClean="0"/>
              <a:t> </a:t>
            </a:r>
            <a:r>
              <a:rPr lang="ru-RU" sz="3400" dirty="0" err="1" smtClean="0"/>
              <a:t>суднобудування</a:t>
            </a:r>
            <a:r>
              <a:rPr lang="ru-RU" sz="3400" dirty="0" smtClean="0"/>
              <a:t> у XVI-XVII ст., </a:t>
            </a:r>
            <a:r>
              <a:rPr lang="ru-RU" sz="3400" i="1" dirty="0" err="1" smtClean="0"/>
              <a:t>що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липову</a:t>
            </a:r>
            <a:r>
              <a:rPr lang="ru-RU" sz="3400" i="1" dirty="0" smtClean="0"/>
              <a:t> колоду </a:t>
            </a:r>
            <a:r>
              <a:rPr lang="ru-RU" sz="3400" i="1" dirty="0" err="1" smtClean="0"/>
              <a:t>обтісують</a:t>
            </a:r>
            <a:r>
              <a:rPr lang="ru-RU" sz="3400" i="1" dirty="0" smtClean="0"/>
              <a:t>, </a:t>
            </a:r>
            <a:r>
              <a:rPr lang="ru-RU" sz="3400" i="1" dirty="0" err="1" smtClean="0"/>
              <a:t>видовбують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або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випалюють</a:t>
            </a:r>
            <a:r>
              <a:rPr lang="ru-RU" sz="3400" i="1" dirty="0" smtClean="0"/>
              <a:t>, </a:t>
            </a:r>
            <a:r>
              <a:rPr lang="ru-RU" sz="3400" i="1" dirty="0" err="1" smtClean="0"/>
              <a:t>обробляють</a:t>
            </a:r>
            <a:r>
              <a:rPr lang="ru-RU" sz="3400" i="1" dirty="0" smtClean="0"/>
              <a:t>, а </a:t>
            </a:r>
            <a:r>
              <a:rPr lang="ru-RU" sz="3400" i="1" dirty="0" err="1" smtClean="0"/>
              <a:t>отриманий</a:t>
            </a:r>
            <a:r>
              <a:rPr lang="ru-RU" sz="3400" i="1" dirty="0" smtClean="0"/>
              <a:t> остов </a:t>
            </a:r>
            <a:r>
              <a:rPr lang="ru-RU" sz="3400" i="1" dirty="0" err="1" smtClean="0"/>
              <a:t>має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назву</a:t>
            </a:r>
            <a:r>
              <a:rPr lang="ru-RU" sz="3400" i="1" dirty="0" smtClean="0"/>
              <a:t> “липа”, “</a:t>
            </a:r>
            <a:r>
              <a:rPr lang="ru-RU" sz="3400" i="1" dirty="0" err="1" smtClean="0"/>
              <a:t>ботник</a:t>
            </a:r>
            <a:r>
              <a:rPr lang="ru-RU" sz="3400" i="1" dirty="0" smtClean="0"/>
              <a:t>” </a:t>
            </a:r>
            <a:r>
              <a:rPr lang="ru-RU" sz="3400" i="1" dirty="0" err="1" smtClean="0"/>
              <a:t>або</a:t>
            </a:r>
            <a:r>
              <a:rPr lang="ru-RU" sz="3400" i="1" dirty="0" smtClean="0"/>
              <a:t> “труба” [Загоскин 372-373].</a:t>
            </a:r>
            <a:r>
              <a:rPr lang="ru-RU" sz="3400" dirty="0" smtClean="0"/>
              <a:t> </a:t>
            </a:r>
            <a:r>
              <a:rPr lang="ru-RU" sz="3400" dirty="0" err="1" smtClean="0"/>
              <a:t>Ще</a:t>
            </a:r>
            <a:r>
              <a:rPr lang="ru-RU" sz="3400" dirty="0" smtClean="0"/>
              <a:t> </a:t>
            </a:r>
            <a:r>
              <a:rPr lang="ru-RU" sz="3400" dirty="0" err="1" smtClean="0"/>
              <a:t>Боплан</a:t>
            </a:r>
            <a:r>
              <a:rPr lang="ru-RU" sz="3400" dirty="0" smtClean="0"/>
              <a:t> </a:t>
            </a:r>
            <a:r>
              <a:rPr lang="ru-RU" sz="3400" dirty="0" err="1" smtClean="0"/>
              <a:t>свідчить</a:t>
            </a:r>
            <a:r>
              <a:rPr lang="ru-RU" sz="3400" dirty="0" smtClean="0"/>
              <a:t> про те, </a:t>
            </a:r>
            <a:r>
              <a:rPr lang="ru-RU" sz="3400" dirty="0" err="1" smtClean="0"/>
              <a:t>що</a:t>
            </a:r>
            <a:r>
              <a:rPr lang="ru-RU" sz="3400" dirty="0" smtClean="0"/>
              <a:t> в основу </a:t>
            </a:r>
            <a:r>
              <a:rPr lang="ru-RU" sz="3400" dirty="0" err="1" smtClean="0"/>
              <a:t>запорозького</a:t>
            </a:r>
            <a:r>
              <a:rPr lang="ru-RU" sz="3400" dirty="0" smtClean="0"/>
              <a:t> судна “</a:t>
            </a:r>
            <a:r>
              <a:rPr lang="ru-RU" sz="3400" dirty="0" err="1" smtClean="0"/>
              <a:t>береться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човен</a:t>
            </a:r>
            <a:r>
              <a:rPr lang="ru-RU" sz="3400" dirty="0" smtClean="0"/>
              <a:t> </a:t>
            </a:r>
            <a:r>
              <a:rPr lang="ru-RU" sz="3400" dirty="0" err="1" smtClean="0"/>
              <a:t>із</a:t>
            </a:r>
            <a:r>
              <a:rPr lang="ru-RU" sz="3400" dirty="0" smtClean="0"/>
              <a:t> </a:t>
            </a:r>
            <a:r>
              <a:rPr lang="ru-RU" sz="3400" dirty="0" err="1" smtClean="0"/>
              <a:t>верби</a:t>
            </a:r>
            <a:r>
              <a:rPr lang="ru-RU" sz="3400" dirty="0" smtClean="0"/>
              <a:t> </a:t>
            </a:r>
            <a:r>
              <a:rPr lang="ru-RU" sz="3400" dirty="0" err="1" smtClean="0"/>
              <a:t>чи</a:t>
            </a:r>
            <a:r>
              <a:rPr lang="ru-RU" sz="3400" dirty="0" smtClean="0"/>
              <a:t> липового дерева”. </a:t>
            </a:r>
            <a:r>
              <a:rPr lang="ru-RU" sz="3400" dirty="0" err="1" smtClean="0"/>
              <a:t>Інший</a:t>
            </a:r>
            <a:r>
              <a:rPr lang="ru-RU" sz="3400" dirty="0" smtClean="0"/>
              <a:t> </a:t>
            </a:r>
            <a:r>
              <a:rPr lang="ru-RU" sz="3400" dirty="0" err="1" smtClean="0"/>
              <a:t>сучасник</a:t>
            </a:r>
            <a:r>
              <a:rPr lang="ru-RU" sz="3400" dirty="0" smtClean="0"/>
              <a:t> </a:t>
            </a:r>
            <a:r>
              <a:rPr lang="ru-RU" sz="3400" dirty="0" err="1" smtClean="0"/>
              <a:t>також</a:t>
            </a:r>
            <a:r>
              <a:rPr lang="ru-RU" sz="3400" dirty="0" smtClean="0"/>
              <a:t> </a:t>
            </a:r>
            <a:r>
              <a:rPr lang="ru-RU" sz="3400" dirty="0" err="1" smtClean="0"/>
              <a:t>зазначає</a:t>
            </a:r>
            <a:r>
              <a:rPr lang="ru-RU" sz="3400" dirty="0" smtClean="0"/>
              <a:t>, </a:t>
            </a:r>
            <a:r>
              <a:rPr lang="ru-RU" sz="3400" dirty="0" err="1" smtClean="0"/>
              <a:t>що</a:t>
            </a:r>
            <a:r>
              <a:rPr lang="ru-RU" sz="3400" dirty="0" smtClean="0"/>
              <a:t> </a:t>
            </a:r>
            <a:r>
              <a:rPr lang="ru-RU" sz="3400" dirty="0" err="1" smtClean="0"/>
              <a:t>запорозькі</a:t>
            </a:r>
            <a:r>
              <a:rPr lang="ru-RU" sz="3400" dirty="0" smtClean="0"/>
              <a:t> судна “</a:t>
            </a:r>
            <a:r>
              <a:rPr lang="ru-RU" sz="3400" dirty="0" err="1" smtClean="0"/>
              <a:t>збудовані</a:t>
            </a:r>
            <a:r>
              <a:rPr lang="ru-RU" sz="3400" dirty="0" smtClean="0"/>
              <a:t>, як </a:t>
            </a:r>
            <a:r>
              <a:rPr lang="ru-RU" sz="3400" dirty="0" err="1" smtClean="0"/>
              <a:t>човни</a:t>
            </a:r>
            <a:r>
              <a:rPr lang="ru-RU" sz="3400" dirty="0" smtClean="0"/>
              <a:t>,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липи</a:t>
            </a:r>
            <a:r>
              <a:rPr lang="ru-RU" sz="3400" dirty="0" smtClean="0"/>
              <a:t> </a:t>
            </a:r>
            <a:r>
              <a:rPr lang="ru-RU" sz="3400" dirty="0" err="1" smtClean="0"/>
              <a:t>або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верби</a:t>
            </a:r>
            <a:r>
              <a:rPr lang="ru-RU" sz="3400" dirty="0" smtClean="0"/>
              <a:t>” [</a:t>
            </a:r>
            <a:r>
              <a:rPr lang="ru-RU" sz="3400" dirty="0" err="1" smtClean="0"/>
              <a:t>Шевальє</a:t>
            </a:r>
            <a:r>
              <a:rPr lang="ru-RU" sz="3400" dirty="0" smtClean="0"/>
              <a:t> 40]. У </a:t>
            </a:r>
            <a:r>
              <a:rPr lang="ru-RU" sz="3400" dirty="0" err="1" smtClean="0"/>
              <a:t>досліджуваний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період</a:t>
            </a:r>
            <a:r>
              <a:rPr lang="ru-RU" sz="3400" dirty="0" smtClean="0"/>
              <a:t> </a:t>
            </a:r>
            <a:r>
              <a:rPr lang="ru-RU" sz="3400" dirty="0" err="1" smtClean="0"/>
              <a:t>назва</a:t>
            </a:r>
            <a:r>
              <a:rPr lang="ru-RU" sz="3400" dirty="0" smtClean="0"/>
              <a:t> липа </a:t>
            </a:r>
            <a:r>
              <a:rPr lang="ru-RU" sz="3400" dirty="0" err="1" smtClean="0"/>
              <a:t>вживалася</a:t>
            </a:r>
            <a:r>
              <a:rPr lang="ru-RU" sz="3400" dirty="0" smtClean="0"/>
              <a:t> в </a:t>
            </a:r>
            <a:r>
              <a:rPr lang="ru-RU" sz="3400" dirty="0" err="1" smtClean="0"/>
              <a:t>значенні</a:t>
            </a:r>
            <a:r>
              <a:rPr lang="ru-RU" sz="3400" dirty="0" smtClean="0"/>
              <a:t> “</a:t>
            </a:r>
            <a:r>
              <a:rPr lang="ru-RU" sz="3400" dirty="0" err="1" smtClean="0"/>
              <a:t>невелике</a:t>
            </a:r>
            <a:r>
              <a:rPr lang="ru-RU" sz="3400" dirty="0" smtClean="0"/>
              <a:t> </a:t>
            </a:r>
            <a:r>
              <a:rPr lang="ru-RU" sz="3400" dirty="0" err="1" smtClean="0"/>
              <a:t>річково-морське</a:t>
            </a:r>
            <a:r>
              <a:rPr lang="ru-RU" sz="3400" dirty="0" smtClean="0"/>
              <a:t> судно”. Одна </a:t>
            </a:r>
            <a:r>
              <a:rPr lang="ru-RU" sz="3400" dirty="0" err="1" smtClean="0"/>
              <a:t>із</a:t>
            </a:r>
            <a:r>
              <a:rPr lang="ru-RU" sz="3400" dirty="0" smtClean="0"/>
              <a:t> перших </a:t>
            </a:r>
            <a:r>
              <a:rPr lang="ru-RU" sz="3400" dirty="0" err="1" smtClean="0"/>
              <a:t>згадок</a:t>
            </a:r>
            <a:r>
              <a:rPr lang="ru-RU" sz="3400" dirty="0" smtClean="0"/>
              <a:t> про </a:t>
            </a:r>
            <a:r>
              <a:rPr lang="ru-RU" sz="3400" dirty="0" err="1" smtClean="0"/>
              <a:t>козацьке</a:t>
            </a:r>
            <a:r>
              <a:rPr lang="ru-RU" sz="3400" dirty="0" smtClean="0"/>
              <a:t> судно, </a:t>
            </a:r>
            <a:r>
              <a:rPr lang="ru-RU" sz="3400" dirty="0" err="1" smtClean="0"/>
              <a:t>що</a:t>
            </a:r>
            <a:r>
              <a:rPr lang="ru-RU" sz="3400" dirty="0" smtClean="0"/>
              <a:t> мало </a:t>
            </a:r>
            <a:r>
              <a:rPr lang="ru-RU" sz="3400" dirty="0" err="1" smtClean="0"/>
              <a:t>спеціальну</a:t>
            </a:r>
            <a:r>
              <a:rPr lang="ru-RU" sz="3400" dirty="0" smtClean="0"/>
              <a:t> </a:t>
            </a:r>
            <a:r>
              <a:rPr lang="ru-RU" sz="3400" dirty="0" err="1" smtClean="0"/>
              <a:t>назву</a:t>
            </a:r>
            <a:r>
              <a:rPr lang="ru-RU" sz="3400" dirty="0" smtClean="0"/>
              <a:t> липа, </a:t>
            </a:r>
            <a:r>
              <a:rPr lang="ru-RU" sz="3400" dirty="0" err="1" smtClean="0"/>
              <a:t>належить</a:t>
            </a:r>
            <a:r>
              <a:rPr lang="ru-RU" sz="3400" dirty="0" smtClean="0"/>
              <a:t> до 1626 р.: </a:t>
            </a:r>
            <a:r>
              <a:rPr lang="ru-RU" sz="3400" dirty="0" err="1" smtClean="0"/>
              <a:t>дяк</a:t>
            </a:r>
            <a:r>
              <a:rPr lang="ru-RU" sz="3400" dirty="0" smtClean="0"/>
              <a:t> </a:t>
            </a:r>
            <a:r>
              <a:rPr lang="ru-RU" sz="3400" dirty="0" err="1" smtClean="0"/>
              <a:t>Микита</a:t>
            </a:r>
            <a:r>
              <a:rPr lang="ru-RU" sz="3400" dirty="0" smtClean="0"/>
              <a:t> Зотов, повернувшись </a:t>
            </a:r>
            <a:r>
              <a:rPr lang="ru-RU" sz="3400" dirty="0" err="1" smtClean="0"/>
              <a:t>із</a:t>
            </a:r>
            <a:r>
              <a:rPr lang="ru-RU" sz="3400" dirty="0" smtClean="0"/>
              <a:t> </a:t>
            </a:r>
            <a:r>
              <a:rPr lang="ru-RU" sz="3400" dirty="0" err="1" smtClean="0"/>
              <a:t>Криму</a:t>
            </a:r>
            <a:r>
              <a:rPr lang="ru-RU" sz="3400" dirty="0" smtClean="0"/>
              <a:t> в 1681 р., </a:t>
            </a:r>
            <a:r>
              <a:rPr lang="ru-RU" sz="3400" dirty="0" err="1" smtClean="0"/>
              <a:t>зазначав</a:t>
            </a:r>
            <a:r>
              <a:rPr lang="ru-RU" sz="3400" dirty="0" smtClean="0"/>
              <a:t>, </a:t>
            </a:r>
            <a:r>
              <a:rPr lang="ru-RU" sz="3400" dirty="0" err="1" smtClean="0"/>
              <a:t>що</a:t>
            </a:r>
            <a:r>
              <a:rPr lang="ru-RU" sz="3400" dirty="0" smtClean="0"/>
              <a:t> </a:t>
            </a:r>
            <a:r>
              <a:rPr lang="ru-RU" sz="3400" i="1" dirty="0" err="1" smtClean="0"/>
              <a:t>московське</a:t>
            </a:r>
            <a:r>
              <a:rPr lang="ru-RU" sz="3400" i="1" dirty="0" smtClean="0"/>
              <a:t> посольство </a:t>
            </a:r>
            <a:r>
              <a:rPr lang="ru-RU" sz="3400" i="1" dirty="0" err="1" smtClean="0"/>
              <a:t>козаки</a:t>
            </a:r>
            <a:r>
              <a:rPr lang="ru-RU" sz="3400" i="1" dirty="0" smtClean="0"/>
              <a:t> перевозили через р. </a:t>
            </a:r>
            <a:r>
              <a:rPr lang="ru-RU" sz="3400" i="1" dirty="0" err="1" smtClean="0"/>
              <a:t>Базавлук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також</a:t>
            </a:r>
            <a:r>
              <a:rPr lang="ru-RU" sz="3400" i="1" dirty="0" smtClean="0"/>
              <a:t> на "липах" </a:t>
            </a:r>
            <a:r>
              <a:rPr lang="ru-RU" sz="3400" dirty="0" smtClean="0"/>
              <a:t>[</a:t>
            </a:r>
            <a:r>
              <a:rPr lang="ru-RU" sz="3400" dirty="0" err="1" smtClean="0"/>
              <a:t>Фом</a:t>
            </a:r>
            <a:r>
              <a:rPr lang="ru-RU" sz="3400" dirty="0" smtClean="0"/>
              <a:t>. 108]. </a:t>
            </a:r>
            <a:r>
              <a:rPr lang="ru-RU" sz="3400" dirty="0" err="1" smtClean="0"/>
              <a:t>Назва</a:t>
            </a:r>
            <a:r>
              <a:rPr lang="ru-RU" sz="3400" dirty="0" smtClean="0"/>
              <a:t> судна липа </a:t>
            </a:r>
            <a:r>
              <a:rPr lang="ru-RU" sz="3400" dirty="0" err="1" smtClean="0"/>
              <a:t>зафіксована</a:t>
            </a:r>
            <a:r>
              <a:rPr lang="ru-RU" sz="3400" dirty="0" smtClean="0"/>
              <a:t> в </a:t>
            </a:r>
            <a:r>
              <a:rPr lang="ru-RU" sz="3400" dirty="0" err="1" smtClean="0"/>
              <a:t>козацьких</a:t>
            </a:r>
            <a:r>
              <a:rPr lang="ru-RU" sz="3400" dirty="0" smtClean="0"/>
              <a:t> </a:t>
            </a:r>
            <a:r>
              <a:rPr lang="ru-RU" sz="3400" dirty="0" err="1" smtClean="0"/>
              <a:t>літописах</a:t>
            </a:r>
            <a:r>
              <a:rPr lang="ru-RU" sz="3400" dirty="0" smtClean="0"/>
              <a:t>, напр.: </a:t>
            </a:r>
            <a:r>
              <a:rPr lang="ru-RU" sz="3400" i="1" dirty="0" smtClean="0"/>
              <a:t>Войску казано </a:t>
            </a:r>
            <a:r>
              <a:rPr lang="ru-RU" sz="3400" i="1" dirty="0" err="1" smtClean="0"/>
              <a:t>готоватися</a:t>
            </a:r>
            <a:r>
              <a:rPr lang="ru-RU" sz="3400" i="1" dirty="0" smtClean="0"/>
              <a:t> на </a:t>
            </a:r>
            <a:r>
              <a:rPr lang="ru-RU" sz="3400" i="1" dirty="0" err="1" smtClean="0"/>
              <a:t>Запорожже</a:t>
            </a:r>
            <a:r>
              <a:rPr lang="ru-RU" sz="3400" i="1" dirty="0" smtClean="0"/>
              <a:t> под городки Ослам городок и </a:t>
            </a:r>
            <a:r>
              <a:rPr lang="ru-RU" sz="3400" i="1" dirty="0" err="1" smtClean="0"/>
              <a:t>Казикерман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и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липи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и</a:t>
            </a:r>
            <a:r>
              <a:rPr lang="ru-RU" sz="3400" i="1" dirty="0" smtClean="0"/>
              <a:t> байдаки на </a:t>
            </a:r>
            <a:r>
              <a:rPr lang="ru-RU" sz="3400" i="1" dirty="0" err="1" smtClean="0"/>
              <a:t>борошно</a:t>
            </a:r>
            <a:r>
              <a:rPr lang="ru-RU" sz="3400" i="1" dirty="0" smtClean="0"/>
              <a:t> за пороги </a:t>
            </a:r>
            <a:r>
              <a:rPr lang="ru-RU" sz="3400" i="1" dirty="0" err="1" smtClean="0"/>
              <a:t>провадити</a:t>
            </a:r>
            <a:r>
              <a:rPr lang="ru-RU" sz="3400" i="1" dirty="0" smtClean="0"/>
              <a:t> [1688 </a:t>
            </a:r>
            <a:r>
              <a:rPr lang="ru-RU" sz="3400" i="1" dirty="0" err="1" smtClean="0"/>
              <a:t>ЛСам</a:t>
            </a:r>
            <a:r>
              <a:rPr lang="ru-RU" sz="3400" i="1" dirty="0" smtClean="0"/>
              <a:t>. 147]; липа </a:t>
            </a:r>
            <a:r>
              <a:rPr lang="ru-RU" sz="3400" i="1" dirty="0" err="1" smtClean="0"/>
              <a:t>албо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дубаси</a:t>
            </a:r>
            <a:r>
              <a:rPr lang="ru-RU" sz="3400" i="1" dirty="0" smtClean="0"/>
              <a:t>…</a:t>
            </a:r>
            <a:r>
              <a:rPr lang="ru-RU" sz="3400" i="1" dirty="0" err="1" smtClean="0"/>
              <a:t>єжє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єсть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судини</a:t>
            </a:r>
            <a:r>
              <a:rPr lang="ru-RU" sz="3400" i="1" dirty="0" smtClean="0"/>
              <a:t> </a:t>
            </a:r>
            <a:r>
              <a:rPr lang="ru-RU" sz="3400" i="1" dirty="0" err="1" smtClean="0"/>
              <a:t>воднии</a:t>
            </a:r>
            <a:r>
              <a:rPr lang="ru-RU" sz="3400" i="1" dirty="0" smtClean="0"/>
              <a:t> [1720 </a:t>
            </a:r>
            <a:r>
              <a:rPr lang="ru-RU" sz="3400" i="1" dirty="0" err="1" smtClean="0"/>
              <a:t>ЛВел</a:t>
            </a:r>
            <a:r>
              <a:rPr lang="ru-RU" sz="3400" i="1" dirty="0" smtClean="0"/>
              <a:t>. IV 294</a:t>
            </a:r>
            <a:r>
              <a:rPr lang="ru-RU" sz="3400" dirty="0" smtClean="0"/>
              <a:t>]. </a:t>
            </a:r>
            <a:r>
              <a:rPr lang="ru-RU" sz="3400" dirty="0" err="1" smtClean="0"/>
              <a:t>Використовується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і</a:t>
            </a:r>
            <a:r>
              <a:rPr lang="ru-RU" sz="3400" dirty="0" smtClean="0"/>
              <a:t> в </a:t>
            </a:r>
            <a:r>
              <a:rPr lang="ru-RU" sz="3400" dirty="0" err="1" smtClean="0"/>
              <a:t>мові</a:t>
            </a:r>
            <a:r>
              <a:rPr lang="ru-RU" sz="3400" dirty="0" smtClean="0"/>
              <a:t> </a:t>
            </a:r>
            <a:r>
              <a:rPr lang="ru-RU" sz="3400" dirty="0" err="1" smtClean="0"/>
              <a:t>художньої</a:t>
            </a:r>
            <a:r>
              <a:rPr lang="ru-RU" sz="3400" dirty="0" smtClean="0"/>
              <a:t> </a:t>
            </a:r>
            <a:r>
              <a:rPr lang="ru-RU" sz="3400" dirty="0" err="1" smtClean="0"/>
              <a:t>літератури</a:t>
            </a:r>
            <a:r>
              <a:rPr lang="ru-RU" sz="3400" dirty="0" smtClean="0"/>
              <a:t>, напр.: Та(к) </a:t>
            </a:r>
            <a:r>
              <a:rPr lang="ru-RU" sz="3400" dirty="0" err="1" smtClean="0"/>
              <a:t>тє</a:t>
            </a:r>
            <a:r>
              <a:rPr lang="ru-RU" sz="3400" dirty="0" smtClean="0"/>
              <a:t>(ж) </a:t>
            </a:r>
            <a:r>
              <a:rPr lang="ru-RU" sz="3400" dirty="0" err="1" smtClean="0"/>
              <a:t>особно</a:t>
            </a:r>
            <a:r>
              <a:rPr lang="ru-RU" sz="3400" dirty="0" smtClean="0"/>
              <a:t> </a:t>
            </a:r>
            <a:r>
              <a:rPr lang="ru-RU" sz="3400" dirty="0" err="1" smtClean="0"/>
              <a:t>робя</a:t>
            </a:r>
            <a:r>
              <a:rPr lang="ru-RU" sz="3400" dirty="0" smtClean="0"/>
              <a:t>(т) липы и байдаки [к. XVII ст. КЗ 282]. Очевидно, слова липа </a:t>
            </a:r>
            <a:r>
              <a:rPr lang="ru-RU" sz="3400" dirty="0" err="1" smtClean="0"/>
              <a:t>і</a:t>
            </a:r>
            <a:r>
              <a:rPr lang="ru-RU" sz="3400" dirty="0" smtClean="0"/>
              <a:t> байдак </a:t>
            </a:r>
            <a:r>
              <a:rPr lang="ru-RU" sz="3400" dirty="0" err="1" smtClean="0"/>
              <a:t>виражали</a:t>
            </a:r>
            <a:r>
              <a:rPr lang="ru-RU" sz="3400" dirty="0" smtClean="0"/>
              <a:t> </a:t>
            </a:r>
            <a:r>
              <a:rPr lang="ru-RU" sz="3400" dirty="0" err="1" smtClean="0"/>
              <a:t>синонімічні</a:t>
            </a:r>
            <a:r>
              <a:rPr lang="ru-RU" sz="3400" dirty="0" smtClean="0"/>
              <a:t> </a:t>
            </a:r>
            <a:r>
              <a:rPr lang="ru-RU" sz="3400" dirty="0" err="1" smtClean="0"/>
              <a:t>поняття</a:t>
            </a:r>
            <a:r>
              <a:rPr lang="ru-RU" sz="3400" dirty="0" smtClean="0"/>
              <a:t>, </a:t>
            </a:r>
            <a:r>
              <a:rPr lang="ru-RU" sz="3400" dirty="0" err="1" smtClean="0"/>
              <a:t>називали</a:t>
            </a:r>
            <a:r>
              <a:rPr lang="ru-RU" sz="3400" dirty="0" smtClean="0"/>
              <a:t> </a:t>
            </a:r>
            <a:r>
              <a:rPr lang="ru-RU" sz="3400" dirty="0" err="1" smtClean="0"/>
              <a:t>однорідні</a:t>
            </a:r>
            <a:r>
              <a:rPr lang="ru-RU" sz="3400" dirty="0" smtClean="0"/>
              <a:t> </a:t>
            </a:r>
            <a:r>
              <a:rPr lang="ru-RU" sz="3400" dirty="0" err="1" smtClean="0"/>
              <a:t>типи</a:t>
            </a:r>
            <a:r>
              <a:rPr lang="ru-RU" sz="3400" dirty="0" smtClean="0"/>
              <a:t> суден, </a:t>
            </a:r>
            <a:r>
              <a:rPr lang="ru-RU" sz="3400" dirty="0" err="1" smtClean="0"/>
              <a:t>оскільки</a:t>
            </a:r>
            <a:r>
              <a:rPr lang="ru-RU" sz="3400" dirty="0" smtClean="0"/>
              <a:t> вони часто </a:t>
            </a:r>
            <a:r>
              <a:rPr lang="ru-RU" sz="3400" dirty="0" err="1" smtClean="0"/>
              <a:t>займали</a:t>
            </a:r>
            <a:r>
              <a:rPr lang="ru-RU" sz="3400" dirty="0" smtClean="0"/>
              <a:t> </a:t>
            </a:r>
            <a:r>
              <a:rPr lang="ru-RU" sz="3400" dirty="0" err="1" smtClean="0"/>
              <a:t>однакову</a:t>
            </a:r>
            <a:r>
              <a:rPr lang="ru-RU" sz="3400" dirty="0" smtClean="0"/>
              <a:t> </a:t>
            </a:r>
            <a:r>
              <a:rPr lang="ru-RU" sz="3400" dirty="0" err="1" smtClean="0"/>
              <a:t>щодо</a:t>
            </a:r>
            <a:r>
              <a:rPr lang="ru-RU" sz="3400" dirty="0" smtClean="0"/>
              <a:t> головного слова </a:t>
            </a:r>
            <a:r>
              <a:rPr lang="ru-RU" sz="3400" dirty="0" err="1" smtClean="0"/>
              <a:t>позицію</a:t>
            </a:r>
            <a:r>
              <a:rPr lang="ru-RU" sz="3400" dirty="0" smtClean="0"/>
              <a:t>. 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uk-UA" dirty="0" smtClean="0"/>
              <a:t>Дубась, липа</a:t>
            </a:r>
            <a:endParaRPr lang="ru-RU" dirty="0"/>
          </a:p>
        </p:txBody>
      </p:sp>
      <p:pic>
        <p:nvPicPr>
          <p:cNvPr id="6" name="Содержимое 3" descr="77f4ee1c4968037bd203bfa81d8ebaae58981a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170" y="1375250"/>
            <a:ext cx="5202227" cy="3442411"/>
          </a:xfrm>
          <a:prstGeom prst="rect">
            <a:avLst/>
          </a:prstGeom>
        </p:spPr>
      </p:pic>
      <p:pic>
        <p:nvPicPr>
          <p:cNvPr id="7" name="Содержимое 3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4448" y="1148912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09684"/>
            <a:ext cx="10515600" cy="546727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У документах XVI-XVII ст. </a:t>
            </a:r>
            <a:r>
              <a:rPr lang="ru-RU" dirty="0" err="1" smtClean="0"/>
              <a:t>козацькі</a:t>
            </a:r>
            <a:r>
              <a:rPr lang="ru-RU" dirty="0" smtClean="0"/>
              <a:t> </a:t>
            </a:r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моноксили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запозичена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: гр. </a:t>
            </a:r>
            <a:r>
              <a:rPr lang="ru-RU" dirty="0" err="1" smtClean="0"/>
              <a:t>µονος </a:t>
            </a:r>
            <a:r>
              <a:rPr lang="ru-RU" dirty="0" smtClean="0"/>
              <a:t>“один”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χιλον </a:t>
            </a:r>
            <a:r>
              <a:rPr lang="ru-RU" dirty="0" smtClean="0"/>
              <a:t>“дерево” , </a:t>
            </a:r>
            <a:r>
              <a:rPr lang="ru-RU" dirty="0" err="1" smtClean="0"/>
              <a:t>можливо</a:t>
            </a:r>
            <a:r>
              <a:rPr lang="ru-RU" dirty="0" smtClean="0"/>
              <a:t>, через </a:t>
            </a:r>
            <a:r>
              <a:rPr lang="ru-RU" dirty="0" err="1" smtClean="0"/>
              <a:t>латинське</a:t>
            </a:r>
            <a:r>
              <a:rPr lang="ru-RU" dirty="0" smtClean="0"/>
              <a:t> </a:t>
            </a:r>
            <a:r>
              <a:rPr lang="ru-RU" dirty="0" err="1" smtClean="0"/>
              <a:t>посередництво</a:t>
            </a:r>
            <a:r>
              <a:rPr lang="ru-RU" dirty="0" smtClean="0"/>
              <a:t>: лат. </a:t>
            </a:r>
            <a:r>
              <a:rPr lang="ru-RU" dirty="0" err="1" smtClean="0"/>
              <a:t>monoxylus</a:t>
            </a:r>
            <a:r>
              <a:rPr lang="ru-RU" dirty="0" smtClean="0"/>
              <a:t>, </a:t>
            </a:r>
            <a:r>
              <a:rPr lang="ru-RU" dirty="0" err="1" smtClean="0"/>
              <a:t>a</a:t>
            </a:r>
            <a:r>
              <a:rPr lang="ru-RU" dirty="0" smtClean="0"/>
              <a:t>, </a:t>
            </a:r>
            <a:r>
              <a:rPr lang="ru-RU" dirty="0" err="1" smtClean="0"/>
              <a:t>um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гр.) “</a:t>
            </a:r>
            <a:r>
              <a:rPr lang="ru-RU" dirty="0" err="1" smtClean="0"/>
              <a:t>зроблений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цільного</a:t>
            </a:r>
            <a:r>
              <a:rPr lang="ru-RU" dirty="0" smtClean="0"/>
              <a:t> шматка дерева” . Слово </a:t>
            </a:r>
            <a:r>
              <a:rPr lang="ru-RU" dirty="0" err="1" smtClean="0"/>
              <a:t>зафіксоване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значенням</a:t>
            </a:r>
            <a:r>
              <a:rPr lang="ru-RU" dirty="0" smtClean="0"/>
              <a:t> “</a:t>
            </a:r>
            <a:r>
              <a:rPr lang="ru-RU" dirty="0" err="1" smtClean="0"/>
              <a:t>козацький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, </a:t>
            </a:r>
            <a:r>
              <a:rPr lang="ru-RU" dirty="0" err="1" smtClean="0"/>
              <a:t>невелике</a:t>
            </a:r>
            <a:r>
              <a:rPr lang="ru-RU" dirty="0" smtClean="0"/>
              <a:t> судно, основа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зроблена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цільного</a:t>
            </a:r>
            <a:r>
              <a:rPr lang="ru-RU" dirty="0" smtClean="0"/>
              <a:t> шматка дерева”. </a:t>
            </a:r>
            <a:r>
              <a:rPr lang="ru-RU" i="1" dirty="0" err="1" smtClean="0"/>
              <a:t>Оскільки</a:t>
            </a:r>
            <a:r>
              <a:rPr lang="ru-RU" i="1" dirty="0" smtClean="0"/>
              <a:t>, за </a:t>
            </a:r>
            <a:r>
              <a:rPr lang="ru-RU" i="1" dirty="0" err="1" smtClean="0"/>
              <a:t>даними</a:t>
            </a:r>
            <a:r>
              <a:rPr lang="ru-RU" i="1" dirty="0" smtClean="0"/>
              <a:t> </a:t>
            </a:r>
            <a:r>
              <a:rPr lang="ru-RU" i="1" dirty="0" err="1" smtClean="0"/>
              <a:t>істориків</a:t>
            </a:r>
            <a:r>
              <a:rPr lang="ru-RU" i="1" dirty="0" smtClean="0"/>
              <a:t>, </a:t>
            </a:r>
            <a:r>
              <a:rPr lang="ru-RU" i="1" dirty="0" err="1" smtClean="0"/>
              <a:t>переважна</a:t>
            </a:r>
            <a:r>
              <a:rPr lang="ru-RU" i="1" dirty="0" smtClean="0"/>
              <a:t> </a:t>
            </a:r>
            <a:r>
              <a:rPr lang="ru-RU" i="1" dirty="0" err="1" smtClean="0"/>
              <a:t>більшість</a:t>
            </a:r>
            <a:r>
              <a:rPr lang="ru-RU" i="1" dirty="0" smtClean="0"/>
              <a:t> </a:t>
            </a:r>
            <a:r>
              <a:rPr lang="ru-RU" i="1" dirty="0" err="1" smtClean="0"/>
              <a:t>козацьких</a:t>
            </a:r>
            <a:r>
              <a:rPr lang="ru-RU" i="1" dirty="0" smtClean="0"/>
              <a:t> суден </a:t>
            </a:r>
            <a:r>
              <a:rPr lang="ru-RU" i="1" dirty="0" err="1" smtClean="0"/>
              <a:t>були</a:t>
            </a:r>
            <a:r>
              <a:rPr lang="ru-RU" i="1" dirty="0" smtClean="0"/>
              <a:t> </a:t>
            </a:r>
            <a:r>
              <a:rPr lang="ru-RU" i="1" dirty="0" err="1" smtClean="0"/>
              <a:t>безкілевими</a:t>
            </a:r>
            <a:r>
              <a:rPr lang="ru-RU" i="1" dirty="0" smtClean="0"/>
              <a:t>, </a:t>
            </a:r>
            <a:r>
              <a:rPr lang="ru-RU" i="1" dirty="0" err="1" smtClean="0"/>
              <a:t>побудованими</a:t>
            </a:r>
            <a:r>
              <a:rPr lang="ru-RU" i="1" dirty="0" smtClean="0"/>
              <a:t> на </a:t>
            </a:r>
            <a:r>
              <a:rPr lang="ru-RU" i="1" dirty="0" err="1" smtClean="0"/>
              <a:t>основі</a:t>
            </a:r>
            <a:r>
              <a:rPr lang="ru-RU" i="1" dirty="0" smtClean="0"/>
              <a:t> </a:t>
            </a:r>
            <a:r>
              <a:rPr lang="ru-RU" i="1" dirty="0" err="1" smtClean="0"/>
              <a:t>довбаного</a:t>
            </a:r>
            <a:r>
              <a:rPr lang="ru-RU" i="1" dirty="0" smtClean="0"/>
              <a:t> </a:t>
            </a:r>
            <a:r>
              <a:rPr lang="ru-RU" i="1" dirty="0" err="1" smtClean="0"/>
              <a:t>човна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липи</a:t>
            </a:r>
            <a:r>
              <a:rPr lang="ru-RU" i="1" dirty="0" smtClean="0"/>
              <a:t>, </a:t>
            </a:r>
            <a:r>
              <a:rPr lang="ru-RU" i="1" dirty="0" err="1" smtClean="0"/>
              <a:t>верби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дуба, </a:t>
            </a:r>
            <a:r>
              <a:rPr lang="ru-RU" i="1" dirty="0" err="1" smtClean="0"/>
              <a:t>обшитими</a:t>
            </a:r>
            <a:r>
              <a:rPr lang="ru-RU" i="1" dirty="0" smtClean="0"/>
              <a:t> по бортах </a:t>
            </a:r>
            <a:r>
              <a:rPr lang="ru-RU" i="1" dirty="0" err="1" smtClean="0"/>
              <a:t>дошками</a:t>
            </a:r>
            <a:r>
              <a:rPr lang="ru-RU" i="1" dirty="0" smtClean="0"/>
              <a:t>, то </a:t>
            </a:r>
            <a:r>
              <a:rPr lang="ru-RU" i="1" dirty="0" err="1" smtClean="0"/>
              <a:t>назва</a:t>
            </a:r>
            <a:r>
              <a:rPr lang="ru-RU" i="1" dirty="0" smtClean="0"/>
              <a:t> </a:t>
            </a:r>
            <a:r>
              <a:rPr lang="ru-RU" i="1" dirty="0" err="1" smtClean="0"/>
              <a:t>моноксила</a:t>
            </a:r>
            <a:r>
              <a:rPr lang="ru-RU" i="1" dirty="0" smtClean="0"/>
              <a:t> могла </a:t>
            </a:r>
            <a:r>
              <a:rPr lang="ru-RU" i="1" dirty="0" err="1" smtClean="0"/>
              <a:t>стосуватися</a:t>
            </a:r>
            <a:r>
              <a:rPr lang="ru-RU" i="1" dirty="0" smtClean="0"/>
              <a:t> </a:t>
            </a:r>
            <a:r>
              <a:rPr lang="ru-RU" i="1" dirty="0" err="1" smtClean="0"/>
              <a:t>будь-якого</a:t>
            </a:r>
            <a:r>
              <a:rPr lang="ru-RU" i="1" dirty="0" smtClean="0"/>
              <a:t> типу судна, напр.: </a:t>
            </a:r>
            <a:r>
              <a:rPr lang="ru-RU" i="1" dirty="0" err="1" smtClean="0"/>
              <a:t>липи</a:t>
            </a:r>
            <a:r>
              <a:rPr lang="ru-RU" i="1" dirty="0" smtClean="0"/>
              <a:t> </a:t>
            </a:r>
            <a:r>
              <a:rPr lang="ru-RU" i="1" dirty="0" err="1" smtClean="0"/>
              <a:t>албо</a:t>
            </a:r>
            <a:r>
              <a:rPr lang="ru-RU" i="1" dirty="0" smtClean="0"/>
              <a:t> </a:t>
            </a:r>
            <a:r>
              <a:rPr lang="ru-RU" i="1" dirty="0" err="1" smtClean="0"/>
              <a:t>дубаси</a:t>
            </a:r>
            <a:r>
              <a:rPr lang="ru-RU" i="1" dirty="0" smtClean="0"/>
              <a:t>, по </a:t>
            </a:r>
            <a:r>
              <a:rPr lang="ru-RU" i="1" dirty="0" err="1" smtClean="0"/>
              <a:t>кгреческу</a:t>
            </a:r>
            <a:r>
              <a:rPr lang="ru-RU" i="1" dirty="0" smtClean="0"/>
              <a:t> же – </a:t>
            </a:r>
            <a:r>
              <a:rPr lang="ru-RU" i="1" dirty="0" err="1" smtClean="0"/>
              <a:t>моноксила</a:t>
            </a:r>
            <a:r>
              <a:rPr lang="ru-RU" i="1" dirty="0" smtClean="0"/>
              <a:t>, </a:t>
            </a:r>
            <a:r>
              <a:rPr lang="ru-RU" i="1" dirty="0" err="1" smtClean="0"/>
              <a:t>єжє</a:t>
            </a:r>
            <a:r>
              <a:rPr lang="ru-RU" i="1" dirty="0" smtClean="0"/>
              <a:t> </a:t>
            </a:r>
            <a:r>
              <a:rPr lang="ru-RU" i="1" dirty="0" err="1" smtClean="0"/>
              <a:t>єсть</a:t>
            </a:r>
            <a:r>
              <a:rPr lang="ru-RU" i="1" dirty="0" smtClean="0"/>
              <a:t> </a:t>
            </a:r>
            <a:r>
              <a:rPr lang="ru-RU" i="1" dirty="0" err="1" smtClean="0"/>
              <a:t>судини</a:t>
            </a:r>
            <a:r>
              <a:rPr lang="ru-RU" i="1" dirty="0" smtClean="0"/>
              <a:t> </a:t>
            </a:r>
            <a:r>
              <a:rPr lang="ru-RU" i="1" dirty="0" err="1" smtClean="0"/>
              <a:t>воднии</a:t>
            </a:r>
            <a:r>
              <a:rPr lang="ru-RU" i="1" dirty="0" smtClean="0"/>
              <a:t>, </a:t>
            </a:r>
            <a:r>
              <a:rPr lang="ru-RU" i="1" dirty="0" err="1" smtClean="0"/>
              <a:t>єдинодревеснии</a:t>
            </a:r>
            <a:r>
              <a:rPr lang="ru-RU" i="1" dirty="0" smtClean="0"/>
              <a:t>, то </a:t>
            </a:r>
            <a:r>
              <a:rPr lang="ru-RU" i="1" dirty="0" err="1" smtClean="0"/>
              <a:t>єсть</a:t>
            </a:r>
            <a:r>
              <a:rPr lang="ru-RU" i="1" dirty="0" smtClean="0"/>
              <a:t> </a:t>
            </a:r>
            <a:r>
              <a:rPr lang="ru-RU" i="1" dirty="0" err="1" smtClean="0"/>
              <a:t>зъ</a:t>
            </a:r>
            <a:r>
              <a:rPr lang="ru-RU" i="1" dirty="0" smtClean="0"/>
              <a:t> </a:t>
            </a:r>
            <a:r>
              <a:rPr lang="ru-RU" i="1" dirty="0" err="1" smtClean="0"/>
              <a:t>єдного</a:t>
            </a:r>
            <a:r>
              <a:rPr lang="ru-RU" i="1" dirty="0" smtClean="0"/>
              <a:t> </a:t>
            </a:r>
            <a:r>
              <a:rPr lang="ru-RU" i="1" dirty="0" err="1" smtClean="0"/>
              <a:t>дрєва</a:t>
            </a:r>
            <a:r>
              <a:rPr lang="ru-RU" i="1" dirty="0" smtClean="0"/>
              <a:t> </a:t>
            </a:r>
            <a:r>
              <a:rPr lang="ru-RU" i="1" dirty="0" err="1" smtClean="0"/>
              <a:t>витhсании</a:t>
            </a:r>
            <a:r>
              <a:rPr lang="ru-RU" i="1" dirty="0" smtClean="0"/>
              <a:t> [1720]; Року 1620 </a:t>
            </a:r>
            <a:r>
              <a:rPr lang="ru-RU" i="1" dirty="0" err="1" smtClean="0"/>
              <a:t>теж</a:t>
            </a:r>
            <a:r>
              <a:rPr lang="ru-RU" i="1" dirty="0" smtClean="0"/>
              <a:t> прежний Гетман Хмельницкий, Богдан, на море Черном </a:t>
            </a:r>
            <a:r>
              <a:rPr lang="ru-RU" i="1" dirty="0" err="1" smtClean="0"/>
              <a:t>воюючи</a:t>
            </a:r>
            <a:r>
              <a:rPr lang="ru-RU" i="1" dirty="0" smtClean="0"/>
              <a:t> в своих </a:t>
            </a:r>
            <a:r>
              <a:rPr lang="ru-RU" i="1" dirty="0" err="1" smtClean="0"/>
              <a:t>моноксилах</a:t>
            </a:r>
            <a:r>
              <a:rPr lang="ru-RU" i="1" dirty="0" smtClean="0"/>
              <a:t>, </a:t>
            </a:r>
            <a:r>
              <a:rPr lang="ru-RU" i="1" dirty="0" err="1" smtClean="0"/>
              <a:t>многии</a:t>
            </a:r>
            <a:r>
              <a:rPr lang="ru-RU" i="1" dirty="0" smtClean="0"/>
              <a:t> корабли и каторги турецкие </a:t>
            </a:r>
            <a:r>
              <a:rPr lang="ru-RU" i="1" dirty="0" err="1" smtClean="0"/>
              <a:t>опановал</a:t>
            </a:r>
            <a:r>
              <a:rPr lang="ru-RU" i="1" dirty="0" smtClean="0"/>
              <a:t> [1778].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471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Моноксили</a:t>
            </a:r>
            <a:endParaRPr lang="ru-RU" dirty="0"/>
          </a:p>
        </p:txBody>
      </p:sp>
      <p:pic>
        <p:nvPicPr>
          <p:cNvPr id="4" name="Содержимое 3" descr="68710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4680" y="1567798"/>
            <a:ext cx="6096000" cy="4048125"/>
          </a:xfrm>
          <a:prstGeom prst="rect">
            <a:avLst/>
          </a:prstGeom>
        </p:spPr>
      </p:pic>
      <p:pic>
        <p:nvPicPr>
          <p:cNvPr id="5" name="Содержимое 3" descr="69547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277" y="475977"/>
            <a:ext cx="6096000" cy="404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86854"/>
            <a:ext cx="10515600" cy="559010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ru-RU" dirty="0" err="1" smtClean="0">
                <a:solidFill>
                  <a:srgbClr val="FF0000"/>
                </a:solidFill>
              </a:rPr>
              <a:t>андал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запозичення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сгр</a:t>
            </a:r>
            <a:r>
              <a:rPr lang="ru-RU" dirty="0" smtClean="0"/>
              <a:t>. </a:t>
            </a:r>
            <a:r>
              <a:rPr lang="el-GR" dirty="0" smtClean="0"/>
              <a:t>σανταλος, </a:t>
            </a:r>
            <a:r>
              <a:rPr lang="ru-RU" dirty="0" err="1" smtClean="0"/>
              <a:t>або</a:t>
            </a:r>
            <a:r>
              <a:rPr lang="ru-RU" dirty="0" smtClean="0"/>
              <a:t> тур. </a:t>
            </a:r>
            <a:r>
              <a:rPr lang="en-US" dirty="0" smtClean="0"/>
              <a:t>sandal “</a:t>
            </a:r>
            <a:r>
              <a:rPr lang="ru-RU" dirty="0" smtClean="0"/>
              <a:t>широкий </a:t>
            </a:r>
            <a:r>
              <a:rPr lang="ru-RU" dirty="0" err="1" smtClean="0"/>
              <a:t>човен</a:t>
            </a:r>
            <a:r>
              <a:rPr lang="ru-RU" dirty="0" smtClean="0"/>
              <a:t>”. Е. </a:t>
            </a:r>
            <a:r>
              <a:rPr lang="ru-RU" dirty="0" err="1" smtClean="0"/>
              <a:t>Ласота</a:t>
            </a:r>
            <a:r>
              <a:rPr lang="ru-RU" dirty="0" smtClean="0"/>
              <a:t> у </a:t>
            </a:r>
            <a:r>
              <a:rPr lang="ru-RU" dirty="0" err="1" smtClean="0"/>
              <a:t>своїх</a:t>
            </a:r>
            <a:r>
              <a:rPr lang="ru-RU" dirty="0" smtClean="0"/>
              <a:t> записках про </a:t>
            </a:r>
            <a:r>
              <a:rPr lang="ru-RU" dirty="0" err="1" smtClean="0"/>
              <a:t>перебування</a:t>
            </a:r>
            <a:r>
              <a:rPr lang="ru-RU" dirty="0" smtClean="0"/>
              <a:t> на </a:t>
            </a:r>
            <a:r>
              <a:rPr lang="ru-RU" dirty="0" err="1" smtClean="0"/>
              <a:t>Запорозькій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 1594 р. </a:t>
            </a:r>
            <a:r>
              <a:rPr lang="ru-RU" dirty="0" err="1" smtClean="0"/>
              <a:t>називає</a:t>
            </a:r>
            <a:r>
              <a:rPr lang="ru-RU" dirty="0" smtClean="0"/>
              <a:t> </a:t>
            </a:r>
            <a:r>
              <a:rPr lang="ru-RU" dirty="0" err="1" smtClean="0"/>
              <a:t>козацькі</a:t>
            </a:r>
            <a:r>
              <a:rPr lang="ru-RU" dirty="0" smtClean="0"/>
              <a:t> судна </a:t>
            </a:r>
            <a:r>
              <a:rPr lang="ru-RU" dirty="0" err="1" smtClean="0"/>
              <a:t>човнами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сандалами, напр.: я </a:t>
            </a:r>
            <a:r>
              <a:rPr lang="ru-RU" dirty="0" err="1" smtClean="0"/>
              <a:t>близько</a:t>
            </a:r>
            <a:r>
              <a:rPr lang="ru-RU" dirty="0" smtClean="0"/>
              <a:t> полудня </a:t>
            </a:r>
            <a:r>
              <a:rPr lang="ru-RU" dirty="0" err="1" smtClean="0"/>
              <a:t>відплив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Базавлука</a:t>
            </a:r>
            <a:r>
              <a:rPr lang="ru-RU" dirty="0" smtClean="0"/>
              <a:t> на </a:t>
            </a:r>
            <a:r>
              <a:rPr lang="ru-RU" dirty="0" err="1" smtClean="0"/>
              <a:t>турецькому</a:t>
            </a:r>
            <a:r>
              <a:rPr lang="ru-RU" dirty="0" smtClean="0"/>
              <a:t> </a:t>
            </a:r>
            <a:r>
              <a:rPr lang="ru-RU" dirty="0" err="1" smtClean="0"/>
              <a:t>сандалі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запорізькими</a:t>
            </a:r>
            <a:r>
              <a:rPr lang="ru-RU" dirty="0" smtClean="0"/>
              <a:t> </a:t>
            </a:r>
            <a:r>
              <a:rPr lang="ru-RU" dirty="0" err="1" smtClean="0"/>
              <a:t>козаками</a:t>
            </a:r>
            <a:r>
              <a:rPr lang="ru-RU" dirty="0" smtClean="0"/>
              <a:t> . Як видно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відомої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Д. </a:t>
            </a:r>
            <a:r>
              <a:rPr lang="ru-RU" dirty="0" err="1" smtClean="0"/>
              <a:t>Яворницького</a:t>
            </a:r>
            <a:r>
              <a:rPr lang="ru-RU" dirty="0" smtClean="0"/>
              <a:t> , </a:t>
            </a:r>
            <a:r>
              <a:rPr lang="ru-RU" dirty="0" err="1" smtClean="0"/>
              <a:t>термін</a:t>
            </a:r>
            <a:r>
              <a:rPr lang="ru-RU" dirty="0" smtClean="0"/>
              <a:t> сандал </a:t>
            </a:r>
            <a:r>
              <a:rPr lang="ru-RU" dirty="0" err="1" smtClean="0"/>
              <a:t>вживається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значенням</a:t>
            </a:r>
            <a:r>
              <a:rPr lang="ru-RU" dirty="0" smtClean="0"/>
              <a:t> “</a:t>
            </a:r>
            <a:r>
              <a:rPr lang="ru-RU" dirty="0" err="1" smtClean="0"/>
              <a:t>однощоглове</a:t>
            </a:r>
            <a:r>
              <a:rPr lang="ru-RU" dirty="0" smtClean="0"/>
              <a:t> </a:t>
            </a:r>
            <a:r>
              <a:rPr lang="ru-RU" dirty="0" err="1" smtClean="0"/>
              <a:t>турецьке</a:t>
            </a:r>
            <a:r>
              <a:rPr lang="ru-RU" dirty="0" smtClean="0"/>
              <a:t> </a:t>
            </a:r>
            <a:r>
              <a:rPr lang="ru-RU" dirty="0" err="1" smtClean="0"/>
              <a:t>каботажне</a:t>
            </a:r>
            <a:r>
              <a:rPr lang="ru-RU" dirty="0" smtClean="0"/>
              <a:t> судно”, </a:t>
            </a:r>
            <a:r>
              <a:rPr lang="ru-RU" dirty="0" err="1" smtClean="0"/>
              <a:t>і</a:t>
            </a:r>
            <a:r>
              <a:rPr lang="ru-RU" dirty="0" smtClean="0"/>
              <a:t> тому </a:t>
            </a:r>
            <a:r>
              <a:rPr lang="ru-RU" dirty="0" err="1" smtClean="0"/>
              <a:t>неправомірно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козацьких</a:t>
            </a:r>
            <a:r>
              <a:rPr lang="ru-RU" dirty="0" smtClean="0"/>
              <a:t> суден. </a:t>
            </a:r>
            <a:r>
              <a:rPr lang="ru-RU" dirty="0" err="1" smtClean="0"/>
              <a:t>Еріх</a:t>
            </a:r>
            <a:r>
              <a:rPr lang="ru-RU" dirty="0" smtClean="0"/>
              <a:t> </a:t>
            </a:r>
            <a:r>
              <a:rPr lang="ru-RU" dirty="0" err="1" smtClean="0"/>
              <a:t>Ласота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пливти</a:t>
            </a:r>
            <a:r>
              <a:rPr lang="ru-RU" dirty="0" smtClean="0"/>
              <a:t> на </a:t>
            </a:r>
            <a:r>
              <a:rPr lang="ru-RU" dirty="0" err="1" smtClean="0"/>
              <a:t>сандалі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турецькому</a:t>
            </a:r>
            <a:r>
              <a:rPr lang="ru-RU" dirty="0" smtClean="0"/>
              <a:t> – взятому </a:t>
            </a:r>
            <a:r>
              <a:rPr lang="ru-RU" dirty="0" err="1" smtClean="0"/>
              <a:t>козаками</a:t>
            </a:r>
            <a:r>
              <a:rPr lang="ru-RU" dirty="0" smtClean="0"/>
              <a:t> як трофей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збудованому</a:t>
            </a:r>
            <a:r>
              <a:rPr lang="ru-RU" dirty="0" smtClean="0"/>
              <a:t> за </a:t>
            </a:r>
            <a:r>
              <a:rPr lang="ru-RU" dirty="0" err="1" smtClean="0"/>
              <a:t>турецьким</a:t>
            </a:r>
            <a:r>
              <a:rPr lang="ru-RU" dirty="0" smtClean="0"/>
              <a:t> </a:t>
            </a:r>
            <a:r>
              <a:rPr lang="ru-RU" dirty="0" err="1" smtClean="0"/>
              <a:t>зразком</a:t>
            </a:r>
            <a:r>
              <a:rPr lang="ru-RU" dirty="0" smtClean="0"/>
              <a:t>. </a:t>
            </a:r>
            <a:r>
              <a:rPr lang="ru-RU" dirty="0" err="1" smtClean="0"/>
              <a:t>Назва</a:t>
            </a:r>
            <a:r>
              <a:rPr lang="ru-RU" dirty="0" smtClean="0"/>
              <a:t> судна </a:t>
            </a:r>
            <a:r>
              <a:rPr lang="ru-RU" dirty="0" err="1" smtClean="0"/>
              <a:t>стернъ</a:t>
            </a:r>
            <a:r>
              <a:rPr lang="ru-RU" dirty="0" smtClean="0"/>
              <a:t> (</a:t>
            </a:r>
            <a:r>
              <a:rPr lang="ru-RU" dirty="0" err="1" smtClean="0"/>
              <a:t>стєрнъ</a:t>
            </a:r>
            <a:r>
              <a:rPr lang="ru-RU" dirty="0" smtClean="0"/>
              <a:t>, </a:t>
            </a:r>
            <a:r>
              <a:rPr lang="ru-RU" dirty="0" err="1" smtClean="0"/>
              <a:t>стиорнъ</a:t>
            </a:r>
            <a:r>
              <a:rPr lang="ru-RU" dirty="0" smtClean="0"/>
              <a:t>) </a:t>
            </a:r>
            <a:r>
              <a:rPr lang="ru-RU" dirty="0" err="1" smtClean="0"/>
              <a:t>постала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метонімічного</a:t>
            </a:r>
            <a:r>
              <a:rPr lang="ru-RU" dirty="0" smtClean="0"/>
              <a:t> </a:t>
            </a:r>
            <a:r>
              <a:rPr lang="ru-RU" dirty="0" err="1" smtClean="0"/>
              <a:t>перенесення</a:t>
            </a:r>
            <a:r>
              <a:rPr lang="ru-RU" dirty="0" smtClean="0"/>
              <a:t>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(</a:t>
            </a:r>
            <a:r>
              <a:rPr lang="ru-RU" dirty="0" err="1" smtClean="0"/>
              <a:t>стерна</a:t>
            </a:r>
            <a:r>
              <a:rPr lang="ru-RU" dirty="0" smtClean="0"/>
              <a:t>, кормового весла,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спрямовували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човна</a:t>
            </a:r>
            <a:r>
              <a:rPr lang="ru-RU" dirty="0" smtClean="0"/>
              <a:t>) на </a:t>
            </a:r>
            <a:r>
              <a:rPr lang="ru-RU" dirty="0" err="1" smtClean="0"/>
              <a:t>ціле</a:t>
            </a:r>
            <a:r>
              <a:rPr lang="ru-RU" dirty="0" smtClean="0"/>
              <a:t> (пор.: И могу(т) </a:t>
            </a:r>
            <a:r>
              <a:rPr lang="ru-RU" dirty="0" err="1" smtClean="0"/>
              <a:t>тамъ</a:t>
            </a:r>
            <a:r>
              <a:rPr lang="ru-RU" dirty="0" smtClean="0"/>
              <a:t> б</a:t>
            </a:r>
            <a:r>
              <a:rPr lang="en-US" dirty="0" smtClean="0"/>
              <a:t>h</a:t>
            </a:r>
            <a:r>
              <a:rPr lang="ru-RU" dirty="0" err="1" smtClean="0"/>
              <a:t>дные</a:t>
            </a:r>
            <a:r>
              <a:rPr lang="ru-RU" dirty="0" smtClean="0"/>
              <a:t> </a:t>
            </a:r>
            <a:r>
              <a:rPr lang="ru-RU" dirty="0" err="1" smtClean="0"/>
              <a:t>вє</a:t>
            </a:r>
            <a:r>
              <a:rPr lang="ru-RU" dirty="0" smtClean="0"/>
              <a:t>(л)ми </a:t>
            </a:r>
            <a:r>
              <a:rPr lang="ru-RU" dirty="0" err="1" smtClean="0"/>
              <a:t>працовати</a:t>
            </a:r>
            <a:r>
              <a:rPr lang="ru-RU" dirty="0" smtClean="0"/>
              <a:t>: </a:t>
            </a:r>
            <a:r>
              <a:rPr lang="ru-RU" dirty="0" err="1" smtClean="0"/>
              <a:t>шостами</a:t>
            </a:r>
            <a:r>
              <a:rPr lang="ru-RU" dirty="0" smtClean="0"/>
              <a:t> </a:t>
            </a:r>
            <a:r>
              <a:rPr lang="ru-RU" dirty="0" err="1" smtClean="0"/>
              <a:t>поганяти</a:t>
            </a:r>
            <a:r>
              <a:rPr lang="ru-RU" dirty="0" smtClean="0"/>
              <a:t> и </a:t>
            </a:r>
            <a:r>
              <a:rPr lang="ru-RU" dirty="0" err="1" smtClean="0"/>
              <a:t>стє</a:t>
            </a:r>
            <a:r>
              <a:rPr lang="ru-RU" dirty="0" smtClean="0"/>
              <a:t>(</a:t>
            </a:r>
            <a:r>
              <a:rPr lang="ru-RU" dirty="0" err="1" smtClean="0"/>
              <a:t>р</a:t>
            </a:r>
            <a:r>
              <a:rPr lang="ru-RU" dirty="0" smtClean="0"/>
              <a:t>)</a:t>
            </a:r>
            <a:r>
              <a:rPr lang="ru-RU" dirty="0" err="1" smtClean="0"/>
              <a:t>нъ</a:t>
            </a:r>
            <a:r>
              <a:rPr lang="ru-RU" dirty="0" smtClean="0"/>
              <a:t> </a:t>
            </a:r>
            <a:r>
              <a:rPr lang="ru-RU" dirty="0" err="1" smtClean="0"/>
              <a:t>кєровати</a:t>
            </a:r>
            <a:r>
              <a:rPr lang="ru-RU" dirty="0" smtClean="0"/>
              <a:t> [к. </a:t>
            </a:r>
            <a:r>
              <a:rPr lang="en-US" dirty="0" smtClean="0"/>
              <a:t>XVII </a:t>
            </a:r>
            <a:r>
              <a:rPr lang="ru-RU" dirty="0" smtClean="0"/>
              <a:t>ст.  О. </a:t>
            </a:r>
            <a:r>
              <a:rPr lang="ru-RU" dirty="0" err="1" smtClean="0"/>
              <a:t>Рігельман</a:t>
            </a:r>
            <a:r>
              <a:rPr lang="ru-RU" dirty="0" smtClean="0"/>
              <a:t> у </a:t>
            </a:r>
            <a:r>
              <a:rPr lang="ru-RU" dirty="0" err="1" smtClean="0"/>
              <a:t>літописній</a:t>
            </a:r>
            <a:r>
              <a:rPr lang="ru-RU" dirty="0" smtClean="0"/>
              <a:t> </a:t>
            </a:r>
            <a:r>
              <a:rPr lang="ru-RU" dirty="0" err="1" smtClean="0"/>
              <a:t>оповіді</a:t>
            </a:r>
            <a:r>
              <a:rPr lang="ru-RU" dirty="0" smtClean="0"/>
              <a:t> </a:t>
            </a:r>
            <a:r>
              <a:rPr lang="ru-RU" dirty="0" err="1" smtClean="0"/>
              <a:t>вживає</a:t>
            </a:r>
            <a:r>
              <a:rPr lang="ru-RU" dirty="0" smtClean="0"/>
              <a:t> слово </a:t>
            </a:r>
            <a:r>
              <a:rPr lang="ru-RU" dirty="0" err="1" smtClean="0"/>
              <a:t>стернъ</a:t>
            </a:r>
            <a:r>
              <a:rPr lang="ru-RU" dirty="0" smtClean="0"/>
              <a:t> на </a:t>
            </a:r>
            <a:r>
              <a:rPr lang="ru-RU" dirty="0" err="1" smtClean="0"/>
              <a:t>позначення</a:t>
            </a:r>
            <a:r>
              <a:rPr lang="ru-RU" dirty="0" smtClean="0"/>
              <a:t> невеликого </a:t>
            </a:r>
            <a:r>
              <a:rPr lang="ru-RU" dirty="0" err="1" smtClean="0"/>
              <a:t>військового</a:t>
            </a:r>
            <a:r>
              <a:rPr lang="ru-RU" dirty="0" smtClean="0"/>
              <a:t> судна </a:t>
            </a:r>
            <a:r>
              <a:rPr lang="ru-RU" dirty="0" err="1" smtClean="0"/>
              <a:t>запорозьких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, напр.: Потом на лодках своих, </a:t>
            </a:r>
            <a:r>
              <a:rPr lang="ru-RU" dirty="0" err="1" smtClean="0"/>
              <a:t>называемыхъ</a:t>
            </a:r>
            <a:r>
              <a:rPr lang="ru-RU" dirty="0" smtClean="0"/>
              <a:t> </a:t>
            </a:r>
            <a:r>
              <a:rPr lang="ru-RU" dirty="0" err="1" smtClean="0"/>
              <a:t>думбасах</a:t>
            </a:r>
            <a:r>
              <a:rPr lang="ru-RU" dirty="0" smtClean="0"/>
              <a:t> и </a:t>
            </a:r>
            <a:r>
              <a:rPr lang="ru-RU" dirty="0" err="1" smtClean="0"/>
              <a:t>стиорнах</a:t>
            </a:r>
            <a:r>
              <a:rPr lang="ru-RU" dirty="0" smtClean="0"/>
              <a:t>, так далеко по Чорному морю заезжали; В то же самое время </a:t>
            </a:r>
            <a:r>
              <a:rPr lang="ru-RU" dirty="0" err="1" smtClean="0"/>
              <a:t>сечевские</a:t>
            </a:r>
            <a:r>
              <a:rPr lang="ru-RU" dirty="0" smtClean="0"/>
              <a:t> казаки под предводительством своего атамана Якова Чалого с товарищи, будучи на Черном море на своих лодках, называемых </a:t>
            </a:r>
            <a:r>
              <a:rPr lang="ru-RU" dirty="0" err="1" smtClean="0"/>
              <a:t>думбасами</a:t>
            </a:r>
            <a:r>
              <a:rPr lang="ru-RU" dirty="0" smtClean="0"/>
              <a:t> и </a:t>
            </a:r>
            <a:r>
              <a:rPr lang="ru-RU" dirty="0" err="1" smtClean="0"/>
              <a:t>стернами</a:t>
            </a:r>
            <a:r>
              <a:rPr lang="ru-RU" dirty="0" smtClean="0"/>
              <a:t>, восемь турецких судов…взяли в Сечу и побили.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82388"/>
            <a:ext cx="10515600" cy="5786651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Сандал</a:t>
            </a:r>
            <a:endParaRPr lang="ru-RU" dirty="0"/>
          </a:p>
        </p:txBody>
      </p:sp>
      <p:pic>
        <p:nvPicPr>
          <p:cNvPr id="4" name="Содержимое 5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085" y="955342"/>
            <a:ext cx="5455376" cy="3875965"/>
          </a:xfrm>
          <a:prstGeom prst="rect">
            <a:avLst/>
          </a:prstGeom>
        </p:spPr>
      </p:pic>
      <p:pic>
        <p:nvPicPr>
          <p:cNvPr id="5" name="Содержимое 7" descr="800px-Dlubanka_swidnic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7717" y="914400"/>
            <a:ext cx="5878701" cy="393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09684"/>
            <a:ext cx="10515600" cy="5467279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Стругъ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Слово </a:t>
            </a:r>
            <a:r>
              <a:rPr lang="ru-RU" dirty="0" err="1" smtClean="0"/>
              <a:t>утворене</a:t>
            </a:r>
            <a:r>
              <a:rPr lang="ru-RU" dirty="0" smtClean="0"/>
              <a:t> </a:t>
            </a:r>
            <a:r>
              <a:rPr lang="ru-RU" dirty="0" err="1" smtClean="0"/>
              <a:t>нульсуфіксальним</a:t>
            </a:r>
            <a:r>
              <a:rPr lang="ru-RU" dirty="0" smtClean="0"/>
              <a:t> способом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дієслова</a:t>
            </a:r>
            <a:r>
              <a:rPr lang="ru-RU" dirty="0" smtClean="0"/>
              <a:t> </a:t>
            </a:r>
            <a:r>
              <a:rPr lang="ru-RU" dirty="0" err="1" smtClean="0"/>
              <a:t>стругати</a:t>
            </a:r>
            <a:r>
              <a:rPr lang="ru-RU" dirty="0" smtClean="0"/>
              <a:t> &lt; др. </a:t>
            </a:r>
            <a:r>
              <a:rPr lang="ru-RU" dirty="0" err="1" smtClean="0"/>
              <a:t>стръгати</a:t>
            </a:r>
            <a:r>
              <a:rPr lang="ru-RU" dirty="0" smtClean="0"/>
              <a:t>, </a:t>
            </a:r>
            <a:r>
              <a:rPr lang="ru-RU" dirty="0" err="1" smtClean="0"/>
              <a:t>стругати</a:t>
            </a:r>
            <a:r>
              <a:rPr lang="ru-RU" dirty="0" smtClean="0"/>
              <a:t> . В основу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судна. У XVII </a:t>
            </a:r>
            <a:r>
              <a:rPr lang="ru-RU" dirty="0" err="1" smtClean="0"/>
              <a:t>столітті</a:t>
            </a:r>
            <a:r>
              <a:rPr lang="ru-RU" dirty="0" smtClean="0"/>
              <a:t> лексема </a:t>
            </a:r>
            <a:r>
              <a:rPr lang="ru-RU" dirty="0" err="1" smtClean="0"/>
              <a:t>стругъ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“</a:t>
            </a:r>
            <a:r>
              <a:rPr lang="ru-RU" dirty="0" err="1" smtClean="0"/>
              <a:t>вітрильно-гребне</a:t>
            </a:r>
            <a:r>
              <a:rPr lang="ru-RU" dirty="0" smtClean="0"/>
              <a:t> судно </a:t>
            </a:r>
            <a:r>
              <a:rPr lang="ru-RU" dirty="0" err="1" smtClean="0"/>
              <a:t>з</a:t>
            </a:r>
            <a:r>
              <a:rPr lang="ru-RU" dirty="0" smtClean="0"/>
              <a:t> 60-80 </a:t>
            </a:r>
            <a:r>
              <a:rPr lang="ru-RU" dirty="0" err="1" smtClean="0"/>
              <a:t>стрільцями</a:t>
            </a:r>
            <a:r>
              <a:rPr lang="ru-RU" dirty="0" smtClean="0"/>
              <a:t> та 2-4 легкими </a:t>
            </a:r>
            <a:r>
              <a:rPr lang="ru-RU" dirty="0" err="1" smtClean="0"/>
              <a:t>гарматами</a:t>
            </a:r>
            <a:r>
              <a:rPr lang="ru-RU" dirty="0" smtClean="0"/>
              <a:t>” . </a:t>
            </a:r>
            <a:r>
              <a:rPr lang="ru-RU" dirty="0" err="1" smtClean="0"/>
              <a:t>Історики</a:t>
            </a:r>
            <a:r>
              <a:rPr lang="ru-RU" dirty="0" smtClean="0"/>
              <a:t> </a:t>
            </a:r>
            <a:r>
              <a:rPr lang="ru-RU" dirty="0" err="1" smtClean="0"/>
              <a:t>мореплавства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струги плавали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річками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по морю,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писемні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. В </a:t>
            </a:r>
            <a:r>
              <a:rPr lang="ru-RU" dirty="0" err="1" smtClean="0"/>
              <a:t>офіційних</a:t>
            </a:r>
            <a:r>
              <a:rPr lang="ru-RU" dirty="0" smtClean="0"/>
              <a:t> документах XVII ст. </a:t>
            </a:r>
            <a:r>
              <a:rPr lang="ru-RU" dirty="0" err="1" smtClean="0"/>
              <a:t>вживаються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 чайка для </a:t>
            </a:r>
            <a:r>
              <a:rPr lang="ru-RU" dirty="0" err="1" smtClean="0"/>
              <a:t>Дніпра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струг для Волги та Дону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означенням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чорноморський</a:t>
            </a:r>
            <a:r>
              <a:rPr lang="ru-RU" dirty="0" smtClean="0"/>
              <a:t>, напр.: </a:t>
            </a:r>
            <a:r>
              <a:rPr lang="ru-RU" i="1" dirty="0" smtClean="0"/>
              <a:t>Да турки же </a:t>
            </a:r>
            <a:r>
              <a:rPr lang="ru-RU" i="1" dirty="0" err="1" smtClean="0"/>
              <a:t>велhли</a:t>
            </a:r>
            <a:r>
              <a:rPr lang="ru-RU" i="1" dirty="0" smtClean="0"/>
              <a:t> изготовить струги на Дунай, для </a:t>
            </a:r>
            <a:r>
              <a:rPr lang="ru-RU" i="1" dirty="0" err="1" smtClean="0"/>
              <a:t>обереганья</a:t>
            </a:r>
            <a:r>
              <a:rPr lang="ru-RU" i="1" dirty="0" smtClean="0"/>
              <a:t> </a:t>
            </a:r>
            <a:r>
              <a:rPr lang="ru-RU" i="1" dirty="0" err="1" smtClean="0"/>
              <a:t>отъ</a:t>
            </a:r>
            <a:r>
              <a:rPr lang="ru-RU" i="1" dirty="0" smtClean="0"/>
              <a:t> </a:t>
            </a:r>
            <a:r>
              <a:rPr lang="ru-RU" i="1" dirty="0" err="1" smtClean="0"/>
              <a:t>козаковъ</a:t>
            </a:r>
            <a:r>
              <a:rPr lang="ru-RU" i="1" dirty="0" smtClean="0"/>
              <a:t>; </a:t>
            </a:r>
            <a:r>
              <a:rPr lang="ru-RU" i="1" dirty="0" err="1" smtClean="0"/>
              <a:t>Хмелнитский</a:t>
            </a:r>
            <a:r>
              <a:rPr lang="ru-RU" i="1" dirty="0" smtClean="0"/>
              <a:t> </a:t>
            </a:r>
            <a:r>
              <a:rPr lang="ru-RU" i="1" dirty="0" err="1" smtClean="0"/>
              <a:t>хочетъ</a:t>
            </a:r>
            <a:r>
              <a:rPr lang="ru-RU" i="1" dirty="0" smtClean="0"/>
              <a:t> на море послать 300 </a:t>
            </a:r>
            <a:r>
              <a:rPr lang="ru-RU" i="1" dirty="0" err="1" smtClean="0"/>
              <a:t>струговъ</a:t>
            </a:r>
            <a:r>
              <a:rPr lang="ru-RU" i="1" dirty="0" smtClean="0"/>
              <a:t> и приходить на </a:t>
            </a:r>
            <a:r>
              <a:rPr lang="ru-RU" i="1" dirty="0" err="1" smtClean="0"/>
              <a:t>турскіе</a:t>
            </a:r>
            <a:r>
              <a:rPr lang="ru-RU" i="1" dirty="0" smtClean="0"/>
              <a:t> </a:t>
            </a:r>
            <a:r>
              <a:rPr lang="ru-RU" i="1" dirty="0" err="1" smtClean="0"/>
              <a:t>мhста</a:t>
            </a:r>
            <a:r>
              <a:rPr lang="ru-RU" i="1" dirty="0" smtClean="0"/>
              <a:t> ; струги </a:t>
            </a:r>
            <a:r>
              <a:rPr lang="ru-RU" i="1" dirty="0" err="1" smtClean="0"/>
              <a:t>станемъ</a:t>
            </a:r>
            <a:r>
              <a:rPr lang="ru-RU" i="1" dirty="0" smtClean="0"/>
              <a:t> </a:t>
            </a:r>
            <a:r>
              <a:rPr lang="ru-RU" i="1" dirty="0" err="1" smtClean="0"/>
              <a:t>дhлать</a:t>
            </a:r>
            <a:r>
              <a:rPr lang="ru-RU" i="1" dirty="0" smtClean="0"/>
              <a:t> смолы и </a:t>
            </a:r>
            <a:r>
              <a:rPr lang="ru-RU" i="1" dirty="0" err="1" smtClean="0"/>
              <a:t>желhза</a:t>
            </a:r>
            <a:r>
              <a:rPr lang="ru-RU" i="1" dirty="0" smtClean="0"/>
              <a:t> </a:t>
            </a:r>
            <a:r>
              <a:rPr lang="ru-RU" i="1" dirty="0" err="1" smtClean="0"/>
              <a:t>и</a:t>
            </a:r>
            <a:r>
              <a:rPr lang="ru-RU" i="1" dirty="0" smtClean="0"/>
              <a:t> полотна на </a:t>
            </a:r>
            <a:r>
              <a:rPr lang="ru-RU" i="1" dirty="0" err="1" smtClean="0"/>
              <a:t>парусы</a:t>
            </a:r>
            <a:r>
              <a:rPr lang="ru-RU" i="1" dirty="0" smtClean="0"/>
              <a:t> струговые надобно…; И </a:t>
            </a:r>
            <a:r>
              <a:rPr lang="ru-RU" i="1" dirty="0" err="1" smtClean="0"/>
              <a:t>робя</a:t>
            </a:r>
            <a:r>
              <a:rPr lang="ru-RU" i="1" dirty="0" smtClean="0"/>
              <a:t>(т) </a:t>
            </a:r>
            <a:r>
              <a:rPr lang="ru-RU" i="1" dirty="0" err="1" smtClean="0"/>
              <a:t>окрєнты</a:t>
            </a:r>
            <a:r>
              <a:rPr lang="ru-RU" i="1" dirty="0" smtClean="0"/>
              <a:t> </a:t>
            </a:r>
            <a:r>
              <a:rPr lang="ru-RU" i="1" dirty="0" err="1" smtClean="0"/>
              <a:t>кораблh</a:t>
            </a:r>
            <a:r>
              <a:rPr lang="ru-RU" i="1" dirty="0" smtClean="0"/>
              <a:t>, и </a:t>
            </a:r>
            <a:r>
              <a:rPr lang="ru-RU" i="1" dirty="0" err="1" smtClean="0"/>
              <a:t>ґємhи</a:t>
            </a:r>
            <a:r>
              <a:rPr lang="ru-RU" i="1" dirty="0" smtClean="0"/>
              <a:t>, </a:t>
            </a:r>
            <a:r>
              <a:rPr lang="ru-RU" i="1" dirty="0" err="1" smtClean="0"/>
              <a:t>като</a:t>
            </a:r>
            <a:r>
              <a:rPr lang="ru-RU" i="1" dirty="0" smtClean="0"/>
              <a:t>(</a:t>
            </a:r>
            <a:r>
              <a:rPr lang="ru-RU" i="1" dirty="0" err="1" smtClean="0"/>
              <a:t>р</a:t>
            </a:r>
            <a:r>
              <a:rPr lang="ru-RU" i="1" dirty="0" smtClean="0"/>
              <a:t>)</a:t>
            </a:r>
            <a:r>
              <a:rPr lang="ru-RU" i="1" dirty="0" err="1" smtClean="0"/>
              <a:t>ги</a:t>
            </a:r>
            <a:r>
              <a:rPr lang="ru-RU" i="1" dirty="0" smtClean="0"/>
              <a:t> </a:t>
            </a:r>
            <a:r>
              <a:rPr lang="ru-RU" i="1" dirty="0" err="1" smtClean="0"/>
              <a:t>ωбшывнh </a:t>
            </a:r>
            <a:r>
              <a:rPr lang="ru-RU" i="1" dirty="0" smtClean="0"/>
              <a:t>струги и </a:t>
            </a:r>
            <a:r>
              <a:rPr lang="ru-RU" i="1" dirty="0" err="1" smtClean="0"/>
              <a:t>шугалhи</a:t>
            </a:r>
            <a:r>
              <a:rPr lang="ru-RU" i="1" dirty="0" smtClean="0"/>
              <a:t> к. XVII ст</a:t>
            </a:r>
            <a:r>
              <a:rPr lang="ru-RU" dirty="0" smtClean="0"/>
              <a:t>..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Струг</a:t>
            </a:r>
            <a:endParaRPr lang="ru-RU" dirty="0"/>
          </a:p>
        </p:txBody>
      </p:sp>
      <p:pic>
        <p:nvPicPr>
          <p:cNvPr id="6" name="Содержимое 3" descr="Strug_(boa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4125" y="897576"/>
            <a:ext cx="4528665" cy="4351338"/>
          </a:xfrm>
          <a:prstGeom prst="rect">
            <a:avLst/>
          </a:prstGeom>
        </p:spPr>
      </p:pic>
      <p:pic>
        <p:nvPicPr>
          <p:cNvPr id="7" name="Содержимое 3" descr="str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6901" y="901958"/>
            <a:ext cx="4462817" cy="4349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68740"/>
            <a:ext cx="10515600" cy="55082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Маловідомою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лексема </a:t>
            </a:r>
            <a:r>
              <a:rPr lang="ru-RU" dirty="0" err="1" smtClean="0">
                <a:solidFill>
                  <a:srgbClr val="FF0000"/>
                </a:solidFill>
              </a:rPr>
              <a:t>фуркат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err="1" smtClean="0"/>
              <a:t>З-поміж</a:t>
            </a:r>
            <a:r>
              <a:rPr lang="ru-RU" dirty="0" smtClean="0"/>
              <a:t> </a:t>
            </a:r>
            <a:r>
              <a:rPr lang="ru-RU" dirty="0" err="1" smtClean="0"/>
              <a:t>досліджених</a:t>
            </a:r>
            <a:r>
              <a:rPr lang="ru-RU" dirty="0" smtClean="0"/>
              <a:t> </a:t>
            </a:r>
            <a:r>
              <a:rPr lang="ru-RU" dirty="0" err="1" smtClean="0"/>
              <a:t>пам′яток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одна </a:t>
            </a:r>
            <a:r>
              <a:rPr lang="ru-RU" dirty="0" err="1" smtClean="0"/>
              <a:t>фіксує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слово. </a:t>
            </a:r>
            <a:r>
              <a:rPr lang="ru-RU" dirty="0" err="1" smtClean="0"/>
              <a:t>Зокрема</a:t>
            </a:r>
            <a:r>
              <a:rPr lang="ru-RU" dirty="0" smtClean="0"/>
              <a:t>, у </a:t>
            </a:r>
            <a:r>
              <a:rPr lang="ru-RU" dirty="0" err="1" smtClean="0"/>
              <a:t>Літописі</a:t>
            </a:r>
            <a:r>
              <a:rPr lang="ru-RU" dirty="0" smtClean="0"/>
              <a:t> Г. </a:t>
            </a:r>
            <a:r>
              <a:rPr lang="ru-RU" dirty="0" err="1" smtClean="0"/>
              <a:t>Граб′янки</a:t>
            </a:r>
            <a:r>
              <a:rPr lang="ru-RU" dirty="0" smtClean="0"/>
              <a:t> </a:t>
            </a:r>
            <a:r>
              <a:rPr lang="ru-RU" dirty="0" err="1" smtClean="0"/>
              <a:t>спостережено</a:t>
            </a:r>
            <a:r>
              <a:rPr lang="ru-RU" dirty="0" smtClean="0"/>
              <a:t>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випадок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слова: </a:t>
            </a:r>
            <a:r>
              <a:rPr lang="ru-RU" i="1" dirty="0" err="1" smtClean="0"/>
              <a:t>Бояринъ</a:t>
            </a:r>
            <a:r>
              <a:rPr lang="ru-RU" i="1" dirty="0" smtClean="0"/>
              <a:t> </a:t>
            </a:r>
            <a:r>
              <a:rPr lang="ru-RU" i="1" dirty="0" err="1" smtClean="0"/>
              <a:t>Яковъ</a:t>
            </a:r>
            <a:r>
              <a:rPr lang="ru-RU" i="1" dirty="0" smtClean="0"/>
              <a:t> </a:t>
            </a:r>
            <a:r>
              <a:rPr lang="ru-RU" i="1" dirty="0" err="1" smtClean="0"/>
              <a:t>Феодоровичъ</a:t>
            </a:r>
            <a:r>
              <a:rPr lang="ru-RU" i="1" dirty="0" smtClean="0"/>
              <a:t> </a:t>
            </a:r>
            <a:r>
              <a:rPr lang="ru-RU" i="1" dirty="0" err="1" smtClean="0"/>
              <a:t>Долгорукій</a:t>
            </a:r>
            <a:r>
              <a:rPr lang="ru-RU" i="1" dirty="0" smtClean="0"/>
              <a:t> и Гетман…</a:t>
            </a:r>
            <a:r>
              <a:rPr lang="ru-RU" i="1" dirty="0" err="1" smtClean="0"/>
              <a:t>припливши</a:t>
            </a:r>
            <a:r>
              <a:rPr lang="ru-RU" i="1" dirty="0" smtClean="0"/>
              <a:t> </a:t>
            </a:r>
            <a:r>
              <a:rPr lang="ru-RU" i="1" dirty="0" err="1" smtClean="0"/>
              <a:t>тамо</a:t>
            </a:r>
            <a:r>
              <a:rPr lang="ru-RU" i="1" dirty="0" smtClean="0"/>
              <a:t> </a:t>
            </a:r>
            <a:r>
              <a:rPr lang="ru-RU" i="1" dirty="0" err="1" smtClean="0"/>
              <a:t>Днhпром</a:t>
            </a:r>
            <a:r>
              <a:rPr lang="ru-RU" i="1" dirty="0" smtClean="0"/>
              <a:t> на суднах </a:t>
            </a:r>
            <a:r>
              <a:rPr lang="ru-RU" i="1" dirty="0" err="1" smtClean="0"/>
              <a:t>воднихъ</a:t>
            </a:r>
            <a:r>
              <a:rPr lang="ru-RU" i="1" dirty="0" smtClean="0"/>
              <a:t>, </a:t>
            </a:r>
            <a:r>
              <a:rPr lang="ru-RU" i="1" dirty="0" err="1" smtClean="0"/>
              <a:t>называемыхъ</a:t>
            </a:r>
            <a:r>
              <a:rPr lang="ru-RU" i="1" dirty="0" smtClean="0"/>
              <a:t> </a:t>
            </a:r>
            <a:r>
              <a:rPr lang="ru-RU" i="1" dirty="0" err="1" smtClean="0"/>
              <a:t>фуркатахъ</a:t>
            </a:r>
            <a:r>
              <a:rPr lang="ru-RU" i="1" dirty="0" smtClean="0"/>
              <a:t> .</a:t>
            </a:r>
            <a:endParaRPr lang="ru-RU" i="1" dirty="0"/>
          </a:p>
        </p:txBody>
      </p:sp>
      <p:pic>
        <p:nvPicPr>
          <p:cNvPr id="4" name="Содержимое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1820" y="2719044"/>
            <a:ext cx="4912820" cy="349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Назви річково-морських суден запорізьких козаків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37481"/>
            <a:ext cx="10515600" cy="483948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</a:t>
            </a:r>
            <a:r>
              <a:rPr lang="ru-RU" dirty="0" err="1" smtClean="0"/>
              <a:t>Україна</a:t>
            </a:r>
            <a:r>
              <a:rPr lang="ru-RU" dirty="0" smtClean="0"/>
              <a:t> – </a:t>
            </a:r>
            <a:r>
              <a:rPr lang="ru-RU" dirty="0" err="1" smtClean="0"/>
              <a:t>морська</a:t>
            </a:r>
            <a:r>
              <a:rPr lang="ru-RU" dirty="0" smtClean="0"/>
              <a:t> держава, тому </a:t>
            </a:r>
            <a:r>
              <a:rPr lang="ru-RU" dirty="0" err="1" smtClean="0"/>
              <a:t>закономірно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розгалужену</a:t>
            </a:r>
            <a:r>
              <a:rPr lang="ru-RU" dirty="0" smtClean="0"/>
              <a:t> систему </a:t>
            </a:r>
            <a:r>
              <a:rPr lang="ru-RU" dirty="0" err="1" smtClean="0"/>
              <a:t>морської</a:t>
            </a:r>
            <a:r>
              <a:rPr lang="ru-RU" dirty="0" smtClean="0"/>
              <a:t> лексики. Але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мовознавстві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морської</a:t>
            </a:r>
            <a:r>
              <a:rPr lang="ru-RU" dirty="0" smtClean="0"/>
              <a:t> </a:t>
            </a:r>
            <a:r>
              <a:rPr lang="ru-RU" dirty="0" err="1" smtClean="0"/>
              <a:t>термінології</a:t>
            </a:r>
            <a:r>
              <a:rPr lang="ru-RU" dirty="0" smtClean="0"/>
              <a:t> </a:t>
            </a:r>
            <a:r>
              <a:rPr lang="ru-RU" dirty="0" err="1" smtClean="0"/>
              <a:t>чекає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на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дослідника</a:t>
            </a:r>
            <a:r>
              <a:rPr lang="ru-RU" dirty="0" smtClean="0"/>
              <a:t>. Особливо </a:t>
            </a:r>
            <a:r>
              <a:rPr lang="ru-RU" dirty="0" err="1" smtClean="0"/>
              <a:t>важливим</a:t>
            </a:r>
            <a:r>
              <a:rPr lang="ru-RU" dirty="0" smtClean="0"/>
              <a:t> для </a:t>
            </a:r>
            <a:r>
              <a:rPr lang="ru-RU" dirty="0" err="1" smtClean="0"/>
              <a:t>лінгвістичного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морської</a:t>
            </a:r>
            <a:r>
              <a:rPr lang="ru-RU" dirty="0" smtClean="0"/>
              <a:t> лексики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Козаччини</a:t>
            </a:r>
            <a:r>
              <a:rPr lang="ru-RU" dirty="0" smtClean="0"/>
              <a:t> –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найвизначніших</a:t>
            </a:r>
            <a:r>
              <a:rPr lang="ru-RU" dirty="0" smtClean="0"/>
              <a:t> в </a:t>
            </a:r>
            <a:r>
              <a:rPr lang="ru-RU" dirty="0" err="1" smtClean="0"/>
              <a:t>історичному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формуванням</a:t>
            </a:r>
            <a:r>
              <a:rPr lang="ru-RU" dirty="0" smtClean="0"/>
              <a:t> як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та </a:t>
            </a:r>
            <a:r>
              <a:rPr lang="ru-RU" dirty="0" err="1" smtClean="0"/>
              <a:t>виходом</a:t>
            </a:r>
            <a:r>
              <a:rPr lang="ru-RU" dirty="0" smtClean="0"/>
              <a:t> на арену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. </a:t>
            </a:r>
            <a:r>
              <a:rPr lang="ru-RU" dirty="0" err="1" smtClean="0"/>
              <a:t>Запорозькі</a:t>
            </a:r>
            <a:r>
              <a:rPr lang="ru-RU" dirty="0" smtClean="0"/>
              <a:t> </a:t>
            </a:r>
            <a:r>
              <a:rPr lang="ru-RU" dirty="0" err="1" smtClean="0"/>
              <a:t>козаки</a:t>
            </a:r>
            <a:r>
              <a:rPr lang="ru-RU" dirty="0" smtClean="0"/>
              <a:t> </a:t>
            </a:r>
            <a:r>
              <a:rPr lang="ru-RU" dirty="0" err="1" smtClean="0"/>
              <a:t>славилися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вправністю</a:t>
            </a:r>
            <a:r>
              <a:rPr lang="ru-RU" dirty="0" smtClean="0"/>
              <a:t> в </a:t>
            </a:r>
            <a:r>
              <a:rPr lang="ru-RU" dirty="0" err="1" smtClean="0"/>
              <a:t>морських</a:t>
            </a:r>
            <a:r>
              <a:rPr lang="ru-RU" dirty="0" smtClean="0"/>
              <a:t> походах по </a:t>
            </a:r>
            <a:r>
              <a:rPr lang="ru-RU" dirty="0" err="1" smtClean="0"/>
              <a:t>Азовському</a:t>
            </a:r>
            <a:r>
              <a:rPr lang="ru-RU" dirty="0" smtClean="0"/>
              <a:t> та Чорному морю, яке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Козацьким</a:t>
            </a:r>
            <a:r>
              <a:rPr lang="ru-RU" dirty="0" smtClean="0"/>
              <a:t>. На </a:t>
            </a:r>
            <a:r>
              <a:rPr lang="ru-RU" dirty="0" err="1" smtClean="0"/>
              <a:t>Запорозькій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 </a:t>
            </a:r>
            <a:r>
              <a:rPr lang="ru-RU" dirty="0" err="1" smtClean="0"/>
              <a:t>суднобудування</a:t>
            </a:r>
            <a:r>
              <a:rPr lang="ru-RU" dirty="0" smtClean="0"/>
              <a:t> </a:t>
            </a:r>
            <a:r>
              <a:rPr lang="ru-RU" dirty="0" err="1" smtClean="0"/>
              <a:t>досягло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досконалості</a:t>
            </a:r>
            <a:r>
              <a:rPr lang="ru-RU" dirty="0" smtClean="0"/>
              <a:t>. </a:t>
            </a:r>
            <a:r>
              <a:rPr lang="ru-RU" dirty="0" err="1" smtClean="0"/>
              <a:t>Морська</a:t>
            </a:r>
            <a:r>
              <a:rPr lang="ru-RU" dirty="0" smtClean="0"/>
              <a:t> </a:t>
            </a:r>
            <a:r>
              <a:rPr lang="ru-RU" dirty="0" err="1" smtClean="0"/>
              <a:t>боєздатність</a:t>
            </a:r>
            <a:r>
              <a:rPr lang="ru-RU" dirty="0" smtClean="0"/>
              <a:t> </a:t>
            </a:r>
            <a:r>
              <a:rPr lang="ru-RU" dirty="0" err="1" smtClean="0"/>
              <a:t>запорозьких</a:t>
            </a:r>
            <a:r>
              <a:rPr lang="ru-RU" dirty="0" smtClean="0"/>
              <a:t> суден давала </a:t>
            </a:r>
            <a:r>
              <a:rPr lang="ru-RU" dirty="0" err="1" smtClean="0"/>
              <a:t>змогу</a:t>
            </a:r>
            <a:r>
              <a:rPr lang="ru-RU" dirty="0" smtClean="0"/>
              <a:t> </a:t>
            </a:r>
            <a:r>
              <a:rPr lang="ru-RU" dirty="0" err="1" smtClean="0"/>
              <a:t>козакам</a:t>
            </a:r>
            <a:r>
              <a:rPr lang="ru-RU" dirty="0" smtClean="0"/>
              <a:t> вести </a:t>
            </a:r>
            <a:r>
              <a:rPr lang="ru-RU" dirty="0" err="1" smtClean="0"/>
              <a:t>бойові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на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Дніпра</a:t>
            </a:r>
            <a:r>
              <a:rPr lang="ru-RU" dirty="0" smtClean="0"/>
              <a:t>, у </a:t>
            </a:r>
            <a:r>
              <a:rPr lang="ru-RU" dirty="0" err="1" smtClean="0"/>
              <a:t>будь-якій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Чорного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Азовського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. </a:t>
            </a:r>
            <a:r>
              <a:rPr lang="ru-RU" dirty="0" err="1" smtClean="0"/>
              <a:t>Дослідники</a:t>
            </a:r>
            <a:r>
              <a:rPr lang="ru-RU" dirty="0" smtClean="0"/>
              <a:t> ХІХ та ХХ ст., </a:t>
            </a:r>
            <a:r>
              <a:rPr lang="ru-RU" dirty="0" err="1" smtClean="0"/>
              <a:t>які</a:t>
            </a:r>
            <a:r>
              <a:rPr lang="ru-RU" dirty="0" smtClean="0"/>
              <a:t> писали про </a:t>
            </a:r>
            <a:r>
              <a:rPr lang="ru-RU" dirty="0" err="1" smtClean="0"/>
              <a:t>запорозьку</a:t>
            </a:r>
            <a:r>
              <a:rPr lang="ru-RU" dirty="0" smtClean="0"/>
              <a:t> </a:t>
            </a:r>
            <a:r>
              <a:rPr lang="ru-RU" dirty="0" err="1" smtClean="0"/>
              <a:t>давнину</a:t>
            </a:r>
            <a:r>
              <a:rPr lang="ru-RU" dirty="0" smtClean="0"/>
              <a:t>,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судна чайками. </a:t>
            </a:r>
            <a:r>
              <a:rPr lang="ru-RU" dirty="0" err="1" smtClean="0"/>
              <a:t>Простежимо</a:t>
            </a:r>
            <a:r>
              <a:rPr lang="ru-RU" dirty="0" smtClean="0"/>
              <a:t>, як </a:t>
            </a:r>
            <a:r>
              <a:rPr lang="ru-RU" dirty="0" err="1" smtClean="0"/>
              <a:t>сучасники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власники-козаки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судна.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36979"/>
            <a:ext cx="10515600" cy="54399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3100" dirty="0" err="1" smtClean="0"/>
              <a:t>Назва</a:t>
            </a:r>
            <a:r>
              <a:rPr lang="ru-RU" sz="3100" dirty="0" smtClean="0"/>
              <a:t> </a:t>
            </a:r>
            <a:r>
              <a:rPr lang="ru-RU" sz="3100" dirty="0" err="1" smtClean="0"/>
              <a:t>запорозького</a:t>
            </a:r>
            <a:r>
              <a:rPr lang="ru-RU" sz="3100" dirty="0" smtClean="0"/>
              <a:t> судна </a:t>
            </a:r>
            <a:r>
              <a:rPr lang="ru-RU" sz="3100" dirty="0" smtClean="0">
                <a:solidFill>
                  <a:srgbClr val="FF0000"/>
                </a:solidFill>
              </a:rPr>
              <a:t>чайка</a:t>
            </a:r>
            <a:r>
              <a:rPr lang="ru-RU" sz="3100" dirty="0" smtClean="0"/>
              <a:t> не </a:t>
            </a:r>
            <a:r>
              <a:rPr lang="ru-RU" sz="3100" dirty="0" err="1" smtClean="0"/>
              <a:t>має</a:t>
            </a:r>
            <a:r>
              <a:rPr lang="ru-RU" sz="3100" dirty="0" smtClean="0"/>
              <a:t> </a:t>
            </a:r>
            <a:r>
              <a:rPr lang="ru-RU" sz="3100" dirty="0" err="1" smtClean="0"/>
              <a:t>загальноприйнятої</a:t>
            </a:r>
            <a:r>
              <a:rPr lang="ru-RU" sz="3100" dirty="0" smtClean="0"/>
              <a:t> </a:t>
            </a:r>
            <a:r>
              <a:rPr lang="ru-RU" sz="3100" dirty="0" err="1" smtClean="0"/>
              <a:t>етимології</a:t>
            </a:r>
            <a:r>
              <a:rPr lang="ru-RU" sz="3100" dirty="0" smtClean="0"/>
              <a:t>. </a:t>
            </a:r>
            <a:r>
              <a:rPr lang="ru-RU" sz="3100" dirty="0" err="1" smtClean="0"/>
              <a:t>Одні</a:t>
            </a:r>
            <a:r>
              <a:rPr lang="ru-RU" sz="3100" dirty="0" smtClean="0"/>
              <a:t> </a:t>
            </a:r>
            <a:r>
              <a:rPr lang="ru-RU" sz="3100" dirty="0" err="1" smtClean="0"/>
              <a:t>дослідники</a:t>
            </a:r>
            <a:r>
              <a:rPr lang="ru-RU" sz="3100" dirty="0" smtClean="0"/>
              <a:t> </a:t>
            </a:r>
            <a:r>
              <a:rPr lang="ru-RU" sz="3100" dirty="0" err="1" smtClean="0"/>
              <a:t>вважають</a:t>
            </a:r>
            <a:r>
              <a:rPr lang="ru-RU" sz="3100" dirty="0" smtClean="0"/>
              <a:t> </a:t>
            </a:r>
            <a:r>
              <a:rPr lang="ru-RU" sz="3100" dirty="0" err="1" smtClean="0"/>
              <a:t>джерелом</a:t>
            </a:r>
            <a:r>
              <a:rPr lang="ru-RU" sz="3100" dirty="0" smtClean="0"/>
              <a:t> слова тур. </a:t>
            </a:r>
            <a:r>
              <a:rPr lang="en-US" sz="3100" dirty="0" err="1" smtClean="0"/>
              <a:t>şaica</a:t>
            </a:r>
            <a:r>
              <a:rPr lang="en-US" sz="3100" dirty="0" smtClean="0"/>
              <a:t> “</a:t>
            </a:r>
            <a:r>
              <a:rPr lang="ru-RU" sz="3100" dirty="0" smtClean="0"/>
              <a:t>барка”,</a:t>
            </a:r>
            <a:r>
              <a:rPr lang="en-US" sz="3100" dirty="0" smtClean="0"/>
              <a:t> </a:t>
            </a:r>
            <a:r>
              <a:rPr lang="ru-RU" sz="3100" dirty="0" err="1" smtClean="0"/>
              <a:t>інші</a:t>
            </a:r>
            <a:r>
              <a:rPr lang="ru-RU" sz="3100" dirty="0" smtClean="0"/>
              <a:t> </a:t>
            </a:r>
            <a:r>
              <a:rPr lang="ru-RU" sz="3100" dirty="0" err="1" smtClean="0"/>
              <a:t>допускають</a:t>
            </a:r>
            <a:r>
              <a:rPr lang="ru-RU" sz="3100" dirty="0" smtClean="0"/>
              <a:t> </a:t>
            </a:r>
            <a:r>
              <a:rPr lang="ru-RU" sz="3100" dirty="0" err="1" smtClean="0"/>
              <a:t>староіталійську</a:t>
            </a:r>
            <a:r>
              <a:rPr lang="ru-RU" sz="3100" dirty="0" smtClean="0"/>
              <a:t> </a:t>
            </a:r>
            <a:r>
              <a:rPr lang="ru-RU" sz="3100" dirty="0" err="1" smtClean="0"/>
              <a:t>етимологію</a:t>
            </a:r>
            <a:r>
              <a:rPr lang="ru-RU" sz="3100" dirty="0" smtClean="0"/>
              <a:t> – </a:t>
            </a:r>
            <a:r>
              <a:rPr lang="ru-RU" sz="3100" dirty="0" err="1" smtClean="0"/>
              <a:t>із</a:t>
            </a:r>
            <a:r>
              <a:rPr lang="ru-RU" sz="3100" dirty="0" smtClean="0"/>
              <a:t> </a:t>
            </a:r>
            <a:r>
              <a:rPr lang="en-US" sz="3100" dirty="0" err="1" smtClean="0"/>
              <a:t>saica</a:t>
            </a:r>
            <a:r>
              <a:rPr lang="en-US" sz="3100" dirty="0" smtClean="0"/>
              <a:t>, </a:t>
            </a:r>
            <a:r>
              <a:rPr lang="en-US" sz="3100" dirty="0" err="1" smtClean="0"/>
              <a:t>saicca</a:t>
            </a:r>
            <a:r>
              <a:rPr lang="en-US" sz="3100" dirty="0" smtClean="0"/>
              <a:t>, </a:t>
            </a:r>
            <a:r>
              <a:rPr lang="en-US" sz="3100" dirty="0" err="1" smtClean="0"/>
              <a:t>saico</a:t>
            </a:r>
            <a:r>
              <a:rPr lang="en-US" sz="3100" dirty="0" smtClean="0"/>
              <a:t> </a:t>
            </a:r>
            <a:r>
              <a:rPr lang="ru-RU" sz="3100" dirty="0" err="1" smtClean="0"/>
              <a:t>Зокрема</a:t>
            </a:r>
            <a:r>
              <a:rPr lang="ru-RU" sz="3100" dirty="0" smtClean="0"/>
              <a:t>, Б. </a:t>
            </a:r>
            <a:r>
              <a:rPr lang="ru-RU" sz="3100" dirty="0" err="1" smtClean="0"/>
              <a:t>Богородський</a:t>
            </a:r>
            <a:r>
              <a:rPr lang="ru-RU" sz="3100" dirty="0" smtClean="0"/>
              <a:t> доводить,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запозичення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smtClean="0"/>
              <a:t> </a:t>
            </a:r>
            <a:r>
              <a:rPr lang="ru-RU" sz="3100" dirty="0" err="1" smtClean="0"/>
              <a:t>італійської</a:t>
            </a:r>
            <a:r>
              <a:rPr lang="ru-RU" sz="3100" dirty="0" smtClean="0"/>
              <a:t> </a:t>
            </a:r>
            <a:r>
              <a:rPr lang="ru-RU" sz="3100" dirty="0" err="1" smtClean="0"/>
              <a:t>мови</a:t>
            </a:r>
            <a:r>
              <a:rPr lang="ru-RU" sz="3100" dirty="0" smtClean="0"/>
              <a:t> </a:t>
            </a:r>
            <a:r>
              <a:rPr lang="ru-RU" sz="3100" dirty="0" err="1" smtClean="0"/>
              <a:t>судноплавної</a:t>
            </a:r>
            <a:r>
              <a:rPr lang="ru-RU" sz="3100" dirty="0" smtClean="0"/>
              <a:t> та </a:t>
            </a:r>
            <a:r>
              <a:rPr lang="ru-RU" sz="3100" dirty="0" err="1" smtClean="0"/>
              <a:t>суднобудівної</a:t>
            </a:r>
            <a:r>
              <a:rPr lang="ru-RU" sz="3100" dirty="0" smtClean="0"/>
              <a:t> </a:t>
            </a:r>
            <a:r>
              <a:rPr lang="ru-RU" sz="3100" dirty="0" err="1" smtClean="0"/>
              <a:t>термінології</a:t>
            </a:r>
            <a:r>
              <a:rPr lang="ru-RU" sz="3100" dirty="0" smtClean="0"/>
              <a:t> </a:t>
            </a:r>
            <a:r>
              <a:rPr lang="ru-RU" sz="3100" dirty="0" err="1" smtClean="0"/>
              <a:t>характерне</a:t>
            </a:r>
            <a:r>
              <a:rPr lang="ru-RU" sz="3100" dirty="0" smtClean="0"/>
              <a:t> для </a:t>
            </a:r>
            <a:r>
              <a:rPr lang="ru-RU" sz="3100" dirty="0" err="1" smtClean="0"/>
              <a:t>народів</a:t>
            </a:r>
            <a:r>
              <a:rPr lang="ru-RU" sz="3100" dirty="0" smtClean="0"/>
              <a:t>, </a:t>
            </a:r>
            <a:r>
              <a:rPr lang="ru-RU" sz="3100" dirty="0" err="1" smtClean="0"/>
              <a:t>пов’язаних</a:t>
            </a:r>
            <a:r>
              <a:rPr lang="ru-RU" sz="3100" dirty="0" smtClean="0"/>
              <a:t> </a:t>
            </a:r>
            <a:r>
              <a:rPr lang="ru-RU" sz="3100" dirty="0" err="1" smtClean="0"/>
              <a:t>із</a:t>
            </a:r>
            <a:r>
              <a:rPr lang="ru-RU" sz="3100" dirty="0" smtClean="0"/>
              <a:t> </a:t>
            </a:r>
            <a:r>
              <a:rPr lang="ru-RU" sz="3100" dirty="0" err="1" smtClean="0"/>
              <a:t>басейном</a:t>
            </a:r>
            <a:r>
              <a:rPr lang="ru-RU" sz="3100" dirty="0" smtClean="0"/>
              <a:t> </a:t>
            </a:r>
            <a:r>
              <a:rPr lang="ru-RU" sz="3100" dirty="0" err="1" smtClean="0"/>
              <a:t>Середземного</a:t>
            </a:r>
            <a:r>
              <a:rPr lang="ru-RU" sz="3100" dirty="0" smtClean="0"/>
              <a:t> моря. У </a:t>
            </a:r>
            <a:r>
              <a:rPr lang="ru-RU" sz="3100" dirty="0" err="1" smtClean="0"/>
              <a:t>російську</a:t>
            </a:r>
            <a:r>
              <a:rPr lang="ru-RU" sz="3100" dirty="0" smtClean="0"/>
              <a:t> та </a:t>
            </a:r>
            <a:r>
              <a:rPr lang="ru-RU" sz="3100" dirty="0" err="1" smtClean="0"/>
              <a:t>українську</a:t>
            </a:r>
            <a:r>
              <a:rPr lang="ru-RU" sz="3100" dirty="0" smtClean="0"/>
              <a:t> </a:t>
            </a:r>
            <a:r>
              <a:rPr lang="ru-RU" sz="3100" dirty="0" err="1" smtClean="0"/>
              <a:t>мови</a:t>
            </a:r>
            <a:r>
              <a:rPr lang="ru-RU" sz="3100" dirty="0" smtClean="0"/>
              <a:t> слово чайка могло </a:t>
            </a:r>
            <a:r>
              <a:rPr lang="ru-RU" sz="3100" dirty="0" err="1" smtClean="0"/>
              <a:t>ввійти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smtClean="0"/>
              <a:t> </a:t>
            </a:r>
            <a:r>
              <a:rPr lang="ru-RU" sz="3100" dirty="0" err="1" smtClean="0"/>
              <a:t>мовлення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генуезців</a:t>
            </a:r>
            <a:r>
              <a:rPr lang="ru-RU" sz="3100" dirty="0" smtClean="0"/>
              <a:t>, </a:t>
            </a:r>
            <a:r>
              <a:rPr lang="ru-RU" sz="3100" dirty="0" err="1" smtClean="0"/>
              <a:t>які</a:t>
            </a:r>
            <a:r>
              <a:rPr lang="ru-RU" sz="3100" dirty="0" smtClean="0"/>
              <a:t> </a:t>
            </a:r>
            <a:r>
              <a:rPr lang="ru-RU" sz="3100" dirty="0" err="1" smtClean="0"/>
              <a:t>постійно</a:t>
            </a:r>
            <a:r>
              <a:rPr lang="ru-RU" sz="3100" dirty="0" smtClean="0"/>
              <a:t> мешкали в </a:t>
            </a:r>
            <a:r>
              <a:rPr lang="ru-RU" sz="3100" dirty="0" err="1" smtClean="0"/>
              <a:t>прибережних</a:t>
            </a:r>
            <a:r>
              <a:rPr lang="ru-RU" sz="3100" dirty="0" smtClean="0"/>
              <a:t> </a:t>
            </a:r>
            <a:r>
              <a:rPr lang="ru-RU" sz="3100" dirty="0" err="1" smtClean="0"/>
              <a:t>містах</a:t>
            </a:r>
            <a:r>
              <a:rPr lang="ru-RU" sz="3100" dirty="0" smtClean="0"/>
              <a:t> Чорного моря . </a:t>
            </a:r>
            <a:r>
              <a:rPr lang="ru-RU" sz="3100" dirty="0" err="1" smtClean="0"/>
              <a:t>Непереконливою</a:t>
            </a:r>
            <a:r>
              <a:rPr lang="ru-RU" sz="3100" dirty="0" smtClean="0"/>
              <a:t> </a:t>
            </a:r>
            <a:r>
              <a:rPr lang="ru-RU" sz="3100" dirty="0" err="1" smtClean="0"/>
              <a:t>є</a:t>
            </a:r>
            <a:r>
              <a:rPr lang="ru-RU" sz="3100" dirty="0" smtClean="0"/>
              <a:t> </a:t>
            </a:r>
            <a:r>
              <a:rPr lang="ru-RU" sz="3100" dirty="0" err="1" smtClean="0"/>
              <a:t>спроба</a:t>
            </a:r>
            <a:r>
              <a:rPr lang="ru-RU" sz="3100" dirty="0" smtClean="0"/>
              <a:t> В. </a:t>
            </a:r>
            <a:r>
              <a:rPr lang="ru-RU" sz="3100" dirty="0" err="1" smtClean="0"/>
              <a:t>Фоменка</a:t>
            </a:r>
            <a:r>
              <a:rPr lang="ru-RU" sz="3100" dirty="0" smtClean="0"/>
              <a:t> </a:t>
            </a:r>
            <a:r>
              <a:rPr lang="ru-RU" sz="3100" dirty="0" err="1" smtClean="0"/>
              <a:t>пов′язати</a:t>
            </a:r>
            <a:r>
              <a:rPr lang="ru-RU" sz="3100" dirty="0" smtClean="0"/>
              <a:t> </a:t>
            </a:r>
            <a:r>
              <a:rPr lang="ru-RU" sz="3100" dirty="0" err="1" smtClean="0"/>
              <a:t>назву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smtClean="0"/>
              <a:t> </a:t>
            </a:r>
            <a:r>
              <a:rPr lang="ru-RU" sz="3100" dirty="0" err="1" smtClean="0"/>
              <a:t>турецьким</a:t>
            </a:r>
            <a:r>
              <a:rPr lang="ru-RU" sz="3100" dirty="0" smtClean="0"/>
              <a:t> чай “</a:t>
            </a:r>
            <a:r>
              <a:rPr lang="ru-RU" sz="3100" dirty="0" err="1" smtClean="0"/>
              <a:t>річка</a:t>
            </a:r>
            <a:r>
              <a:rPr lang="ru-RU" sz="3100" dirty="0" smtClean="0"/>
              <a:t>” як </a:t>
            </a:r>
            <a:r>
              <a:rPr lang="ru-RU" sz="3100" dirty="0" err="1" smtClean="0"/>
              <a:t>нібито</a:t>
            </a:r>
            <a:r>
              <a:rPr lang="ru-RU" sz="3100" dirty="0" smtClean="0"/>
              <a:t> судна, </a:t>
            </a:r>
            <a:r>
              <a:rPr lang="ru-RU" sz="3100" dirty="0" err="1" smtClean="0"/>
              <a:t>придатного</a:t>
            </a:r>
            <a:r>
              <a:rPr lang="ru-RU" sz="3100" dirty="0" smtClean="0"/>
              <a:t> для </a:t>
            </a:r>
            <a:r>
              <a:rPr lang="ru-RU" sz="3100" dirty="0" err="1" smtClean="0"/>
              <a:t>плавання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лише</a:t>
            </a:r>
            <a:r>
              <a:rPr lang="ru-RU" sz="3100" dirty="0" smtClean="0"/>
              <a:t> по </a:t>
            </a:r>
            <a:r>
              <a:rPr lang="ru-RU" sz="3100" dirty="0" err="1" smtClean="0"/>
              <a:t>річках</a:t>
            </a:r>
            <a:r>
              <a:rPr lang="ru-RU" sz="3100" dirty="0" smtClean="0"/>
              <a:t> 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перекреслюється</a:t>
            </a:r>
            <a:r>
              <a:rPr lang="ru-RU" sz="3100" dirty="0" smtClean="0"/>
              <a:t> </a:t>
            </a:r>
            <a:r>
              <a:rPr lang="ru-RU" sz="3100" dirty="0" err="1" smtClean="0"/>
              <a:t>даними</a:t>
            </a:r>
            <a:r>
              <a:rPr lang="ru-RU" sz="3100" dirty="0" smtClean="0"/>
              <a:t> </a:t>
            </a:r>
            <a:r>
              <a:rPr lang="ru-RU" sz="3100" dirty="0" err="1" smtClean="0"/>
              <a:t>історичних</a:t>
            </a:r>
            <a:r>
              <a:rPr lang="ru-RU" sz="3100" dirty="0" smtClean="0"/>
              <a:t> </a:t>
            </a:r>
            <a:r>
              <a:rPr lang="ru-RU" sz="3100" dirty="0" err="1" smtClean="0"/>
              <a:t>джерел</a:t>
            </a:r>
            <a:r>
              <a:rPr lang="ru-RU" sz="3100" dirty="0" smtClean="0"/>
              <a:t>. </a:t>
            </a:r>
            <a:r>
              <a:rPr lang="ru-RU" sz="3100" dirty="0" err="1" smtClean="0"/>
              <a:t>Останнім</a:t>
            </a:r>
            <a:r>
              <a:rPr lang="ru-RU" sz="3100" dirty="0" smtClean="0"/>
              <a:t> часом у </a:t>
            </a:r>
            <a:r>
              <a:rPr lang="ru-RU" sz="3100" dirty="0" err="1" smtClean="0"/>
              <a:t>мовознавстві</a:t>
            </a:r>
            <a:r>
              <a:rPr lang="ru-RU" sz="3100" dirty="0" smtClean="0"/>
              <a:t> </a:t>
            </a:r>
            <a:r>
              <a:rPr lang="ru-RU" sz="3100" dirty="0" err="1" smtClean="0"/>
              <a:t>утвердилася</a:t>
            </a:r>
            <a:r>
              <a:rPr lang="ru-RU" sz="3100" dirty="0" smtClean="0"/>
              <a:t> </a:t>
            </a:r>
            <a:r>
              <a:rPr lang="ru-RU" sz="3100" dirty="0" err="1" smtClean="0"/>
              <a:t>власне</a:t>
            </a:r>
            <a:r>
              <a:rPr lang="ru-RU" sz="3100" dirty="0" smtClean="0"/>
              <a:t> </a:t>
            </a:r>
            <a:r>
              <a:rPr lang="ru-RU" sz="3100" dirty="0" err="1" smtClean="0"/>
              <a:t>українська</a:t>
            </a:r>
            <a:r>
              <a:rPr lang="ru-RU" sz="3100" dirty="0" smtClean="0"/>
              <a:t> </a:t>
            </a:r>
            <a:r>
              <a:rPr lang="ru-RU" sz="3100" dirty="0" err="1" smtClean="0"/>
              <a:t>етимологія</a:t>
            </a:r>
            <a:r>
              <a:rPr lang="ru-RU" sz="3100" dirty="0" smtClean="0"/>
              <a:t> слова, </a:t>
            </a:r>
            <a:r>
              <a:rPr lang="ru-RU" sz="3100" dirty="0" err="1" smtClean="0"/>
              <a:t>прибічник</a:t>
            </a:r>
            <a:r>
              <a:rPr lang="ru-RU" sz="3100" dirty="0" smtClean="0"/>
              <a:t> </a:t>
            </a:r>
            <a:r>
              <a:rPr lang="ru-RU" sz="3100" dirty="0" err="1" smtClean="0"/>
              <a:t>якої</a:t>
            </a:r>
            <a:r>
              <a:rPr lang="ru-RU" sz="3100" dirty="0" smtClean="0"/>
              <a:t> В. </a:t>
            </a:r>
            <a:r>
              <a:rPr lang="ru-RU" sz="3100" dirty="0" err="1" smtClean="0"/>
              <a:t>Німчук</a:t>
            </a:r>
            <a:r>
              <a:rPr lang="ru-RU" sz="3100" dirty="0" smtClean="0"/>
              <a:t> </a:t>
            </a:r>
            <a:r>
              <a:rPr lang="ru-RU" sz="3100" dirty="0" err="1" smtClean="0"/>
              <a:t>вбачає</a:t>
            </a:r>
            <a:r>
              <a:rPr lang="ru-RU" sz="3100" dirty="0" smtClean="0"/>
              <a:t> </a:t>
            </a:r>
            <a:r>
              <a:rPr lang="ru-RU" sz="3100" dirty="0" err="1" smtClean="0"/>
              <a:t>джерелом</a:t>
            </a:r>
            <a:r>
              <a:rPr lang="ru-RU" sz="3100" dirty="0" smtClean="0"/>
              <a:t> </a:t>
            </a:r>
            <a:r>
              <a:rPr lang="ru-RU" sz="3100" dirty="0" err="1" smtClean="0"/>
              <a:t>турецького</a:t>
            </a:r>
            <a:r>
              <a:rPr lang="ru-RU" sz="3100" dirty="0" smtClean="0"/>
              <a:t> слова </a:t>
            </a:r>
            <a:r>
              <a:rPr lang="en-US" sz="3100" dirty="0" err="1" smtClean="0"/>
              <a:t>şaica</a:t>
            </a:r>
            <a:r>
              <a:rPr lang="en-US" sz="3100" dirty="0" smtClean="0"/>
              <a:t> </a:t>
            </a:r>
            <a:r>
              <a:rPr lang="ru-RU" sz="3100" dirty="0" err="1" smtClean="0"/>
              <a:t>українську</a:t>
            </a:r>
            <a:r>
              <a:rPr lang="ru-RU" sz="3100" dirty="0" smtClean="0"/>
              <a:t> </a:t>
            </a:r>
            <a:r>
              <a:rPr lang="ru-RU" sz="3100" dirty="0" err="1" smtClean="0"/>
              <a:t>назву</a:t>
            </a:r>
            <a:r>
              <a:rPr lang="ru-RU" sz="3100" dirty="0" smtClean="0"/>
              <a:t> </a:t>
            </a:r>
            <a:r>
              <a:rPr lang="ru-RU" sz="3100" dirty="0" err="1" smtClean="0"/>
              <a:t>човна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виникла</a:t>
            </a:r>
            <a:r>
              <a:rPr lang="ru-RU" sz="3100" dirty="0" smtClean="0"/>
              <a:t> через </a:t>
            </a:r>
            <a:r>
              <a:rPr lang="ru-RU" sz="3100" dirty="0" err="1" smtClean="0"/>
              <a:t>перенесення</a:t>
            </a:r>
            <a:r>
              <a:rPr lang="ru-RU" sz="3100" dirty="0" smtClean="0"/>
              <a:t> на </a:t>
            </a:r>
            <a:r>
              <a:rPr lang="ru-RU" sz="3100" dirty="0" err="1" smtClean="0"/>
              <a:t>засіб</a:t>
            </a:r>
            <a:r>
              <a:rPr lang="ru-RU" sz="3100" dirty="0" smtClean="0"/>
              <a:t> </a:t>
            </a:r>
            <a:r>
              <a:rPr lang="ru-RU" sz="3100" dirty="0" err="1" smtClean="0"/>
              <a:t>пересування</a:t>
            </a:r>
            <a:r>
              <a:rPr lang="ru-RU" sz="3100" dirty="0" smtClean="0"/>
              <a:t> по </a:t>
            </a:r>
            <a:r>
              <a:rPr lang="ru-RU" sz="3100" dirty="0" err="1" smtClean="0"/>
              <a:t>воді</a:t>
            </a:r>
            <a:r>
              <a:rPr lang="ru-RU" sz="3100" dirty="0" smtClean="0"/>
              <a:t> </a:t>
            </a:r>
            <a:r>
              <a:rPr lang="ru-RU" sz="3100" dirty="0" err="1" smtClean="0"/>
              <a:t>назви</a:t>
            </a:r>
            <a:r>
              <a:rPr lang="ru-RU" sz="3100" dirty="0" smtClean="0"/>
              <a:t> водоплавного птаха . Про те, </a:t>
            </a:r>
            <a:r>
              <a:rPr lang="ru-RU" sz="3100" dirty="0" err="1" smtClean="0"/>
              <a:t>якими</a:t>
            </a:r>
            <a:r>
              <a:rPr lang="ru-RU" sz="3100" dirty="0" smtClean="0"/>
              <a:t> </a:t>
            </a:r>
            <a:r>
              <a:rPr lang="ru-RU" sz="3100" dirty="0" err="1" smtClean="0"/>
              <a:t>були</a:t>
            </a:r>
            <a:r>
              <a:rPr lang="ru-RU" sz="3100" dirty="0" smtClean="0"/>
              <a:t> </a:t>
            </a:r>
            <a:r>
              <a:rPr lang="ru-RU" sz="3100" dirty="0" err="1" smtClean="0"/>
              <a:t>запорозькі</a:t>
            </a:r>
            <a:r>
              <a:rPr lang="ru-RU" sz="3100" dirty="0" smtClean="0"/>
              <a:t> судна, </a:t>
            </a:r>
            <a:r>
              <a:rPr lang="ru-RU" sz="3100" dirty="0" err="1" smtClean="0"/>
              <a:t>маємо</a:t>
            </a:r>
            <a:r>
              <a:rPr lang="ru-RU" sz="3100" dirty="0" smtClean="0"/>
              <a:t> </a:t>
            </a:r>
            <a:r>
              <a:rPr lang="ru-RU" sz="3100" dirty="0" err="1" smtClean="0"/>
              <a:t>свідчення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сучасника</a:t>
            </a:r>
            <a:r>
              <a:rPr lang="ru-RU" sz="3100" dirty="0" smtClean="0"/>
              <a:t> тих </a:t>
            </a:r>
            <a:r>
              <a:rPr lang="ru-RU" sz="3100" dirty="0" err="1" smtClean="0"/>
              <a:t>подій</a:t>
            </a:r>
            <a:r>
              <a:rPr lang="ru-RU" sz="3100" dirty="0" smtClean="0"/>
              <a:t> – П. </a:t>
            </a:r>
            <a:r>
              <a:rPr lang="ru-RU" sz="3100" dirty="0" err="1" smtClean="0"/>
              <a:t>Шевальє</a:t>
            </a:r>
            <a:r>
              <a:rPr lang="ru-RU" sz="3100" dirty="0" smtClean="0"/>
              <a:t>: “</a:t>
            </a:r>
            <a:r>
              <a:rPr lang="ru-RU" sz="3100" i="1" dirty="0" err="1" smtClean="0"/>
              <a:t>Козаки</a:t>
            </a:r>
            <a:r>
              <a:rPr lang="ru-RU" sz="3100" i="1" dirty="0" smtClean="0"/>
              <a:t> починали </a:t>
            </a:r>
            <a:r>
              <a:rPr lang="ru-RU" sz="3100" i="1" dirty="0" err="1" smtClean="0"/>
              <a:t>будувати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свої</a:t>
            </a:r>
            <a:r>
              <a:rPr lang="ru-RU" sz="3100" i="1" dirty="0" smtClean="0"/>
              <a:t> судна </a:t>
            </a:r>
            <a:r>
              <a:rPr lang="ru-RU" sz="3100" i="1" dirty="0" err="1" smtClean="0"/>
              <a:t>завдовжки</a:t>
            </a:r>
            <a:r>
              <a:rPr lang="ru-RU" sz="3100" i="1" dirty="0" smtClean="0"/>
              <a:t> в 60 </a:t>
            </a:r>
            <a:r>
              <a:rPr lang="ru-RU" sz="3100" i="1" dirty="0" err="1" smtClean="0"/>
              <a:t>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завширшки</a:t>
            </a:r>
            <a:r>
              <a:rPr lang="ru-RU" sz="3100" i="1" dirty="0" smtClean="0"/>
              <a:t> в 10 </a:t>
            </a:r>
            <a:r>
              <a:rPr lang="ru-RU" sz="3100" i="1" dirty="0" err="1" smtClean="0"/>
              <a:t>або</a:t>
            </a:r>
            <a:r>
              <a:rPr lang="ru-RU" sz="3100" i="1" dirty="0" smtClean="0"/>
              <a:t> 12 </a:t>
            </a:r>
            <a:r>
              <a:rPr lang="ru-RU" sz="3100" i="1" dirty="0" err="1" smtClean="0"/>
              <a:t>стіп</a:t>
            </a:r>
            <a:r>
              <a:rPr lang="ru-RU" sz="3100" i="1" dirty="0" smtClean="0"/>
              <a:t>. Вони без </a:t>
            </a:r>
            <a:r>
              <a:rPr lang="ru-RU" sz="3100" i="1" dirty="0" err="1" smtClean="0"/>
              <a:t>кіля</a:t>
            </a:r>
            <a:r>
              <a:rPr lang="ru-RU" sz="3100" i="1" dirty="0" smtClean="0"/>
              <a:t>, а </a:t>
            </a:r>
            <a:r>
              <a:rPr lang="ru-RU" sz="3100" i="1" dirty="0" err="1" smtClean="0"/>
              <a:t>побудовані</a:t>
            </a:r>
            <a:r>
              <a:rPr lang="ru-RU" sz="3100" i="1" dirty="0" smtClean="0"/>
              <a:t> як </a:t>
            </a:r>
            <a:r>
              <a:rPr lang="ru-RU" sz="3100" i="1" dirty="0" err="1" smtClean="0"/>
              <a:t>човен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з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липи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або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верби</a:t>
            </a:r>
            <a:r>
              <a:rPr lang="ru-RU" sz="3100" i="1" dirty="0" smtClean="0"/>
              <a:t>, </a:t>
            </a:r>
            <a:r>
              <a:rPr lang="ru-RU" sz="3100" i="1" dirty="0" err="1" smtClean="0"/>
              <a:t>обшиті</a:t>
            </a:r>
            <a:r>
              <a:rPr lang="ru-RU" sz="3100" i="1" dirty="0" smtClean="0"/>
              <a:t> по боках </a:t>
            </a:r>
            <a:r>
              <a:rPr lang="ru-RU" sz="3100" i="1" dirty="0" err="1" smtClean="0"/>
              <a:t>високо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дошками</a:t>
            </a:r>
            <a:r>
              <a:rPr lang="ru-RU" sz="3100" i="1" dirty="0" smtClean="0"/>
              <a:t>, </a:t>
            </a:r>
            <a:r>
              <a:rPr lang="ru-RU" sz="3100" i="1" dirty="0" err="1" smtClean="0"/>
              <a:t>які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козаки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прикріплюють</a:t>
            </a:r>
            <a:r>
              <a:rPr lang="ru-RU" sz="3100" i="1" dirty="0" smtClean="0"/>
              <a:t> одну до </a:t>
            </a:r>
            <a:r>
              <a:rPr lang="ru-RU" sz="3100" i="1" dirty="0" err="1" smtClean="0"/>
              <a:t>одної</a:t>
            </a:r>
            <a:r>
              <a:rPr lang="ru-RU" sz="3100" i="1" dirty="0" smtClean="0"/>
              <a:t>, за </a:t>
            </a:r>
            <a:r>
              <a:rPr lang="ru-RU" sz="3100" i="1" dirty="0" err="1" smtClean="0"/>
              <a:t>допомогою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шипів</a:t>
            </a:r>
            <a:r>
              <a:rPr lang="ru-RU" sz="3100" i="1" dirty="0" smtClean="0"/>
              <a:t>. </a:t>
            </a:r>
            <a:r>
              <a:rPr lang="ru-RU" sz="3100" i="1" dirty="0" err="1" smtClean="0"/>
              <a:t>Козаки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ставлять</a:t>
            </a:r>
            <a:r>
              <a:rPr lang="ru-RU" sz="3100" i="1" dirty="0" smtClean="0"/>
              <a:t> два весла, </a:t>
            </a:r>
            <a:r>
              <a:rPr lang="ru-RU" sz="3100" i="1" dirty="0" err="1" smtClean="0"/>
              <a:t>щоб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краще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повертати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човен</a:t>
            </a:r>
            <a:r>
              <a:rPr lang="ru-RU" sz="3100" i="1" dirty="0" smtClean="0"/>
              <a:t>… для </a:t>
            </a:r>
            <a:r>
              <a:rPr lang="ru-RU" sz="3100" i="1" dirty="0" err="1" smtClean="0"/>
              <a:t>більшої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стійкості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човна</a:t>
            </a:r>
            <a:r>
              <a:rPr lang="ru-RU" sz="3100" i="1" dirty="0" smtClean="0"/>
              <a:t> на </a:t>
            </a:r>
            <a:r>
              <a:rPr lang="ru-RU" sz="3100" i="1" dirty="0" err="1" smtClean="0"/>
              <a:t>хвилях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прикріпляють</a:t>
            </a:r>
            <a:r>
              <a:rPr lang="ru-RU" sz="3100" i="1" dirty="0" smtClean="0"/>
              <a:t> до</a:t>
            </a:r>
            <a:endParaRPr lang="ru-RU" sz="3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23331"/>
            <a:ext cx="10515600" cy="545363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бортів</a:t>
            </a:r>
            <a:r>
              <a:rPr lang="ru-RU" i="1" dirty="0" smtClean="0"/>
              <a:t> </a:t>
            </a:r>
            <a:r>
              <a:rPr lang="ru-RU" i="1" dirty="0" err="1" smtClean="0"/>
              <a:t>в′язки</a:t>
            </a:r>
            <a:r>
              <a:rPr lang="ru-RU" i="1" dirty="0" smtClean="0"/>
              <a:t> очерету </a:t>
            </a:r>
            <a:r>
              <a:rPr lang="ru-RU" i="1" dirty="0" err="1" smtClean="0"/>
              <a:t>завтовшки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бочечку. </a:t>
            </a:r>
            <a:r>
              <a:rPr lang="ru-RU" i="1" dirty="0" err="1" smtClean="0"/>
              <a:t>Звичайно</a:t>
            </a:r>
            <a:r>
              <a:rPr lang="ru-RU" i="1" dirty="0" smtClean="0"/>
              <a:t> судна </a:t>
            </a:r>
            <a:r>
              <a:rPr lang="ru-RU" i="1" dirty="0" err="1" smtClean="0"/>
              <a:t>мають</a:t>
            </a:r>
            <a:r>
              <a:rPr lang="ru-RU" i="1" dirty="0" smtClean="0"/>
              <a:t> 10-12 </a:t>
            </a:r>
            <a:r>
              <a:rPr lang="ru-RU" i="1" dirty="0" err="1" smtClean="0"/>
              <a:t>або</a:t>
            </a:r>
            <a:r>
              <a:rPr lang="ru-RU" i="1" dirty="0" smtClean="0"/>
              <a:t> 15 весел на кожному борту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</a:t>
            </a:r>
            <a:r>
              <a:rPr lang="ru-RU" i="1" dirty="0" err="1" smtClean="0"/>
              <a:t>швидкохідні</a:t>
            </a:r>
            <a:r>
              <a:rPr lang="ru-RU" i="1" dirty="0" smtClean="0"/>
              <a:t>, </a:t>
            </a:r>
            <a:r>
              <a:rPr lang="ru-RU" i="1" dirty="0" err="1" smtClean="0"/>
              <a:t>ніж</a:t>
            </a:r>
            <a:r>
              <a:rPr lang="ru-RU" i="1" dirty="0" smtClean="0"/>
              <a:t> </a:t>
            </a:r>
            <a:r>
              <a:rPr lang="ru-RU" i="1" dirty="0" err="1" smtClean="0"/>
              <a:t>турецькі</a:t>
            </a:r>
            <a:r>
              <a:rPr lang="ru-RU" i="1" dirty="0" smtClean="0"/>
              <a:t> </a:t>
            </a:r>
            <a:r>
              <a:rPr lang="ru-RU" i="1" dirty="0" err="1" smtClean="0"/>
              <a:t>галери</a:t>
            </a:r>
            <a:r>
              <a:rPr lang="ru-RU" i="1" dirty="0" smtClean="0"/>
              <a:t>; у </a:t>
            </a:r>
            <a:r>
              <a:rPr lang="ru-RU" i="1" dirty="0" err="1" smtClean="0"/>
              <a:t>козаків</a:t>
            </a:r>
            <a:r>
              <a:rPr lang="ru-RU" i="1" dirty="0" smtClean="0"/>
              <a:t> </a:t>
            </a:r>
            <a:r>
              <a:rPr lang="ru-RU" i="1" dirty="0" err="1" smtClean="0"/>
              <a:t>погані</a:t>
            </a:r>
            <a:r>
              <a:rPr lang="ru-RU" i="1" dirty="0" smtClean="0"/>
              <a:t> </a:t>
            </a:r>
            <a:r>
              <a:rPr lang="ru-RU" i="1" dirty="0" err="1" smtClean="0"/>
              <a:t>вітрила</a:t>
            </a:r>
            <a:r>
              <a:rPr lang="ru-RU" i="1" dirty="0" smtClean="0"/>
              <a:t>, </a:t>
            </a:r>
            <a:r>
              <a:rPr lang="ru-RU" i="1" dirty="0" err="1" smtClean="0"/>
              <a:t>але</a:t>
            </a:r>
            <a:r>
              <a:rPr lang="ru-RU" i="1" dirty="0" smtClean="0"/>
              <a:t> вони </a:t>
            </a:r>
            <a:r>
              <a:rPr lang="ru-RU" i="1" dirty="0" err="1" smtClean="0"/>
              <a:t>користуються</a:t>
            </a:r>
            <a:r>
              <a:rPr lang="ru-RU" i="1" dirty="0" smtClean="0"/>
              <a:t> ними </a:t>
            </a:r>
            <a:r>
              <a:rPr lang="ru-RU" i="1" dirty="0" err="1" smtClean="0"/>
              <a:t>тільки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хорошої</a:t>
            </a:r>
            <a:r>
              <a:rPr lang="ru-RU" i="1" dirty="0" smtClean="0"/>
              <a:t> погоди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волять</a:t>
            </a:r>
            <a:r>
              <a:rPr lang="ru-RU" i="1" dirty="0" smtClean="0"/>
              <a:t> </a:t>
            </a:r>
            <a:r>
              <a:rPr lang="ru-RU" i="1" dirty="0" err="1" smtClean="0"/>
              <a:t>веслувати</a:t>
            </a:r>
            <a:r>
              <a:rPr lang="ru-RU" i="1" dirty="0" smtClean="0"/>
              <a:t>, коли </a:t>
            </a:r>
            <a:r>
              <a:rPr lang="ru-RU" i="1" dirty="0" err="1" smtClean="0"/>
              <a:t>дме</a:t>
            </a:r>
            <a:r>
              <a:rPr lang="ru-RU" i="1" dirty="0" smtClean="0"/>
              <a:t> </a:t>
            </a:r>
            <a:r>
              <a:rPr lang="ru-RU" i="1" dirty="0" err="1" smtClean="0"/>
              <a:t>сильний</a:t>
            </a:r>
            <a:r>
              <a:rPr lang="ru-RU" i="1" dirty="0" smtClean="0"/>
              <a:t> </a:t>
            </a:r>
            <a:r>
              <a:rPr lang="ru-RU" i="1" dirty="0" err="1" smtClean="0"/>
              <a:t>вітер</a:t>
            </a:r>
            <a:r>
              <a:rPr lang="ru-RU" dirty="0" smtClean="0"/>
              <a:t>” [</a:t>
            </a:r>
            <a:r>
              <a:rPr lang="ru-RU" dirty="0" smtClean="0"/>
              <a:t>1663].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писемних</a:t>
            </a:r>
            <a:r>
              <a:rPr lang="ru-RU" dirty="0" smtClean="0"/>
              <a:t> </a:t>
            </a:r>
            <a:r>
              <a:rPr lang="ru-RU" dirty="0" err="1" smtClean="0"/>
              <a:t>пам′яток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заперечити</a:t>
            </a:r>
            <a:r>
              <a:rPr lang="ru-RU" dirty="0" smtClean="0"/>
              <a:t> </a:t>
            </a:r>
            <a:r>
              <a:rPr lang="ru-RU" dirty="0" err="1" smtClean="0"/>
              <a:t>передчасний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 </a:t>
            </a:r>
            <a:r>
              <a:rPr lang="ru-RU" dirty="0" err="1" smtClean="0"/>
              <a:t>історика</a:t>
            </a:r>
            <a:r>
              <a:rPr lang="ru-RU" dirty="0" smtClean="0"/>
              <a:t> В. </a:t>
            </a:r>
            <a:r>
              <a:rPr lang="ru-RU" dirty="0" err="1" smtClean="0"/>
              <a:t>Фоменка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“на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дотепер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ніде</a:t>
            </a:r>
            <a:r>
              <a:rPr lang="ru-RU" dirty="0" smtClean="0"/>
              <a:t> не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жодного</a:t>
            </a:r>
            <a:r>
              <a:rPr lang="ru-RU" dirty="0" smtClean="0"/>
              <a:t> документа, де б </a:t>
            </a:r>
            <a:r>
              <a:rPr lang="ru-RU" dirty="0" err="1" smtClean="0"/>
              <a:t>назва</a:t>
            </a:r>
            <a:r>
              <a:rPr lang="ru-RU" dirty="0" smtClean="0"/>
              <a:t> “чайка” </a:t>
            </a:r>
            <a:r>
              <a:rPr lang="ru-RU" dirty="0" err="1" smtClean="0"/>
              <a:t>згадувалася</a:t>
            </a:r>
            <a:r>
              <a:rPr lang="ru-RU" dirty="0" smtClean="0"/>
              <a:t> до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чверті</a:t>
            </a:r>
            <a:r>
              <a:rPr lang="ru-RU" dirty="0" smtClean="0"/>
              <a:t> </a:t>
            </a:r>
            <a:r>
              <a:rPr lang="en-US" dirty="0" smtClean="0"/>
              <a:t>XVIII </a:t>
            </a:r>
            <a:r>
              <a:rPr lang="ru-RU" dirty="0" smtClean="0"/>
              <a:t>ст. 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польський</a:t>
            </a:r>
            <a:r>
              <a:rPr lang="ru-RU" dirty="0" smtClean="0"/>
              <a:t> </a:t>
            </a:r>
            <a:r>
              <a:rPr lang="ru-RU" dirty="0" err="1" smtClean="0"/>
              <a:t>історик</a:t>
            </a:r>
            <a:r>
              <a:rPr lang="ru-RU" dirty="0" smtClean="0"/>
              <a:t> </a:t>
            </a:r>
            <a:r>
              <a:rPr lang="ru-RU" dirty="0" err="1" smtClean="0"/>
              <a:t>Марцін</a:t>
            </a:r>
            <a:r>
              <a:rPr lang="ru-RU" dirty="0" smtClean="0"/>
              <a:t> </a:t>
            </a:r>
            <a:r>
              <a:rPr lang="ru-RU" dirty="0" err="1" smtClean="0"/>
              <a:t>Бельський</a:t>
            </a:r>
            <a:r>
              <a:rPr lang="ru-RU" dirty="0" smtClean="0"/>
              <a:t> (</a:t>
            </a:r>
            <a:r>
              <a:rPr lang="en-US" dirty="0" smtClean="0"/>
              <a:t>XVI </a:t>
            </a:r>
            <a:r>
              <a:rPr lang="ru-RU" dirty="0" smtClean="0"/>
              <a:t>ст.) </a:t>
            </a:r>
            <a:r>
              <a:rPr lang="ru-RU" dirty="0" err="1" smtClean="0"/>
              <a:t>свідчить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козаки</a:t>
            </a:r>
            <a:r>
              <a:rPr lang="ru-RU" dirty="0" smtClean="0"/>
              <a:t> проходили пороги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шкіряних</a:t>
            </a:r>
            <a:r>
              <a:rPr lang="ru-RU" dirty="0" smtClean="0"/>
              <a:t> </a:t>
            </a:r>
            <a:r>
              <a:rPr lang="ru-RU" dirty="0" err="1" smtClean="0"/>
              <a:t>човнах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вони </a:t>
            </a:r>
            <a:r>
              <a:rPr lang="ru-RU" dirty="0" err="1" smtClean="0"/>
              <a:t>називали</a:t>
            </a:r>
            <a:r>
              <a:rPr lang="ru-RU" dirty="0" smtClean="0"/>
              <a:t> чайками (</a:t>
            </a:r>
            <a:r>
              <a:rPr lang="en-US" dirty="0" err="1" smtClean="0"/>
              <a:t>szajke</a:t>
            </a:r>
            <a:r>
              <a:rPr lang="en-US" dirty="0" smtClean="0"/>
              <a:t>) [</a:t>
            </a:r>
            <a:r>
              <a:rPr lang="en-US" dirty="0" err="1" smtClean="0"/>
              <a:t>Kronika</a:t>
            </a:r>
            <a:r>
              <a:rPr lang="en-US" dirty="0" smtClean="0"/>
              <a:t> III 1358-1360].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 err="1" smtClean="0"/>
              <a:t>запорозьких</a:t>
            </a:r>
            <a:r>
              <a:rPr lang="ru-RU" dirty="0" smtClean="0"/>
              <a:t> </a:t>
            </a:r>
            <a:r>
              <a:rPr lang="ru-RU" dirty="0" err="1" smtClean="0"/>
              <a:t>човнів</a:t>
            </a:r>
            <a:r>
              <a:rPr lang="ru-RU" dirty="0" smtClean="0"/>
              <a:t> </a:t>
            </a:r>
            <a:r>
              <a:rPr lang="ru-RU" dirty="0" err="1" smtClean="0"/>
              <a:t>знаходимо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джерелах</a:t>
            </a:r>
            <a:r>
              <a:rPr lang="ru-RU" dirty="0" smtClean="0"/>
              <a:t> </a:t>
            </a:r>
            <a:r>
              <a:rPr lang="en-US" dirty="0" smtClean="0"/>
              <a:t>XVII </a:t>
            </a:r>
            <a:r>
              <a:rPr lang="ru-RU" dirty="0" smtClean="0"/>
              <a:t>ст., напр.: </a:t>
            </a:r>
            <a:r>
              <a:rPr lang="en-US" i="1" dirty="0" smtClean="0"/>
              <a:t>a </a:t>
            </a:r>
            <a:r>
              <a:rPr lang="en-US" i="1" dirty="0" err="1" smtClean="0"/>
              <a:t>wyli</a:t>
            </a:r>
            <a:r>
              <a:rPr lang="en-US" i="1" dirty="0" smtClean="0"/>
              <a:t> </a:t>
            </a:r>
            <a:r>
              <a:rPr lang="en-US" i="1" dirty="0" err="1" smtClean="0"/>
              <a:t>niezaniechaczie</a:t>
            </a:r>
            <a:r>
              <a:rPr lang="en-US" i="1" dirty="0" smtClean="0"/>
              <a:t> </a:t>
            </a:r>
            <a:r>
              <a:rPr lang="en-US" i="1" dirty="0" err="1" smtClean="0"/>
              <a:t>tych</a:t>
            </a:r>
            <a:r>
              <a:rPr lang="en-US" i="1" dirty="0" smtClean="0"/>
              <a:t> </a:t>
            </a:r>
            <a:r>
              <a:rPr lang="en-US" i="1" dirty="0" err="1" smtClean="0"/>
              <a:t>chadziek</a:t>
            </a:r>
            <a:r>
              <a:rPr lang="en-US" i="1" dirty="0" smtClean="0"/>
              <a:t> (sic)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morzhe</a:t>
            </a:r>
            <a:r>
              <a:rPr lang="en-US" i="1" dirty="0" smtClean="0"/>
              <a:t>, </a:t>
            </a:r>
            <a:r>
              <a:rPr lang="en-US" i="1" dirty="0" err="1" smtClean="0"/>
              <a:t>snaczniesze</a:t>
            </a:r>
            <a:r>
              <a:rPr lang="en-US" i="1" dirty="0" smtClean="0"/>
              <a:t> y </a:t>
            </a:r>
            <a:r>
              <a:rPr lang="en-US" i="1" dirty="0" err="1" smtClean="0"/>
              <a:t>srossze</a:t>
            </a:r>
            <a:r>
              <a:rPr lang="en-US" i="1" dirty="0" smtClean="0"/>
              <a:t> </a:t>
            </a:r>
            <a:r>
              <a:rPr lang="en-US" i="1" dirty="0" err="1" smtClean="0"/>
              <a:t>niebespieczenstwo</a:t>
            </a:r>
            <a:r>
              <a:rPr lang="en-US" i="1" dirty="0" smtClean="0"/>
              <a:t> </a:t>
            </a:r>
            <a:r>
              <a:rPr lang="en-US" i="1" dirty="0" err="1" smtClean="0"/>
              <a:t>obaliczie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Rzecz</a:t>
            </a:r>
            <a:r>
              <a:rPr lang="en-US" i="1" dirty="0" smtClean="0"/>
              <a:t> </a:t>
            </a:r>
            <a:r>
              <a:rPr lang="en-US" i="1" dirty="0" err="1" smtClean="0"/>
              <a:t>pospolita</a:t>
            </a:r>
            <a:r>
              <a:rPr lang="en-US" i="1" dirty="0" smtClean="0"/>
              <a:t> [</a:t>
            </a:r>
            <a:r>
              <a:rPr lang="en-US" i="1" dirty="0" smtClean="0"/>
              <a:t>1618-1619</a:t>
            </a:r>
            <a:r>
              <a:rPr lang="ru-RU" i="1" dirty="0" smtClean="0"/>
              <a:t>]; </a:t>
            </a:r>
            <a:r>
              <a:rPr lang="ru-RU" i="1" dirty="0" smtClean="0"/>
              <a:t>Малая России кошевые посланцы, </a:t>
            </a:r>
            <a:r>
              <a:rPr lang="ru-RU" i="1" dirty="0" err="1" smtClean="0"/>
              <a:t>Евсей</a:t>
            </a:r>
            <a:r>
              <a:rPr lang="ru-RU" i="1" dirty="0" smtClean="0"/>
              <a:t> </a:t>
            </a:r>
            <a:r>
              <a:rPr lang="ru-RU" i="1" dirty="0" err="1" smtClean="0"/>
              <a:t>Шашол</a:t>
            </a:r>
            <a:r>
              <a:rPr lang="ru-RU" i="1" dirty="0" smtClean="0"/>
              <a:t> с товарищи, сказали…А на весне б изволил великий государь прислать к нам,- к запорожцам – чаек [1672 АЮЗР 9 15; 1674 5 406]; </a:t>
            </a:r>
            <a:r>
              <a:rPr lang="ru-RU" i="1" dirty="0" err="1" smtClean="0"/>
              <a:t>Тотъ</a:t>
            </a:r>
            <a:r>
              <a:rPr lang="ru-RU" i="1" dirty="0" smtClean="0"/>
              <a:t> л</a:t>
            </a:r>
            <a:r>
              <a:rPr lang="en-US" i="1" dirty="0" smtClean="0"/>
              <a:t>h</a:t>
            </a:r>
            <a:r>
              <a:rPr lang="ru-RU" i="1" dirty="0" err="1" smtClean="0"/>
              <a:t>съ</a:t>
            </a:r>
            <a:r>
              <a:rPr lang="ru-RU" i="1" dirty="0" smtClean="0"/>
              <a:t> </a:t>
            </a:r>
            <a:r>
              <a:rPr lang="ru-RU" i="1" dirty="0" err="1" smtClean="0"/>
              <a:t>ронить</a:t>
            </a:r>
            <a:r>
              <a:rPr lang="ru-RU" i="1" dirty="0" smtClean="0"/>
              <a:t> и чайки </a:t>
            </a:r>
            <a:r>
              <a:rPr lang="ru-RU" i="1" dirty="0" err="1" smtClean="0"/>
              <a:t>д</a:t>
            </a:r>
            <a:r>
              <a:rPr lang="en-US" i="1" dirty="0" smtClean="0"/>
              <a:t>h</a:t>
            </a:r>
            <a:r>
              <a:rPr lang="ru-RU" i="1" dirty="0" err="1" smtClean="0"/>
              <a:t>лать</a:t>
            </a:r>
            <a:r>
              <a:rPr lang="ru-RU" i="1" dirty="0" smtClean="0"/>
              <a:t> над </a:t>
            </a:r>
            <a:r>
              <a:rPr lang="ru-RU" i="1" dirty="0" err="1" smtClean="0"/>
              <a:t>Ворскломъ</a:t>
            </a:r>
            <a:r>
              <a:rPr lang="ru-RU" i="1" dirty="0" smtClean="0"/>
              <a:t> [</a:t>
            </a:r>
            <a:r>
              <a:rPr lang="ru-RU" i="1" dirty="0" smtClean="0"/>
              <a:t>1763].</a:t>
            </a:r>
          </a:p>
          <a:p>
            <a:pPr algn="just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7062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Чайка</a:t>
            </a:r>
            <a:endParaRPr lang="ru-RU" dirty="0"/>
          </a:p>
        </p:txBody>
      </p:sp>
      <p:pic>
        <p:nvPicPr>
          <p:cNvPr id="4" name="Содержимое 7" descr="351004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4647" y="629871"/>
            <a:ext cx="6711933" cy="50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91570"/>
            <a:ext cx="10515600" cy="538539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</a:t>
            </a:r>
            <a:r>
              <a:rPr lang="ru-RU" dirty="0" err="1" smtClean="0">
                <a:solidFill>
                  <a:srgbClr val="FF0000"/>
                </a:solidFill>
              </a:rPr>
              <a:t>Щебека</a:t>
            </a:r>
            <a:r>
              <a:rPr lang="ru-RU" dirty="0" smtClean="0"/>
              <a:t>. Фасмер </a:t>
            </a:r>
            <a:r>
              <a:rPr lang="ru-RU" dirty="0" err="1" smtClean="0"/>
              <a:t>пояснює</a:t>
            </a:r>
            <a:r>
              <a:rPr lang="ru-RU" dirty="0" smtClean="0"/>
              <a:t> рос. шебека “</a:t>
            </a:r>
            <a:r>
              <a:rPr lang="ru-RU" dirty="0" err="1" smtClean="0"/>
              <a:t>невелике</a:t>
            </a:r>
            <a:r>
              <a:rPr lang="ru-RU" dirty="0" smtClean="0"/>
              <a:t> </a:t>
            </a:r>
            <a:r>
              <a:rPr lang="ru-RU" dirty="0" err="1" smtClean="0"/>
              <a:t>трищоглове</a:t>
            </a:r>
            <a:r>
              <a:rPr lang="ru-RU" dirty="0" smtClean="0"/>
              <a:t> </a:t>
            </a:r>
            <a:r>
              <a:rPr lang="ru-RU" dirty="0" err="1" smtClean="0"/>
              <a:t>торгове</a:t>
            </a:r>
            <a:r>
              <a:rPr lang="ru-RU" dirty="0" smtClean="0"/>
              <a:t> судно на </a:t>
            </a:r>
            <a:r>
              <a:rPr lang="ru-RU" dirty="0" err="1" smtClean="0"/>
              <a:t>Середземному</a:t>
            </a:r>
            <a:r>
              <a:rPr lang="ru-RU" dirty="0" smtClean="0"/>
              <a:t> </a:t>
            </a:r>
            <a:r>
              <a:rPr lang="ru-RU" dirty="0" err="1" smtClean="0"/>
              <a:t>морі</a:t>
            </a:r>
            <a:r>
              <a:rPr lang="ru-RU" dirty="0" smtClean="0"/>
              <a:t>” як </a:t>
            </a:r>
            <a:r>
              <a:rPr lang="ru-RU" dirty="0" err="1" smtClean="0"/>
              <a:t>запозичене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іт</a:t>
            </a:r>
            <a:r>
              <a:rPr lang="ru-RU" dirty="0" smtClean="0"/>
              <a:t>. </a:t>
            </a:r>
            <a:r>
              <a:rPr lang="en-US" dirty="0" err="1" smtClean="0"/>
              <a:t>sciabecco</a:t>
            </a:r>
            <a:r>
              <a:rPr lang="en-US" dirty="0" smtClean="0"/>
              <a:t> “</a:t>
            </a:r>
            <a:r>
              <a:rPr lang="ru-RU" dirty="0" smtClean="0"/>
              <a:t>тс.” </a:t>
            </a:r>
            <a:r>
              <a:rPr lang="en-US" dirty="0" smtClean="0"/>
              <a:t> </a:t>
            </a:r>
            <a:r>
              <a:rPr lang="ru-RU" dirty="0" err="1" smtClean="0"/>
              <a:t>Боплан</a:t>
            </a:r>
            <a:r>
              <a:rPr lang="ru-RU" dirty="0" smtClean="0"/>
              <a:t> у 1640 р. писав,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козаки</a:t>
            </a:r>
            <a:r>
              <a:rPr lang="ru-RU" dirty="0" smtClean="0"/>
              <a:t> </a:t>
            </a:r>
            <a:r>
              <a:rPr lang="ru-RU" dirty="0" err="1" smtClean="0"/>
              <a:t>робили</a:t>
            </a:r>
            <a:r>
              <a:rPr lang="ru-RU" dirty="0" smtClean="0"/>
              <a:t> судна, “так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мовити</a:t>
            </a:r>
            <a:r>
              <a:rPr lang="ru-RU" dirty="0" smtClean="0"/>
              <a:t>, </a:t>
            </a:r>
            <a:r>
              <a:rPr lang="ru-RU" dirty="0" err="1" smtClean="0"/>
              <a:t>щебевища</a:t>
            </a:r>
            <a:r>
              <a:rPr lang="ru-RU" dirty="0" smtClean="0"/>
              <a:t> </a:t>
            </a:r>
            <a:r>
              <a:rPr lang="ru-RU" dirty="0" err="1" smtClean="0"/>
              <a:t>військові</a:t>
            </a:r>
            <a:r>
              <a:rPr lang="ru-RU" dirty="0" smtClean="0"/>
              <a:t>” , </a:t>
            </a:r>
            <a:r>
              <a:rPr lang="ru-RU" dirty="0" err="1" smtClean="0"/>
              <a:t>підкреслюючи</a:t>
            </a:r>
            <a:r>
              <a:rPr lang="ru-RU" dirty="0" smtClean="0"/>
              <a:t> великий </a:t>
            </a:r>
            <a:r>
              <a:rPr lang="ru-RU" dirty="0" err="1" smtClean="0"/>
              <a:t>розмір</a:t>
            </a:r>
            <a:r>
              <a:rPr lang="ru-RU" dirty="0" smtClean="0"/>
              <a:t> судна (</a:t>
            </a:r>
            <a:r>
              <a:rPr lang="ru-RU" dirty="0" err="1" smtClean="0"/>
              <a:t>щебевище</a:t>
            </a:r>
            <a:r>
              <a:rPr lang="ru-RU" dirty="0" smtClean="0"/>
              <a:t> – велика </a:t>
            </a:r>
            <a:r>
              <a:rPr lang="ru-RU" dirty="0" err="1" smtClean="0"/>
              <a:t>щебека</a:t>
            </a:r>
            <a:r>
              <a:rPr lang="ru-RU" dirty="0" smtClean="0"/>
              <a:t>).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запорожці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суден,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тактики </a:t>
            </a:r>
            <a:r>
              <a:rPr lang="ru-RU" dirty="0" err="1" smtClean="0"/>
              <a:t>морського</a:t>
            </a:r>
            <a:r>
              <a:rPr lang="ru-RU" dirty="0" smtClean="0"/>
              <a:t> бою. Особливо </a:t>
            </a:r>
            <a:r>
              <a:rPr lang="ru-RU" dirty="0" err="1" smtClean="0"/>
              <a:t>поширеними</a:t>
            </a:r>
            <a:r>
              <a:rPr lang="ru-RU" dirty="0" smtClean="0"/>
              <a:t> у </a:t>
            </a:r>
            <a:r>
              <a:rPr lang="ru-RU" dirty="0" err="1" smtClean="0"/>
              <a:t>козаків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споконвічно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річково-морських</a:t>
            </a:r>
            <a:r>
              <a:rPr lang="ru-RU" dirty="0" smtClean="0"/>
              <a:t> суден, </a:t>
            </a:r>
            <a:r>
              <a:rPr lang="ru-RU" dirty="0" err="1" smtClean="0"/>
              <a:t>такі</a:t>
            </a:r>
            <a:r>
              <a:rPr lang="ru-RU" dirty="0" smtClean="0"/>
              <a:t> як байдак, дуб, липа, чайка. </a:t>
            </a:r>
            <a:r>
              <a:rPr lang="ru-RU" dirty="0" err="1" smtClean="0"/>
              <a:t>Торговельні</a:t>
            </a:r>
            <a:r>
              <a:rPr lang="ru-RU" dirty="0" smtClean="0"/>
              <a:t>, </a:t>
            </a:r>
            <a:r>
              <a:rPr lang="ru-RU" dirty="0" err="1" smtClean="0"/>
              <a:t>військові</a:t>
            </a:r>
            <a:r>
              <a:rPr lang="ru-RU" dirty="0" smtClean="0"/>
              <a:t> </a:t>
            </a:r>
            <a:r>
              <a:rPr lang="ru-RU" dirty="0" err="1" smtClean="0"/>
              <a:t>взаємини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 принесли на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терени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суден </a:t>
            </a:r>
            <a:r>
              <a:rPr lang="ru-RU" dirty="0" err="1" smtClean="0"/>
              <a:t>іншомовного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– корабль, </a:t>
            </a:r>
            <a:r>
              <a:rPr lang="ru-RU" dirty="0" err="1" smtClean="0"/>
              <a:t>моноксила</a:t>
            </a:r>
            <a:r>
              <a:rPr lang="ru-RU" dirty="0" smtClean="0"/>
              <a:t>, </a:t>
            </a:r>
            <a:r>
              <a:rPr lang="ru-RU" dirty="0" err="1" smtClean="0"/>
              <a:t>стернъ</a:t>
            </a:r>
            <a:r>
              <a:rPr lang="ru-RU" dirty="0" smtClean="0"/>
              <a:t>. </a:t>
            </a:r>
            <a:r>
              <a:rPr lang="ru-RU" dirty="0" err="1" smtClean="0"/>
              <a:t>Іноземці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писали про </a:t>
            </a:r>
            <a:r>
              <a:rPr lang="ru-RU" dirty="0" err="1" smtClean="0"/>
              <a:t>запорозьку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,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козацькі</a:t>
            </a:r>
            <a:r>
              <a:rPr lang="ru-RU" dirty="0" smtClean="0"/>
              <a:t> судна </a:t>
            </a:r>
            <a:r>
              <a:rPr lang="ru-RU" dirty="0" err="1" smtClean="0"/>
              <a:t>відомими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словами – сандал, </a:t>
            </a:r>
            <a:r>
              <a:rPr lang="ru-RU" dirty="0" err="1" smtClean="0"/>
              <a:t>щебека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намагалися</a:t>
            </a:r>
            <a:r>
              <a:rPr lang="ru-RU" dirty="0" smtClean="0"/>
              <a:t> </a:t>
            </a:r>
            <a:r>
              <a:rPr lang="ru-RU" dirty="0" err="1" smtClean="0"/>
              <a:t>познайомити</a:t>
            </a:r>
            <a:r>
              <a:rPr lang="ru-RU" dirty="0" smtClean="0"/>
              <a:t> закордонного </a:t>
            </a:r>
            <a:r>
              <a:rPr lang="ru-RU" dirty="0" err="1" smtClean="0"/>
              <a:t>читача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морською</a:t>
            </a:r>
            <a:r>
              <a:rPr lang="ru-RU" dirty="0" smtClean="0"/>
              <a:t> лексикою. У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таких </a:t>
            </a:r>
            <a:r>
              <a:rPr lang="ru-RU" dirty="0" err="1" smtClean="0"/>
              <a:t>назв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пасивної</a:t>
            </a:r>
            <a:r>
              <a:rPr lang="ru-RU" dirty="0" smtClean="0"/>
              <a:t> лексики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історизмами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“</a:t>
            </a:r>
            <a:r>
              <a:rPr lang="ru-RU" dirty="0" err="1" smtClean="0"/>
              <a:t>доба</a:t>
            </a:r>
            <a:r>
              <a:rPr lang="ru-RU" dirty="0" smtClean="0"/>
              <a:t> </a:t>
            </a:r>
            <a:r>
              <a:rPr lang="ru-RU" dirty="0" err="1" smtClean="0"/>
              <a:t>героїчних</a:t>
            </a:r>
            <a:r>
              <a:rPr lang="ru-RU" dirty="0" smtClean="0"/>
              <a:t> </a:t>
            </a:r>
            <a:r>
              <a:rPr lang="ru-RU" dirty="0" err="1" smtClean="0"/>
              <a:t>походів</a:t>
            </a:r>
            <a:r>
              <a:rPr lang="ru-RU" dirty="0" smtClean="0"/>
              <a:t>”, як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історики</a:t>
            </a:r>
            <a:r>
              <a:rPr lang="ru-RU" dirty="0" smtClean="0"/>
              <a:t> </a:t>
            </a:r>
            <a:r>
              <a:rPr lang="ru-RU" dirty="0" err="1" smtClean="0"/>
              <a:t>козацькі</a:t>
            </a:r>
            <a:r>
              <a:rPr lang="ru-RU" dirty="0" smtClean="0"/>
              <a:t> </a:t>
            </a: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err="1" smtClean="0"/>
              <a:t>експедиції</a:t>
            </a:r>
            <a:r>
              <a:rPr lang="ru-RU" dirty="0" smtClean="0"/>
              <a:t> перших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десятиліть</a:t>
            </a:r>
            <a:r>
              <a:rPr lang="ru-RU" dirty="0" smtClean="0"/>
              <a:t> </a:t>
            </a:r>
            <a:r>
              <a:rPr lang="en-US" dirty="0" smtClean="0"/>
              <a:t>XVII </a:t>
            </a:r>
            <a:r>
              <a:rPr lang="ru-RU" dirty="0" smtClean="0"/>
              <a:t>ст., </a:t>
            </a:r>
            <a:r>
              <a:rPr lang="ru-RU" dirty="0" err="1" smtClean="0"/>
              <a:t>залишила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яскравий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у </a:t>
            </a:r>
            <a:r>
              <a:rPr lang="ru-RU" dirty="0" err="1" smtClean="0"/>
              <a:t>мовній</a:t>
            </a:r>
            <a:r>
              <a:rPr lang="ru-RU" dirty="0" smtClean="0"/>
              <a:t> </a:t>
            </a:r>
            <a:r>
              <a:rPr lang="ru-RU" dirty="0" err="1" smtClean="0"/>
              <a:t>пам’яті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471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Щебека</a:t>
            </a:r>
            <a:endParaRPr lang="ru-RU" dirty="0"/>
          </a:p>
        </p:txBody>
      </p:sp>
      <p:pic>
        <p:nvPicPr>
          <p:cNvPr id="4" name="Содержимое 3" descr="Chebec_espagnol_en_1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4710" y="651916"/>
            <a:ext cx="6689148" cy="521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740"/>
            <a:ext cx="10515600" cy="10219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Пишаймося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бо</a:t>
            </a:r>
            <a:r>
              <a:rPr lang="ru-RU" dirty="0" smtClean="0">
                <a:solidFill>
                  <a:srgbClr val="FF0000"/>
                </a:solidFill>
              </a:rPr>
              <a:t> ми того </a:t>
            </a:r>
            <a:r>
              <a:rPr lang="ru-RU" dirty="0" err="1" smtClean="0">
                <a:solidFill>
                  <a:srgbClr val="FF0000"/>
                </a:solidFill>
              </a:rPr>
              <a:t>варті</a:t>
            </a:r>
            <a:r>
              <a:rPr lang="ru-RU" dirty="0" smtClean="0"/>
              <a:t>!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00091444_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1172" y="1501254"/>
            <a:ext cx="7010058" cy="4675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64275"/>
            <a:ext cx="10515600" cy="5412688"/>
          </a:xfrm>
        </p:spPr>
        <p:txBody>
          <a:bodyPr>
            <a:normAutofit fontScale="92500" lnSpcReduction="10000"/>
          </a:bodyPr>
          <a:lstStyle/>
          <a:p>
            <a:r>
              <a:rPr lang="uk-UA" sz="4400" dirty="0" smtClean="0"/>
              <a:t>Байдак</a:t>
            </a:r>
          </a:p>
          <a:p>
            <a:r>
              <a:rPr lang="uk-UA" sz="4400" dirty="0" err="1" smtClean="0"/>
              <a:t>Будара</a:t>
            </a:r>
            <a:endParaRPr lang="uk-UA" sz="4400" dirty="0" smtClean="0"/>
          </a:p>
          <a:p>
            <a:r>
              <a:rPr lang="uk-UA" sz="4400" dirty="0" smtClean="0"/>
              <a:t>Дубась</a:t>
            </a:r>
          </a:p>
          <a:p>
            <a:r>
              <a:rPr lang="uk-UA" sz="4400" dirty="0" smtClean="0"/>
              <a:t>Липа</a:t>
            </a:r>
          </a:p>
          <a:p>
            <a:r>
              <a:rPr lang="uk-UA" sz="4400" dirty="0" err="1" smtClean="0"/>
              <a:t>Моноксили</a:t>
            </a:r>
            <a:endParaRPr lang="uk-UA" sz="4400" dirty="0" smtClean="0"/>
          </a:p>
          <a:p>
            <a:r>
              <a:rPr lang="uk-UA" sz="4400" dirty="0" err="1" smtClean="0"/>
              <a:t>Фуркат</a:t>
            </a:r>
            <a:endParaRPr lang="uk-UA" sz="4400" dirty="0" smtClean="0"/>
          </a:p>
          <a:p>
            <a:r>
              <a:rPr lang="uk-UA" sz="4400" dirty="0" smtClean="0"/>
              <a:t>Чайка</a:t>
            </a:r>
          </a:p>
          <a:p>
            <a:r>
              <a:rPr lang="uk-UA" sz="4400" dirty="0" err="1" smtClean="0"/>
              <a:t>Щебека</a:t>
            </a:r>
            <a:r>
              <a:rPr lang="uk-UA" sz="4400" dirty="0" smtClean="0"/>
              <a:t>                </a:t>
            </a:r>
            <a:r>
              <a:rPr lang="uk-UA" sz="3000" dirty="0" smtClean="0"/>
              <a:t> С.</a:t>
            </a:r>
            <a:r>
              <a:rPr lang="uk-UA" sz="3000" dirty="0" err="1" smtClean="0"/>
              <a:t>Чупруненко</a:t>
            </a:r>
            <a:r>
              <a:rPr lang="uk-UA" sz="3000" dirty="0" smtClean="0"/>
              <a:t> </a:t>
            </a:r>
            <a:r>
              <a:rPr lang="uk-UA" sz="3000" dirty="0" err="1" smtClean="0"/>
              <a:t>“Запорозькі</a:t>
            </a:r>
            <a:r>
              <a:rPr lang="uk-UA" sz="3000" dirty="0" smtClean="0"/>
              <a:t> козаки в </a:t>
            </a:r>
            <a:r>
              <a:rPr lang="uk-UA" sz="3000" dirty="0" err="1" smtClean="0"/>
              <a:t>човні”</a:t>
            </a:r>
            <a:endParaRPr lang="uk-UA" sz="3000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Содержимое 3" descr="KozakyNaCHay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2260" y="696035"/>
            <a:ext cx="7268584" cy="431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55093"/>
            <a:ext cx="10515600" cy="552187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Байдак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запозиченням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якоїсь</a:t>
            </a:r>
            <a:r>
              <a:rPr lang="ru-RU" dirty="0" smtClean="0"/>
              <a:t>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точно не </a:t>
            </a:r>
            <a:r>
              <a:rPr lang="ru-RU" dirty="0" err="1" smtClean="0"/>
              <a:t>визначеної</a:t>
            </a:r>
            <a:r>
              <a:rPr lang="ru-RU" dirty="0" smtClean="0"/>
              <a:t> . В. Фоменко </a:t>
            </a:r>
            <a:r>
              <a:rPr lang="ru-RU" dirty="0" err="1" smtClean="0"/>
              <a:t>намагається</a:t>
            </a:r>
            <a:r>
              <a:rPr lang="ru-RU" dirty="0" smtClean="0"/>
              <a:t> </a:t>
            </a:r>
            <a:r>
              <a:rPr lang="ru-RU" dirty="0" err="1" smtClean="0"/>
              <a:t>пов’язати</a:t>
            </a:r>
            <a:r>
              <a:rPr lang="ru-RU" dirty="0" smtClean="0"/>
              <a:t> слово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турецьким</a:t>
            </a:r>
            <a:r>
              <a:rPr lang="ru-RU" dirty="0" smtClean="0"/>
              <a:t> байдак “прапор, знак”, </a:t>
            </a:r>
            <a:r>
              <a:rPr lang="ru-RU" dirty="0" err="1" smtClean="0"/>
              <a:t>мотивуючи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твердженням</a:t>
            </a:r>
            <a:r>
              <a:rPr lang="ru-RU" dirty="0" smtClean="0"/>
              <a:t> </a:t>
            </a:r>
            <a:r>
              <a:rPr lang="ru-RU" dirty="0" err="1" smtClean="0"/>
              <a:t>очевидця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козацькі</a:t>
            </a:r>
            <a:r>
              <a:rPr lang="ru-RU" dirty="0" smtClean="0"/>
              <a:t> “</a:t>
            </a:r>
            <a:r>
              <a:rPr lang="ru-RU" dirty="0" err="1" smtClean="0"/>
              <a:t>флоти</a:t>
            </a:r>
            <a:r>
              <a:rPr lang="ru-RU" dirty="0" smtClean="0"/>
              <a:t> при </a:t>
            </a:r>
            <a:r>
              <a:rPr lang="ru-RU" dirty="0" err="1" smtClean="0"/>
              <a:t>виході</a:t>
            </a:r>
            <a:r>
              <a:rPr lang="ru-RU" dirty="0" smtClean="0"/>
              <a:t>…</a:t>
            </a:r>
            <a:r>
              <a:rPr lang="ru-RU" dirty="0" err="1" smtClean="0"/>
              <a:t>своїми</a:t>
            </a:r>
            <a:r>
              <a:rPr lang="ru-RU" dirty="0" smtClean="0"/>
              <a:t> великими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малими</a:t>
            </a:r>
            <a:r>
              <a:rPr lang="ru-RU" dirty="0" smtClean="0"/>
              <a:t> значками </a:t>
            </a:r>
            <a:r>
              <a:rPr lang="ru-RU" dirty="0" err="1" smtClean="0"/>
              <a:t>біля</a:t>
            </a:r>
            <a:r>
              <a:rPr lang="ru-RU" dirty="0" smtClean="0"/>
              <a:t> себе </a:t>
            </a:r>
            <a:r>
              <a:rPr lang="ru-RU" dirty="0" err="1" smtClean="0"/>
              <a:t>храбруються</a:t>
            </a:r>
            <a:r>
              <a:rPr lang="ru-RU" dirty="0" smtClean="0"/>
              <a:t>”. </a:t>
            </a:r>
            <a:r>
              <a:rPr lang="ru-RU" dirty="0" err="1" smtClean="0"/>
              <a:t>Однак</a:t>
            </a:r>
            <a:r>
              <a:rPr lang="ru-RU" dirty="0" smtClean="0"/>
              <a:t> М. </a:t>
            </a:r>
            <a:r>
              <a:rPr lang="ru-RU" dirty="0" err="1" smtClean="0"/>
              <a:t>Шанський</a:t>
            </a:r>
            <a:r>
              <a:rPr lang="ru-RU" dirty="0" smtClean="0"/>
              <a:t> </a:t>
            </a:r>
            <a:r>
              <a:rPr lang="ru-RU" dirty="0" err="1" smtClean="0"/>
              <a:t>вбачає</a:t>
            </a:r>
            <a:r>
              <a:rPr lang="ru-RU" dirty="0" smtClean="0"/>
              <a:t> у </a:t>
            </a:r>
            <a:r>
              <a:rPr lang="ru-RU" dirty="0" err="1" smtClean="0"/>
              <a:t>лексемі</a:t>
            </a:r>
            <a:r>
              <a:rPr lang="ru-RU" dirty="0" smtClean="0"/>
              <a:t> байдак </a:t>
            </a:r>
            <a:r>
              <a:rPr lang="ru-RU" dirty="0" err="1" smtClean="0"/>
              <a:t>суфіксальне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твірного</a:t>
            </a:r>
            <a:r>
              <a:rPr lang="ru-RU" dirty="0" smtClean="0"/>
              <a:t> </a:t>
            </a:r>
            <a:r>
              <a:rPr lang="ru-RU" dirty="0" err="1" smtClean="0"/>
              <a:t>байда</a:t>
            </a:r>
            <a:r>
              <a:rPr lang="ru-RU" dirty="0" smtClean="0"/>
              <a:t>. У такому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dirty="0" err="1" smtClean="0"/>
              <a:t>байда</a:t>
            </a:r>
            <a:r>
              <a:rPr lang="ru-RU" dirty="0" smtClean="0"/>
              <a:t> “</a:t>
            </a:r>
            <a:r>
              <a:rPr lang="ru-RU" dirty="0" err="1" smtClean="0"/>
              <a:t>човен</a:t>
            </a:r>
            <a:r>
              <a:rPr lang="ru-RU" dirty="0" smtClean="0"/>
              <a:t>; паля; </a:t>
            </a:r>
            <a:r>
              <a:rPr lang="ru-RU" dirty="0" err="1" smtClean="0"/>
              <a:t>дошка</a:t>
            </a:r>
            <a:r>
              <a:rPr lang="ru-RU" dirty="0" smtClean="0"/>
              <a:t>”, байдак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виведені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“брус, колода”.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гіпотези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слово </a:t>
            </a:r>
            <a:r>
              <a:rPr lang="ru-RU" dirty="0" err="1" smtClean="0"/>
              <a:t>фіксується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у </a:t>
            </a:r>
            <a:r>
              <a:rPr lang="ru-RU" dirty="0" err="1" smtClean="0"/>
              <a:t>давньоруській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,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запозичення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турецької</a:t>
            </a:r>
            <a:r>
              <a:rPr lang="ru-RU" dirty="0" smtClean="0"/>
              <a:t> не </a:t>
            </a:r>
            <a:r>
              <a:rPr lang="ru-RU" dirty="0" err="1" smtClean="0"/>
              <a:t>властиві</a:t>
            </a:r>
            <a:r>
              <a:rPr lang="ru-RU" dirty="0" smtClean="0"/>
              <a:t>, у формах </a:t>
            </a:r>
            <a:r>
              <a:rPr lang="ru-RU" dirty="0" err="1" smtClean="0"/>
              <a:t>байдакъ</a:t>
            </a:r>
            <a:r>
              <a:rPr lang="ru-RU" dirty="0" smtClean="0"/>
              <a:t>, </a:t>
            </a:r>
            <a:r>
              <a:rPr lang="ru-RU" dirty="0" err="1" smtClean="0"/>
              <a:t>бодакъ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семантикою “</a:t>
            </a:r>
            <a:r>
              <a:rPr lang="ru-RU" dirty="0" err="1" smtClean="0"/>
              <a:t>річкове</a:t>
            </a:r>
            <a:r>
              <a:rPr lang="ru-RU" dirty="0" smtClean="0"/>
              <a:t> судно”. </a:t>
            </a:r>
            <a:r>
              <a:rPr lang="ru-RU" dirty="0" err="1" smtClean="0"/>
              <a:t>Обстежений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про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номена</a:t>
            </a:r>
            <a:r>
              <a:rPr lang="ru-RU" dirty="0" smtClean="0"/>
              <a:t> </a:t>
            </a:r>
            <a:r>
              <a:rPr lang="ru-RU" dirty="0" err="1" smtClean="0"/>
              <a:t>байдакъ</a:t>
            </a:r>
            <a:r>
              <a:rPr lang="ru-RU" dirty="0" smtClean="0"/>
              <a:t> у </a:t>
            </a:r>
            <a:r>
              <a:rPr lang="en-US" dirty="0" smtClean="0"/>
              <a:t>XVI-XVIII </a:t>
            </a:r>
            <a:r>
              <a:rPr lang="ru-RU" dirty="0" smtClean="0"/>
              <a:t>ст. для </a:t>
            </a:r>
            <a:r>
              <a:rPr lang="ru-RU" dirty="0" err="1" smtClean="0"/>
              <a:t>вираження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“</a:t>
            </a:r>
            <a:r>
              <a:rPr lang="ru-RU" dirty="0" err="1" smtClean="0"/>
              <a:t>річково-морське</a:t>
            </a:r>
            <a:r>
              <a:rPr lang="ru-RU" dirty="0" smtClean="0"/>
              <a:t> </a:t>
            </a:r>
            <a:r>
              <a:rPr lang="ru-RU" dirty="0" err="1" smtClean="0"/>
              <a:t>плоскодонне</a:t>
            </a:r>
            <a:r>
              <a:rPr lang="ru-RU" dirty="0" smtClean="0"/>
              <a:t> судно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стерном</a:t>
            </a:r>
            <a:r>
              <a:rPr lang="ru-RU" dirty="0" smtClean="0"/>
              <a:t>, яке </a:t>
            </a:r>
            <a:r>
              <a:rPr lang="ru-RU" dirty="0" err="1" smtClean="0"/>
              <a:t>запорозькі</a:t>
            </a:r>
            <a:r>
              <a:rPr lang="ru-RU" dirty="0" smtClean="0"/>
              <a:t> </a:t>
            </a:r>
            <a:r>
              <a:rPr lang="ru-RU" dirty="0" err="1" smtClean="0"/>
              <a:t>козаки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як </a:t>
            </a:r>
            <a:r>
              <a:rPr lang="ru-RU" dirty="0" err="1" smtClean="0"/>
              <a:t>легке</a:t>
            </a:r>
            <a:r>
              <a:rPr lang="ru-RU" dirty="0" smtClean="0"/>
              <a:t> </a:t>
            </a:r>
            <a:r>
              <a:rPr lang="ru-RU" dirty="0" err="1" smtClean="0"/>
              <a:t>військове</a:t>
            </a:r>
            <a:r>
              <a:rPr lang="ru-RU" dirty="0" smtClean="0"/>
              <a:t> судно”. </a:t>
            </a: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i="1" dirty="0" smtClean="0"/>
              <a:t>На завтра…байдаков 50 а </a:t>
            </a:r>
            <a:r>
              <a:rPr lang="ru-RU" i="1" dirty="0" err="1" smtClean="0"/>
              <a:t>чолнув</a:t>
            </a:r>
            <a:r>
              <a:rPr lang="ru-RU" i="1" dirty="0" smtClean="0"/>
              <a:t> без </a:t>
            </a:r>
            <a:r>
              <a:rPr lang="ru-RU" i="1" dirty="0" err="1" smtClean="0"/>
              <a:t>лічби</a:t>
            </a:r>
            <a:r>
              <a:rPr lang="ru-RU" i="1" dirty="0" smtClean="0"/>
              <a:t> спалили, </a:t>
            </a:r>
            <a:r>
              <a:rPr lang="ru-RU" i="1" dirty="0" err="1" smtClean="0"/>
              <a:t>жеби</a:t>
            </a:r>
            <a:r>
              <a:rPr lang="ru-RU" i="1" dirty="0" smtClean="0"/>
              <a:t> </a:t>
            </a:r>
            <a:r>
              <a:rPr lang="ru-RU" i="1" dirty="0" err="1" smtClean="0"/>
              <a:t>ся</a:t>
            </a:r>
            <a:r>
              <a:rPr lang="ru-RU" i="1" dirty="0" smtClean="0"/>
              <a:t> </a:t>
            </a:r>
            <a:r>
              <a:rPr lang="ru-RU" i="1" dirty="0" err="1" smtClean="0"/>
              <a:t>поляци</a:t>
            </a:r>
            <a:r>
              <a:rPr lang="ru-RU" i="1" dirty="0" smtClean="0"/>
              <a:t> не </a:t>
            </a:r>
            <a:r>
              <a:rPr lang="ru-RU" i="1" dirty="0" err="1" smtClean="0"/>
              <a:t>міли</a:t>
            </a:r>
            <a:r>
              <a:rPr lang="ru-RU" i="1" dirty="0" smtClean="0"/>
              <a:t> </a:t>
            </a:r>
            <a:r>
              <a:rPr lang="ru-RU" i="1" dirty="0" err="1" smtClean="0"/>
              <a:t>чим</a:t>
            </a:r>
            <a:r>
              <a:rPr lang="ru-RU" i="1" dirty="0" smtClean="0"/>
              <a:t> перевезти на </a:t>
            </a:r>
            <a:r>
              <a:rPr lang="ru-RU" i="1" dirty="0" err="1" smtClean="0"/>
              <a:t>тамтую</a:t>
            </a:r>
            <a:r>
              <a:rPr lang="ru-RU" i="1" dirty="0" smtClean="0"/>
              <a:t> сторону; та(к) </a:t>
            </a:r>
            <a:r>
              <a:rPr lang="ru-RU" i="1" dirty="0" err="1" smtClean="0"/>
              <a:t>тє</a:t>
            </a:r>
            <a:r>
              <a:rPr lang="ru-RU" i="1" dirty="0" smtClean="0"/>
              <a:t>(ж) </a:t>
            </a:r>
            <a:r>
              <a:rPr lang="ru-RU" i="1" dirty="0" err="1" smtClean="0"/>
              <a:t>особно</a:t>
            </a:r>
            <a:r>
              <a:rPr lang="ru-RU" i="1" dirty="0" smtClean="0"/>
              <a:t> </a:t>
            </a:r>
            <a:r>
              <a:rPr lang="ru-RU" i="1" dirty="0" err="1" smtClean="0"/>
              <a:t>робя</a:t>
            </a:r>
            <a:r>
              <a:rPr lang="ru-RU" i="1" dirty="0" smtClean="0"/>
              <a:t>(т) липы и ба(и)</a:t>
            </a:r>
            <a:r>
              <a:rPr lang="ru-RU" i="1" dirty="0" err="1" smtClean="0"/>
              <a:t>даки</a:t>
            </a:r>
            <a:r>
              <a:rPr lang="ru-RU" i="1" dirty="0" smtClean="0"/>
              <a:t>;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козаками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міщане</a:t>
            </a:r>
            <a:r>
              <a:rPr lang="ru-RU" i="1" dirty="0" smtClean="0"/>
              <a:t> </a:t>
            </a:r>
            <a:r>
              <a:rPr lang="ru-RU" i="1" dirty="0" err="1" smtClean="0"/>
              <a:t>киевскіе</a:t>
            </a:r>
            <a:r>
              <a:rPr lang="ru-RU" i="1" dirty="0" smtClean="0"/>
              <a:t> уступили суднами вниз </a:t>
            </a:r>
            <a:r>
              <a:rPr lang="ru-RU" i="1" dirty="0" err="1" smtClean="0"/>
              <a:t>Дніпра</a:t>
            </a:r>
            <a:r>
              <a:rPr lang="ru-RU" i="1" dirty="0" smtClean="0"/>
              <a:t>… где могли пройти байдаками и </a:t>
            </a:r>
            <a:r>
              <a:rPr lang="ru-RU" i="1" dirty="0" err="1" smtClean="0"/>
              <a:t>иними</a:t>
            </a:r>
            <a:r>
              <a:rPr lang="ru-RU" i="1" dirty="0" smtClean="0"/>
              <a:t> суднами.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36978"/>
            <a:ext cx="10515600" cy="5691117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Байдак – річковий човен доби Богдана Хмельницького</a:t>
            </a:r>
            <a:endParaRPr lang="ru-RU" dirty="0"/>
          </a:p>
        </p:txBody>
      </p:sp>
      <p:pic>
        <p:nvPicPr>
          <p:cNvPr id="4" name="Содержимое 3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8926" y="832514"/>
            <a:ext cx="8273185" cy="463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36979"/>
            <a:ext cx="10515600" cy="543998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Будара</a:t>
            </a:r>
            <a:r>
              <a:rPr lang="ru-RU" dirty="0" smtClean="0"/>
              <a:t> “(</a:t>
            </a:r>
            <a:r>
              <a:rPr lang="ru-RU" dirty="0" err="1" smtClean="0"/>
              <a:t>видовбаний</a:t>
            </a:r>
            <a:r>
              <a:rPr lang="ru-RU" dirty="0" smtClean="0"/>
              <a:t>) </a:t>
            </a:r>
            <a:r>
              <a:rPr lang="ru-RU" dirty="0" err="1" smtClean="0"/>
              <a:t>човен</a:t>
            </a:r>
            <a:r>
              <a:rPr lang="ru-RU" dirty="0" smtClean="0"/>
              <a:t>, барка” М. Фасмер </a:t>
            </a:r>
            <a:r>
              <a:rPr lang="ru-RU" dirty="0" err="1" smtClean="0"/>
              <a:t>пов′язує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байдара “</a:t>
            </a:r>
            <a:r>
              <a:rPr lang="ru-RU" dirty="0" err="1" smtClean="0"/>
              <a:t>човен</a:t>
            </a:r>
            <a:r>
              <a:rPr lang="ru-RU" dirty="0" smtClean="0"/>
              <a:t>”. Очевидно, </a:t>
            </a:r>
            <a:r>
              <a:rPr lang="ru-RU" dirty="0" err="1" smtClean="0"/>
              <a:t>це</a:t>
            </a:r>
            <a:r>
              <a:rPr lang="ru-RU" dirty="0" smtClean="0"/>
              <a:t> результат </a:t>
            </a:r>
            <a:r>
              <a:rPr lang="ru-RU" dirty="0" err="1" smtClean="0"/>
              <a:t>видозміни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байдара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буда</a:t>
            </a:r>
            <a:r>
              <a:rPr lang="ru-RU" dirty="0" smtClean="0"/>
              <a:t> “</a:t>
            </a:r>
            <a:r>
              <a:rPr lang="ru-RU" dirty="0" err="1" smtClean="0"/>
              <a:t>курінь</a:t>
            </a:r>
            <a:r>
              <a:rPr lang="ru-RU" dirty="0" smtClean="0"/>
              <a:t>, будка”. Про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номена</a:t>
            </a:r>
            <a:r>
              <a:rPr lang="ru-RU" dirty="0" smtClean="0"/>
              <a:t> будара у </a:t>
            </a:r>
            <a:r>
              <a:rPr lang="ru-RU" dirty="0" err="1" smtClean="0"/>
              <a:t>період</a:t>
            </a:r>
            <a:r>
              <a:rPr lang="ru-RU" dirty="0" smtClean="0"/>
              <a:t> XVI-XVII ст. </a:t>
            </a:r>
            <a:r>
              <a:rPr lang="ru-RU" dirty="0" err="1" smtClean="0"/>
              <a:t>свідчить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фіксація</a:t>
            </a:r>
            <a:r>
              <a:rPr lang="ru-RU" dirty="0" smtClean="0"/>
              <a:t> в </a:t>
            </a:r>
            <a:r>
              <a:rPr lang="ru-RU" dirty="0" err="1" smtClean="0"/>
              <a:t>Літописі</a:t>
            </a:r>
            <a:r>
              <a:rPr lang="ru-RU" dirty="0" smtClean="0"/>
              <a:t> </a:t>
            </a:r>
            <a:r>
              <a:rPr lang="ru-RU" dirty="0" err="1" smtClean="0"/>
              <a:t>Самовидця</a:t>
            </a:r>
            <a:r>
              <a:rPr lang="ru-RU" dirty="0" smtClean="0"/>
              <a:t>: </a:t>
            </a:r>
            <a:r>
              <a:rPr lang="ru-RU" i="1" dirty="0" smtClean="0"/>
              <a:t>и </a:t>
            </a:r>
            <a:r>
              <a:rPr lang="ru-RU" i="1" dirty="0" err="1" smtClean="0"/>
              <a:t>оних</a:t>
            </a:r>
            <a:r>
              <a:rPr lang="ru-RU" i="1" dirty="0" smtClean="0"/>
              <a:t> </a:t>
            </a:r>
            <a:r>
              <a:rPr lang="ru-RU" i="1" dirty="0" err="1" smtClean="0"/>
              <a:t>турков</a:t>
            </a:r>
            <a:r>
              <a:rPr lang="ru-RU" i="1" dirty="0" smtClean="0"/>
              <a:t> </a:t>
            </a:r>
            <a:r>
              <a:rPr lang="ru-RU" i="1" dirty="0" err="1" smtClean="0"/>
              <a:t>обложенцев</a:t>
            </a:r>
            <a:r>
              <a:rPr lang="ru-RU" i="1" dirty="0" smtClean="0"/>
              <a:t> казал </a:t>
            </a:r>
            <a:r>
              <a:rPr lang="ru-RU" i="1" dirty="0" err="1" smtClean="0"/>
              <a:t>забрати</a:t>
            </a:r>
            <a:r>
              <a:rPr lang="ru-RU" i="1" dirty="0" smtClean="0"/>
              <a:t> у </a:t>
            </a:r>
            <a:r>
              <a:rPr lang="ru-RU" i="1" dirty="0" err="1" smtClean="0"/>
              <a:t>будари</a:t>
            </a:r>
            <a:r>
              <a:rPr lang="ru-RU" i="1" dirty="0" smtClean="0"/>
              <a:t> на </a:t>
            </a:r>
            <a:r>
              <a:rPr lang="ru-RU" i="1" dirty="0" err="1" smtClean="0"/>
              <a:t>килкадесят</a:t>
            </a:r>
            <a:r>
              <a:rPr lang="ru-RU" i="1" dirty="0" smtClean="0"/>
              <a:t> суден </a:t>
            </a:r>
            <a:r>
              <a:rPr lang="ru-RU" i="1" dirty="0" err="1" smtClean="0"/>
              <a:t>і</a:t>
            </a:r>
            <a:r>
              <a:rPr lang="ru-RU" i="1" dirty="0" smtClean="0"/>
              <a:t> отвезти за море Азовское на </a:t>
            </a:r>
            <a:r>
              <a:rPr lang="ru-RU" i="1" dirty="0" err="1" smtClean="0"/>
              <a:t>позначення</a:t>
            </a:r>
            <a:r>
              <a:rPr lang="ru-RU" i="1" dirty="0" smtClean="0"/>
              <a:t> </a:t>
            </a:r>
            <a:r>
              <a:rPr lang="ru-RU" i="1" dirty="0" err="1" smtClean="0"/>
              <a:t>поняття</a:t>
            </a:r>
            <a:r>
              <a:rPr lang="ru-RU" i="1" dirty="0" smtClean="0"/>
              <a:t> “вид судна”. </a:t>
            </a:r>
            <a:r>
              <a:rPr lang="ru-RU" dirty="0" smtClean="0"/>
              <a:t>У XVII ст. слово </a:t>
            </a:r>
            <a:r>
              <a:rPr lang="ru-RU" dirty="0" err="1" smtClean="0"/>
              <a:t>вживається</a:t>
            </a:r>
            <a:r>
              <a:rPr lang="ru-RU" dirty="0" smtClean="0"/>
              <a:t> у </a:t>
            </a:r>
            <a:r>
              <a:rPr lang="ru-RU" dirty="0" err="1" smtClean="0"/>
              <a:t>південних</a:t>
            </a:r>
            <a:r>
              <a:rPr lang="ru-RU" dirty="0" smtClean="0"/>
              <a:t> </a:t>
            </a:r>
            <a:r>
              <a:rPr lang="ru-RU" dirty="0" err="1" smtClean="0"/>
              <a:t>діалектах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де будара “гребне судно, схоже на барку; великий </a:t>
            </a:r>
            <a:r>
              <a:rPr lang="ru-RU" dirty="0" err="1" smtClean="0"/>
              <a:t>вантажний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”, напр.: </a:t>
            </a:r>
            <a:r>
              <a:rPr lang="ru-RU" i="1" dirty="0" smtClean="0"/>
              <a:t>и </a:t>
            </a:r>
            <a:r>
              <a:rPr lang="ru-RU" i="1" dirty="0" err="1" smtClean="0"/>
              <a:t>онъ</a:t>
            </a:r>
            <a:r>
              <a:rPr lang="ru-RU" i="1" dirty="0" smtClean="0"/>
              <a:t> </a:t>
            </a:r>
            <a:r>
              <a:rPr lang="ru-RU" i="1" dirty="0" err="1" smtClean="0"/>
              <a:t>говорилъ</a:t>
            </a:r>
            <a:r>
              <a:rPr lang="ru-RU" i="1" dirty="0" smtClean="0"/>
              <a:t> </a:t>
            </a:r>
            <a:r>
              <a:rPr lang="ru-RU" i="1" dirty="0" err="1" smtClean="0"/>
              <a:t>такъ</a:t>
            </a:r>
            <a:r>
              <a:rPr lang="ru-RU" i="1" dirty="0" smtClean="0"/>
              <a:t>: </a:t>
            </a:r>
            <a:r>
              <a:rPr lang="ru-RU" i="1" dirty="0" err="1" smtClean="0"/>
              <a:t>топерь</a:t>
            </a:r>
            <a:r>
              <a:rPr lang="ru-RU" i="1" dirty="0" smtClean="0"/>
              <a:t> де </a:t>
            </a:r>
            <a:r>
              <a:rPr lang="ru-RU" i="1" dirty="0" err="1" smtClean="0"/>
              <a:t>ис</a:t>
            </a:r>
            <a:r>
              <a:rPr lang="ru-RU" i="1" dirty="0" smtClean="0"/>
              <a:t> </a:t>
            </a:r>
            <a:r>
              <a:rPr lang="ru-RU" i="1" dirty="0" err="1" smtClean="0"/>
              <a:t>подъ</a:t>
            </a:r>
            <a:r>
              <a:rPr lang="ru-RU" i="1" dirty="0" smtClean="0"/>
              <a:t> </a:t>
            </a:r>
            <a:r>
              <a:rPr lang="ru-RU" i="1" dirty="0" err="1" smtClean="0"/>
              <a:t>Озова</a:t>
            </a:r>
            <a:r>
              <a:rPr lang="ru-RU" i="1" dirty="0" smtClean="0"/>
              <a:t> </a:t>
            </a:r>
            <a:r>
              <a:rPr lang="ru-RU" i="1" dirty="0" err="1" smtClean="0"/>
              <a:t>козаков</a:t>
            </a:r>
            <a:r>
              <a:rPr lang="ru-RU" i="1" dirty="0" smtClean="0"/>
              <a:t> </a:t>
            </a:r>
            <a:r>
              <a:rPr lang="ru-RU" i="1" dirty="0" err="1" smtClean="0"/>
              <a:t>возятъ</a:t>
            </a:r>
            <a:r>
              <a:rPr lang="ru-RU" i="1" dirty="0" smtClean="0"/>
              <a:t> каюками, а </a:t>
            </a:r>
            <a:r>
              <a:rPr lang="ru-RU" i="1" dirty="0" err="1" smtClean="0"/>
              <a:t>стануть</a:t>
            </a:r>
            <a:r>
              <a:rPr lang="ru-RU" i="1" dirty="0" smtClean="0"/>
              <a:t> де возить и </a:t>
            </a:r>
            <a:r>
              <a:rPr lang="ru-RU" i="1" dirty="0" err="1" smtClean="0"/>
              <a:t>бударми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великого </a:t>
            </a:r>
            <a:r>
              <a:rPr lang="ru-RU" dirty="0" err="1" smtClean="0"/>
              <a:t>човна</a:t>
            </a:r>
            <a:r>
              <a:rPr lang="ru-RU" dirty="0" smtClean="0"/>
              <a:t> дуб </a:t>
            </a:r>
            <a:r>
              <a:rPr lang="ru-RU" dirty="0" err="1" smtClean="0"/>
              <a:t>співвідноситься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дендрономеном</a:t>
            </a:r>
            <a:r>
              <a:rPr lang="ru-RU" dirty="0" smtClean="0"/>
              <a:t> </a:t>
            </a:r>
            <a:r>
              <a:rPr lang="ru-RU" dirty="0" err="1" smtClean="0"/>
              <a:t>дуб</a:t>
            </a:r>
            <a:r>
              <a:rPr lang="ru-RU" dirty="0" smtClean="0"/>
              <a:t> (др. </a:t>
            </a:r>
            <a:r>
              <a:rPr lang="ru-RU" dirty="0" err="1" smtClean="0"/>
              <a:t>дубъ</a:t>
            </a:r>
            <a:r>
              <a:rPr lang="ru-RU" dirty="0" smtClean="0"/>
              <a:t> “дерево; дуб”) </a:t>
            </a:r>
            <a:r>
              <a:rPr lang="ru-RU" dirty="0" err="1" smtClean="0"/>
              <a:t>праслов′янського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 </a:t>
            </a:r>
            <a:r>
              <a:rPr lang="ru-RU" dirty="0" err="1" smtClean="0"/>
              <a:t>Необгрунтованими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про </a:t>
            </a:r>
            <a:r>
              <a:rPr lang="ru-RU" dirty="0" err="1" smtClean="0"/>
              <a:t>запозичення</a:t>
            </a:r>
            <a:r>
              <a:rPr lang="ru-RU" dirty="0" smtClean="0"/>
              <a:t> слова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турецької</a:t>
            </a:r>
            <a:r>
              <a:rPr lang="ru-RU" dirty="0" smtClean="0"/>
              <a:t> [</a:t>
            </a:r>
            <a:r>
              <a:rPr lang="ru-RU" dirty="0" err="1" smtClean="0"/>
              <a:t>Фом</a:t>
            </a:r>
            <a:r>
              <a:rPr lang="ru-RU" dirty="0" smtClean="0"/>
              <a:t>. 108].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 до </a:t>
            </a:r>
            <a:r>
              <a:rPr lang="ru-RU" dirty="0" err="1" smtClean="0"/>
              <a:t>уваги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судна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новою </a:t>
            </a:r>
            <a:r>
              <a:rPr lang="ru-RU" dirty="0" err="1" smtClean="0"/>
              <a:t>технікою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суден “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сильним</a:t>
            </a:r>
            <a:r>
              <a:rPr lang="ru-RU" dirty="0" smtClean="0"/>
              <a:t> </a:t>
            </a:r>
            <a:r>
              <a:rPr lang="ru-RU" dirty="0" err="1" smtClean="0"/>
              <a:t>поздовжнім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поперечним</a:t>
            </a:r>
            <a:r>
              <a:rPr lang="ru-RU" dirty="0" smtClean="0"/>
              <a:t> набором </a:t>
            </a:r>
            <a:r>
              <a:rPr lang="ru-RU" dirty="0" err="1" smtClean="0"/>
              <a:t>із</a:t>
            </a:r>
            <a:r>
              <a:rPr lang="ru-RU" dirty="0" smtClean="0"/>
              <a:t> дуба” 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55093"/>
            <a:ext cx="10515600" cy="552187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то вона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пов′язана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дуб “дерево”. </a:t>
            </a:r>
            <a:r>
              <a:rPr lang="ru-RU" dirty="0" err="1" smtClean="0"/>
              <a:t>Підтвердженням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розповідь</a:t>
            </a:r>
            <a:r>
              <a:rPr lang="ru-RU" dirty="0" smtClean="0"/>
              <a:t> Д. </a:t>
            </a:r>
            <a:r>
              <a:rPr lang="ru-RU" dirty="0" err="1" smtClean="0"/>
              <a:t>Яворницького</a:t>
            </a:r>
            <a:r>
              <a:rPr lang="ru-RU" dirty="0" smtClean="0"/>
              <a:t> про </a:t>
            </a:r>
            <a:r>
              <a:rPr lang="ru-RU" dirty="0" err="1" smtClean="0"/>
              <a:t>знайдений</a:t>
            </a:r>
            <a:r>
              <a:rPr lang="ru-RU" dirty="0" smtClean="0"/>
              <a:t> ним дуб: “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без </a:t>
            </a:r>
            <a:r>
              <a:rPr lang="ru-RU" dirty="0" err="1" smtClean="0"/>
              <a:t>кіля</a:t>
            </a:r>
            <a:r>
              <a:rPr lang="ru-RU" dirty="0" smtClean="0"/>
              <a:t>, на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плоскодонний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крутими</a:t>
            </a:r>
            <a:r>
              <a:rPr lang="ru-RU" dirty="0" smtClean="0"/>
              <a:t> </a:t>
            </a:r>
            <a:r>
              <a:rPr lang="ru-RU" dirty="0" err="1" smtClean="0"/>
              <a:t>вигнутими</a:t>
            </a:r>
            <a:r>
              <a:rPr lang="ru-RU" dirty="0" smtClean="0"/>
              <a:t> боками; дно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нижня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бортів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… </a:t>
            </a:r>
            <a:r>
              <a:rPr lang="ru-RU" dirty="0" err="1" smtClean="0"/>
              <a:t>складалася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дубових</a:t>
            </a:r>
            <a:r>
              <a:rPr lang="ru-RU" dirty="0" smtClean="0"/>
              <a:t> </a:t>
            </a:r>
            <a:r>
              <a:rPr lang="ru-RU" dirty="0" err="1" smtClean="0"/>
              <a:t>дощок</a:t>
            </a:r>
            <a:r>
              <a:rPr lang="ru-RU" dirty="0" smtClean="0"/>
              <a:t>, а </a:t>
            </a:r>
            <a:r>
              <a:rPr lang="ru-RU" dirty="0" err="1" smtClean="0"/>
              <a:t>верхня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бортів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палуба…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ялини</a:t>
            </a:r>
            <a:r>
              <a:rPr lang="ru-RU" dirty="0" smtClean="0"/>
              <a:t>; </a:t>
            </a:r>
            <a:r>
              <a:rPr lang="ru-RU" dirty="0" err="1" smtClean="0"/>
              <a:t>кокори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ребра,- </a:t>
            </a:r>
            <a:r>
              <a:rPr lang="ru-RU" dirty="0" err="1" smtClean="0"/>
              <a:t>шпангоути</a:t>
            </a:r>
            <a:r>
              <a:rPr lang="ru-RU" dirty="0" smtClean="0"/>
              <a:t>,-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дуба… на всю </a:t>
            </a:r>
            <a:r>
              <a:rPr lang="ru-RU" dirty="0" err="1" smtClean="0"/>
              <a:t>довжину</a:t>
            </a:r>
            <a:r>
              <a:rPr lang="ru-RU" dirty="0" smtClean="0"/>
              <a:t> </a:t>
            </a:r>
            <a:r>
              <a:rPr lang="ru-RU" dirty="0" err="1" smtClean="0"/>
              <a:t>човна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носа до корми, </a:t>
            </a:r>
            <a:r>
              <a:rPr lang="ru-RU" dirty="0" err="1" smtClean="0"/>
              <a:t>йшов</a:t>
            </a:r>
            <a:r>
              <a:rPr lang="ru-RU" dirty="0" smtClean="0"/>
              <a:t> </a:t>
            </a:r>
            <a:r>
              <a:rPr lang="ru-RU" dirty="0" err="1" smtClean="0"/>
              <a:t>дубовий</a:t>
            </a:r>
            <a:r>
              <a:rPr lang="ru-RU" dirty="0" smtClean="0"/>
              <a:t> брус… </a:t>
            </a:r>
            <a:r>
              <a:rPr lang="ru-RU" dirty="0" err="1" smtClean="0"/>
              <a:t>Човен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весел, ходив на парусах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невелике</a:t>
            </a:r>
            <a:r>
              <a:rPr lang="ru-RU" dirty="0" smtClean="0"/>
              <a:t> </a:t>
            </a:r>
            <a:r>
              <a:rPr lang="ru-RU" dirty="0" err="1" smtClean="0"/>
              <a:t>оснащення</a:t>
            </a:r>
            <a:r>
              <a:rPr lang="ru-RU" dirty="0" smtClean="0"/>
              <a:t>” . У </a:t>
            </a:r>
            <a:r>
              <a:rPr lang="en-US" dirty="0" smtClean="0"/>
              <a:t>XVIII </a:t>
            </a:r>
            <a:r>
              <a:rPr lang="ru-RU" dirty="0" smtClean="0"/>
              <a:t>ст. слово </a:t>
            </a:r>
            <a:r>
              <a:rPr lang="ru-RU" dirty="0" err="1" smtClean="0"/>
              <a:t>дубъ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семантику “</a:t>
            </a:r>
            <a:r>
              <a:rPr lang="ru-RU" dirty="0" err="1" smtClean="0"/>
              <a:t>дерев’яне</a:t>
            </a:r>
            <a:r>
              <a:rPr lang="ru-RU" dirty="0" smtClean="0"/>
              <a:t> </a:t>
            </a:r>
            <a:r>
              <a:rPr lang="ru-RU" dirty="0" err="1" smtClean="0"/>
              <a:t>вітрильне</a:t>
            </a:r>
            <a:r>
              <a:rPr lang="ru-RU" dirty="0" smtClean="0"/>
              <a:t> </a:t>
            </a:r>
            <a:r>
              <a:rPr lang="ru-RU" dirty="0" err="1" smtClean="0"/>
              <a:t>вантажне</a:t>
            </a:r>
            <a:r>
              <a:rPr lang="ru-RU" dirty="0" smtClean="0"/>
              <a:t> судно, яке </a:t>
            </a:r>
            <a:r>
              <a:rPr lang="ru-RU" dirty="0" err="1" smtClean="0"/>
              <a:t>використовувалося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північно-західних</a:t>
            </a:r>
            <a:r>
              <a:rPr lang="ru-RU" dirty="0" smtClean="0"/>
              <a:t> </a:t>
            </a:r>
            <a:r>
              <a:rPr lang="ru-RU" dirty="0" err="1" smtClean="0"/>
              <a:t>берегів</a:t>
            </a:r>
            <a:r>
              <a:rPr lang="ru-RU" dirty="0" smtClean="0"/>
              <a:t> Чорного моря, у гирлах </a:t>
            </a:r>
            <a:r>
              <a:rPr lang="ru-RU" dirty="0" err="1" smtClean="0"/>
              <a:t>Дніпра</a:t>
            </a:r>
            <a:r>
              <a:rPr lang="ru-RU" dirty="0" smtClean="0"/>
              <a:t>, Бугу, Дону. </a:t>
            </a:r>
            <a:r>
              <a:rPr lang="ru-RU" dirty="0" err="1" smtClean="0"/>
              <a:t>Прибережний</a:t>
            </a:r>
            <a:r>
              <a:rPr lang="ru-RU" dirty="0" smtClean="0"/>
              <a:t> дуб у </a:t>
            </a:r>
            <a:r>
              <a:rPr lang="ru-RU" dirty="0" err="1" smtClean="0"/>
              <a:t>довжину</a:t>
            </a:r>
            <a:r>
              <a:rPr lang="ru-RU" dirty="0" smtClean="0"/>
              <a:t> </a:t>
            </a:r>
            <a:r>
              <a:rPr lang="ru-RU" dirty="0" err="1" smtClean="0"/>
              <a:t>сягав</a:t>
            </a:r>
            <a:r>
              <a:rPr lang="ru-RU" dirty="0" smtClean="0"/>
              <a:t> 20м, </a:t>
            </a:r>
            <a:r>
              <a:rPr lang="ru-RU" dirty="0" err="1" smtClean="0"/>
              <a:t>мав</a:t>
            </a:r>
            <a:r>
              <a:rPr lang="ru-RU" dirty="0" smtClean="0"/>
              <a:t> палубу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щогли</a:t>
            </a:r>
            <a:r>
              <a:rPr lang="ru-RU" dirty="0" smtClean="0"/>
              <a:t>. </a:t>
            </a:r>
            <a:r>
              <a:rPr lang="ru-RU" dirty="0" err="1" smtClean="0"/>
              <a:t>Річковий</a:t>
            </a:r>
            <a:r>
              <a:rPr lang="ru-RU" dirty="0" smtClean="0"/>
              <a:t> дуб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меншим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мав</a:t>
            </a:r>
            <a:r>
              <a:rPr lang="ru-RU" dirty="0" smtClean="0"/>
              <a:t> палуби”. </a:t>
            </a:r>
            <a:r>
              <a:rPr lang="ru-RU" dirty="0" err="1" smtClean="0"/>
              <a:t>Цікаво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писемні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уточнюють</a:t>
            </a:r>
            <a:r>
              <a:rPr lang="ru-RU" dirty="0" smtClean="0"/>
              <a:t> час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дубів</a:t>
            </a:r>
            <a:r>
              <a:rPr lang="ru-RU" dirty="0" smtClean="0"/>
              <a:t> як типу суден, </a:t>
            </a:r>
            <a:r>
              <a:rPr lang="ru-RU" dirty="0" err="1" smtClean="0"/>
              <a:t>прийнятий</a:t>
            </a:r>
            <a:r>
              <a:rPr lang="ru-RU" dirty="0" smtClean="0"/>
              <a:t> </a:t>
            </a:r>
            <a:r>
              <a:rPr lang="ru-RU" dirty="0" err="1" smtClean="0"/>
              <a:t>істориками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Ю.Тушин </a:t>
            </a:r>
            <a:r>
              <a:rPr lang="ru-RU" dirty="0" err="1" smtClean="0"/>
              <a:t>пише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“на початку </a:t>
            </a:r>
            <a:r>
              <a:rPr lang="en-US" dirty="0" smtClean="0"/>
              <a:t>XVIII </a:t>
            </a:r>
            <a:r>
              <a:rPr lang="ru-RU" dirty="0" smtClean="0"/>
              <a:t>ст. на </a:t>
            </a:r>
            <a:r>
              <a:rPr lang="ru-RU" dirty="0" err="1" smtClean="0"/>
              <a:t>Дніпрі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Дону </a:t>
            </a:r>
            <a:r>
              <a:rPr lang="ru-RU" dirty="0" err="1" smtClean="0"/>
              <a:t>з′являється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тип судна – “дуб”…</a:t>
            </a:r>
            <a:r>
              <a:rPr lang="ru-RU" dirty="0" err="1" smtClean="0"/>
              <a:t>Тоді</a:t>
            </a:r>
            <a:r>
              <a:rPr lang="ru-RU" dirty="0" smtClean="0"/>
              <a:t> ж </a:t>
            </a:r>
            <a:r>
              <a:rPr lang="ru-RU" dirty="0" err="1" smtClean="0"/>
              <a:t>термін</a:t>
            </a:r>
            <a:r>
              <a:rPr lang="ru-RU" dirty="0" smtClean="0"/>
              <a:t> “дуб” </a:t>
            </a:r>
            <a:r>
              <a:rPr lang="ru-RU" dirty="0" err="1" smtClean="0"/>
              <a:t>поширюється</a:t>
            </a:r>
            <a:r>
              <a:rPr lang="ru-RU" dirty="0" smtClean="0"/>
              <a:t> у </a:t>
            </a:r>
            <a:r>
              <a:rPr lang="ru-RU" dirty="0" err="1" smtClean="0"/>
              <a:t>мовленні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” 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спростовується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фактом, </a:t>
            </a:r>
            <a:r>
              <a:rPr lang="ru-RU" dirty="0" err="1" smtClean="0"/>
              <a:t>що</a:t>
            </a:r>
            <a:r>
              <a:rPr lang="ru-RU" dirty="0" smtClean="0"/>
              <a:t> лексема дуб “</a:t>
            </a:r>
            <a:r>
              <a:rPr lang="ru-RU" dirty="0" err="1" smtClean="0"/>
              <a:t>човен</a:t>
            </a:r>
            <a:r>
              <a:rPr lang="ru-RU" dirty="0" smtClean="0"/>
              <a:t>”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виявлена</a:t>
            </a:r>
            <a:r>
              <a:rPr lang="ru-RU" dirty="0" smtClean="0"/>
              <a:t> нами </a:t>
            </a:r>
            <a:r>
              <a:rPr lang="ru-RU" dirty="0" err="1" smtClean="0"/>
              <a:t>вже</a:t>
            </a:r>
            <a:r>
              <a:rPr lang="ru-RU" dirty="0" smtClean="0"/>
              <a:t> у “</a:t>
            </a:r>
            <a:r>
              <a:rPr lang="ru-RU" dirty="0" err="1" smtClean="0"/>
              <a:t>Віршах</a:t>
            </a:r>
            <a:r>
              <a:rPr lang="ru-RU" dirty="0" smtClean="0"/>
              <a:t>…” К. </a:t>
            </a:r>
            <a:r>
              <a:rPr lang="ru-RU" dirty="0" err="1" smtClean="0"/>
              <a:t>Зиновіїва</a:t>
            </a:r>
            <a:r>
              <a:rPr lang="ru-RU" dirty="0" smtClean="0"/>
              <a:t>, </a:t>
            </a:r>
            <a:r>
              <a:rPr lang="ru-RU" dirty="0" err="1" smtClean="0"/>
              <a:t>написаних</a:t>
            </a:r>
            <a:r>
              <a:rPr lang="ru-RU" dirty="0" smtClean="0"/>
              <a:t> </a:t>
            </a:r>
            <a:r>
              <a:rPr lang="ru-RU" dirty="0" err="1" smtClean="0"/>
              <a:t>орієнтовно</a:t>
            </a:r>
            <a:r>
              <a:rPr lang="ru-RU" dirty="0" smtClean="0"/>
              <a:t> в 1700-1709 </a:t>
            </a:r>
            <a:r>
              <a:rPr lang="ru-RU" dirty="0" err="1" smtClean="0"/>
              <a:t>рр</a:t>
            </a:r>
            <a:r>
              <a:rPr lang="ru-RU" dirty="0" smtClean="0"/>
              <a:t>., напр.: </a:t>
            </a:r>
            <a:r>
              <a:rPr lang="ru-RU" i="1" dirty="0" err="1" smtClean="0"/>
              <a:t>Выспи</a:t>
            </a:r>
            <a:r>
              <a:rPr lang="ru-RU" i="1" dirty="0" smtClean="0"/>
              <a:t>(</a:t>
            </a:r>
            <a:r>
              <a:rPr lang="ru-RU" i="1" dirty="0" err="1" smtClean="0"/>
              <a:t>ш</a:t>
            </a:r>
            <a:r>
              <a:rPr lang="ru-RU" i="1" dirty="0" smtClean="0"/>
              <a:t>)</a:t>
            </a:r>
            <a:r>
              <a:rPr lang="ru-RU" i="1" dirty="0" err="1" smtClean="0"/>
              <a:t>с#</a:t>
            </a:r>
            <a:r>
              <a:rPr lang="ru-RU" i="1" dirty="0" smtClean="0"/>
              <a:t> в дуб</a:t>
            </a:r>
            <a:r>
              <a:rPr lang="en-US" i="1" dirty="0" smtClean="0"/>
              <a:t>h,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тєж</a:t>
            </a:r>
            <a:r>
              <a:rPr lang="ru-RU" i="1" dirty="0" smtClean="0"/>
              <a:t> в </a:t>
            </a:r>
            <a:r>
              <a:rPr lang="ru-RU" i="1" dirty="0" err="1" smtClean="0"/>
              <a:t>човн</a:t>
            </a:r>
            <a:r>
              <a:rPr lang="en-US" i="1" dirty="0" smtClean="0"/>
              <a:t>h </a:t>
            </a:r>
            <a:r>
              <a:rPr lang="ru-RU" i="1" dirty="0" smtClean="0"/>
              <a:t>; Та(к) </a:t>
            </a:r>
            <a:r>
              <a:rPr lang="ru-RU" i="1" dirty="0" err="1" smtClean="0"/>
              <a:t>тє</a:t>
            </a:r>
            <a:r>
              <a:rPr lang="ru-RU" i="1" dirty="0" smtClean="0"/>
              <a:t>(ж) </a:t>
            </a:r>
            <a:r>
              <a:rPr lang="ru-RU" i="1" dirty="0" err="1" smtClean="0"/>
              <a:t>особно</a:t>
            </a:r>
            <a:r>
              <a:rPr lang="ru-RU" i="1" dirty="0" smtClean="0"/>
              <a:t> </a:t>
            </a:r>
            <a:r>
              <a:rPr lang="ru-RU" i="1" dirty="0" err="1" smtClean="0"/>
              <a:t>робя</a:t>
            </a:r>
            <a:r>
              <a:rPr lang="ru-RU" i="1" dirty="0" smtClean="0"/>
              <a:t>(т) липы и ба(и)</a:t>
            </a:r>
            <a:r>
              <a:rPr lang="ru-RU" i="1" dirty="0" err="1" smtClean="0"/>
              <a:t>даки</a:t>
            </a:r>
            <a:r>
              <a:rPr lang="ru-RU" i="1" dirty="0" smtClean="0"/>
              <a:t>: </a:t>
            </a:r>
            <a:r>
              <a:rPr lang="ru-RU" i="1" dirty="0" err="1" smtClean="0"/>
              <a:t>шкуты</a:t>
            </a:r>
            <a:r>
              <a:rPr lang="ru-RU" i="1" dirty="0" smtClean="0"/>
              <a:t> дубы 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91570"/>
            <a:ext cx="10515600" cy="538539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А 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потрапити</a:t>
            </a:r>
            <a:r>
              <a:rPr lang="ru-RU" dirty="0" smtClean="0"/>
              <a:t> в </a:t>
            </a:r>
            <a:r>
              <a:rPr lang="ru-RU" dirty="0" err="1" smtClean="0"/>
              <a:t>художню</a:t>
            </a:r>
            <a:r>
              <a:rPr lang="ru-RU" dirty="0" smtClean="0"/>
              <a:t> </a:t>
            </a:r>
            <a:r>
              <a:rPr lang="ru-RU" dirty="0" err="1" smtClean="0"/>
              <a:t>літературу</a:t>
            </a:r>
            <a:r>
              <a:rPr lang="ru-RU" dirty="0" smtClean="0"/>
              <a:t>,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усталитися</a:t>
            </a:r>
            <a:r>
              <a:rPr lang="ru-RU" dirty="0" smtClean="0"/>
              <a:t>, </a:t>
            </a:r>
            <a:r>
              <a:rPr lang="ru-RU" dirty="0" err="1" smtClean="0"/>
              <a:t>закріпитися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мовленні</a:t>
            </a:r>
            <a:r>
              <a:rPr lang="ru-RU" dirty="0" smtClean="0"/>
              <a:t>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термін</a:t>
            </a:r>
            <a:r>
              <a:rPr lang="ru-RU" dirty="0" smtClean="0"/>
              <a:t> дуб у </a:t>
            </a:r>
            <a:r>
              <a:rPr lang="ru-RU" dirty="0" err="1" smtClean="0"/>
              <a:t>значенні</a:t>
            </a:r>
            <a:r>
              <a:rPr lang="ru-RU" dirty="0" smtClean="0"/>
              <a:t> “тип судна” </a:t>
            </a:r>
            <a:r>
              <a:rPr lang="ru-RU" dirty="0" err="1" smtClean="0"/>
              <a:t>виник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не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en-US" dirty="0" smtClean="0"/>
              <a:t>XVII </a:t>
            </a:r>
            <a:r>
              <a:rPr lang="ru-RU" dirty="0" err="1" smtClean="0"/>
              <a:t>століття</a:t>
            </a:r>
            <a:r>
              <a:rPr lang="ru-RU" dirty="0" smtClean="0"/>
              <a:t>. У </a:t>
            </a:r>
            <a:r>
              <a:rPr lang="en-US" dirty="0" smtClean="0"/>
              <a:t>XVIII </a:t>
            </a:r>
            <a:r>
              <a:rPr lang="ru-RU" dirty="0" smtClean="0"/>
              <a:t>ст. слово </a:t>
            </a:r>
            <a:r>
              <a:rPr lang="ru-RU" dirty="0" err="1" smtClean="0"/>
              <a:t>було</a:t>
            </a:r>
            <a:r>
              <a:rPr lang="ru-RU" dirty="0" smtClean="0"/>
              <a:t> добре </a:t>
            </a:r>
            <a:r>
              <a:rPr lang="ru-RU" dirty="0" err="1" smtClean="0"/>
              <a:t>відоме</a:t>
            </a:r>
            <a:r>
              <a:rPr lang="ru-RU" dirty="0" smtClean="0"/>
              <a:t> </a:t>
            </a:r>
            <a:r>
              <a:rPr lang="ru-RU" dirty="0" err="1" smtClean="0"/>
              <a:t>Вісник</a:t>
            </a:r>
            <a:r>
              <a:rPr lang="ru-RU" dirty="0" smtClean="0"/>
              <a:t> </a:t>
            </a:r>
            <a:r>
              <a:rPr lang="ru-RU" dirty="0" err="1" smtClean="0"/>
              <a:t>Запорізького</a:t>
            </a:r>
            <a:r>
              <a:rPr lang="ru-RU" dirty="0" smtClean="0"/>
              <a:t> державного </a:t>
            </a:r>
            <a:r>
              <a:rPr lang="ru-RU" dirty="0" err="1" smtClean="0"/>
              <a:t>університету</a:t>
            </a:r>
            <a:r>
              <a:rPr lang="ru-RU" dirty="0" smtClean="0"/>
              <a:t> №1, 99 2 широким колам </a:t>
            </a:r>
            <a:r>
              <a:rPr lang="ru-RU" dirty="0" err="1" smtClean="0"/>
              <a:t>мовців</a:t>
            </a:r>
            <a:r>
              <a:rPr lang="ru-RU" dirty="0" smtClean="0"/>
              <a:t>, про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</a:t>
            </a:r>
            <a:r>
              <a:rPr lang="ru-RU" dirty="0" err="1" smtClean="0"/>
              <a:t>писемні</a:t>
            </a:r>
            <a:r>
              <a:rPr lang="ru-RU" dirty="0" smtClean="0"/>
              <a:t> </a:t>
            </a:r>
            <a:r>
              <a:rPr lang="ru-RU" dirty="0" err="1" smtClean="0"/>
              <a:t>пам′ятки</a:t>
            </a:r>
            <a:r>
              <a:rPr lang="ru-RU" dirty="0" smtClean="0"/>
              <a:t> того часу.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інженер</a:t>
            </a:r>
            <a:r>
              <a:rPr lang="ru-RU" dirty="0" smtClean="0"/>
              <a:t> С. </a:t>
            </a:r>
            <a:r>
              <a:rPr lang="ru-RU" dirty="0" err="1" smtClean="0"/>
              <a:t>Мишецький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жив на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, </a:t>
            </a:r>
            <a:r>
              <a:rPr lang="ru-RU" dirty="0" err="1" smtClean="0"/>
              <a:t>називав</a:t>
            </a:r>
            <a:r>
              <a:rPr lang="ru-RU" dirty="0" smtClean="0"/>
              <a:t> судна </a:t>
            </a:r>
            <a:r>
              <a:rPr lang="ru-RU" dirty="0" err="1" smtClean="0"/>
              <a:t>запорожців</a:t>
            </a:r>
            <a:r>
              <a:rPr lang="ru-RU" dirty="0" smtClean="0"/>
              <a:t> </a:t>
            </a:r>
            <a:r>
              <a:rPr lang="ru-RU" dirty="0" err="1" smtClean="0"/>
              <a:t>човнами</a:t>
            </a:r>
            <a:r>
              <a:rPr lang="ru-RU" dirty="0" smtClean="0"/>
              <a:t>, дубами та </a:t>
            </a:r>
            <a:r>
              <a:rPr lang="ru-RU" dirty="0" err="1" smtClean="0"/>
              <a:t>військовими</a:t>
            </a:r>
            <a:r>
              <a:rPr lang="ru-RU" dirty="0" smtClean="0"/>
              <a:t> дубами. Дубами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човни</a:t>
            </a:r>
            <a:r>
              <a:rPr lang="ru-RU" dirty="0" smtClean="0"/>
              <a:t> </a:t>
            </a:r>
            <a:r>
              <a:rPr lang="ru-RU" dirty="0" err="1" smtClean="0"/>
              <a:t>запорожців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Очаковим</a:t>
            </a:r>
            <a:r>
              <a:rPr lang="ru-RU" dirty="0" smtClean="0"/>
              <a:t> у 1737 р.  </a:t>
            </a:r>
            <a:r>
              <a:rPr lang="ru-RU" dirty="0" err="1" smtClean="0"/>
              <a:t>Зустрічаємо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джерелах</a:t>
            </a:r>
            <a:r>
              <a:rPr lang="ru-RU" dirty="0" smtClean="0"/>
              <a:t>, напр.: </a:t>
            </a:r>
            <a:r>
              <a:rPr lang="ru-RU" i="1" dirty="0" err="1" smtClean="0"/>
              <a:t>з</a:t>
            </a:r>
            <a:r>
              <a:rPr lang="ru-RU" i="1" dirty="0" smtClean="0"/>
              <a:t> о(т)</a:t>
            </a:r>
            <a:r>
              <a:rPr lang="ru-RU" i="1" dirty="0" err="1" smtClean="0"/>
              <a:t>битихъ</a:t>
            </a:r>
            <a:r>
              <a:rPr lang="ru-RU" i="1" dirty="0" smtClean="0"/>
              <a:t> </a:t>
            </a:r>
            <a:r>
              <a:rPr lang="ru-RU" i="1" dirty="0" err="1" smtClean="0"/>
              <a:t>козаками</a:t>
            </a:r>
            <a:r>
              <a:rPr lang="ru-RU" i="1" dirty="0" smtClean="0"/>
              <a:t> </a:t>
            </a:r>
            <a:r>
              <a:rPr lang="ru-RU" i="1" dirty="0" err="1" smtClean="0"/>
              <a:t>крємєнчуцкими</a:t>
            </a:r>
            <a:r>
              <a:rPr lang="ru-RU" i="1" dirty="0" smtClean="0"/>
              <a:t> о(т)… </a:t>
            </a:r>
            <a:r>
              <a:rPr lang="ru-RU" i="1" dirty="0" err="1" smtClean="0"/>
              <a:t>запорозцовъ</a:t>
            </a:r>
            <a:r>
              <a:rPr lang="ru-RU" i="1" dirty="0" smtClean="0"/>
              <a:t>, сл</a:t>
            </a:r>
            <a:r>
              <a:rPr lang="en-US" i="1" dirty="0" smtClean="0"/>
              <a:t>h</a:t>
            </a:r>
            <a:r>
              <a:rPr lang="ru-RU" i="1" dirty="0" err="1" smtClean="0"/>
              <a:t>дующихъ</a:t>
            </a:r>
            <a:r>
              <a:rPr lang="ru-RU" i="1" dirty="0" smtClean="0"/>
              <a:t> на </a:t>
            </a:r>
            <a:r>
              <a:rPr lang="ru-RU" i="1" dirty="0" err="1" smtClean="0"/>
              <a:t>Низъ</a:t>
            </a:r>
            <a:r>
              <a:rPr lang="ru-RU" i="1" dirty="0" smtClean="0"/>
              <a:t> </a:t>
            </a:r>
            <a:r>
              <a:rPr lang="ru-RU" i="1" dirty="0" err="1" smtClean="0"/>
              <a:t>рєки</a:t>
            </a:r>
            <a:r>
              <a:rPr lang="ru-RU" i="1" dirty="0" smtClean="0"/>
              <a:t> </a:t>
            </a:r>
            <a:r>
              <a:rPr lang="ru-RU" i="1" dirty="0" err="1" smtClean="0"/>
              <a:t>Днєпра</a:t>
            </a:r>
            <a:r>
              <a:rPr lang="ru-RU" i="1" dirty="0" smtClean="0"/>
              <a:t> </a:t>
            </a:r>
            <a:r>
              <a:rPr lang="ru-RU" i="1" dirty="0" err="1" smtClean="0"/>
              <a:t>дубомъ</a:t>
            </a:r>
            <a:r>
              <a:rPr lang="ru-RU" i="1" dirty="0" smtClean="0"/>
              <a:t> </a:t>
            </a:r>
            <a:r>
              <a:rPr lang="ru-RU" i="1" dirty="0" err="1" smtClean="0"/>
              <a:t>пожиткъовъ</a:t>
            </a:r>
            <a:r>
              <a:rPr lang="ru-RU" i="1" dirty="0" smtClean="0"/>
              <a:t>, принял я [1748 ДДГ 134]; подъезжали ж на турецкие большие суда во время ночное и туманное … на </a:t>
            </a:r>
            <a:r>
              <a:rPr lang="ru-RU" i="1" dirty="0" err="1" smtClean="0"/>
              <a:t>дубахъ</a:t>
            </a:r>
            <a:r>
              <a:rPr lang="ru-RU" i="1" dirty="0" smtClean="0"/>
              <a:t> </a:t>
            </a:r>
            <a:r>
              <a:rPr lang="ru-RU" i="1" dirty="0" err="1" smtClean="0"/>
              <a:t>своихъ</a:t>
            </a:r>
            <a:r>
              <a:rPr lang="ru-RU" i="1" dirty="0" smtClean="0"/>
              <a:t> [1778 ЛР 87].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965278"/>
            <a:ext cx="10515600" cy="449011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err="1" smtClean="0"/>
              <a:t>“Пашне”весло</a:t>
            </a:r>
            <a:r>
              <a:rPr lang="uk-UA" dirty="0" smtClean="0"/>
              <a:t>, </a:t>
            </a:r>
            <a:r>
              <a:rPr lang="uk-UA" dirty="0" err="1" smtClean="0"/>
              <a:t>підбагренники</a:t>
            </a:r>
            <a:r>
              <a:rPr lang="uk-UA" dirty="0" smtClean="0"/>
              <a:t> і </a:t>
            </a:r>
            <a:r>
              <a:rPr lang="uk-UA" dirty="0" err="1" smtClean="0"/>
              <a:t>черпак-”тякуч”</a:t>
            </a:r>
            <a:r>
              <a:rPr lang="uk-UA" dirty="0" smtClean="0"/>
              <a:t>.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err="1" smtClean="0"/>
              <a:t>Будара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" name="Содержимое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7969" y="2415655"/>
            <a:ext cx="6601621" cy="3188399"/>
          </a:xfrm>
          <a:prstGeom prst="rect">
            <a:avLst/>
          </a:prstGeom>
        </p:spPr>
      </p:pic>
      <p:pic>
        <p:nvPicPr>
          <p:cNvPr id="7" name="Содержимое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0175" y="723331"/>
            <a:ext cx="5823693" cy="1048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2737</Words>
  <Application>Microsoft Office PowerPoint</Application>
  <PresentationFormat>Произвольный</PresentationFormat>
  <Paragraphs>106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Офисная тема</vt:lpstr>
      <vt:lpstr>  судномодельний гурток НВК  презентує заняття основного рівня  </vt:lpstr>
      <vt:lpstr>Назви річково-морських суден запорізьких козаків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Пишаймося, бо ми того варті!  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19</cp:revision>
  <dcterms:created xsi:type="dcterms:W3CDTF">2020-04-22T13:01:29Z</dcterms:created>
  <dcterms:modified xsi:type="dcterms:W3CDTF">2020-07-23T13:21:13Z</dcterms:modified>
</cp:coreProperties>
</file>