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  <p:embeddedFont>
      <p:font typeface="Amatic SC"/>
      <p:regular r:id="rId17"/>
      <p:bold r:id="rId18"/>
    </p:embeddedFont>
    <p:embeddedFont>
      <p:font typeface="Source Code Pr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ourceCodePro-bold.fntdata"/><Relationship Id="rId11" Type="http://schemas.openxmlformats.org/officeDocument/2006/relationships/slide" Target="slides/slide6.xml"/><Relationship Id="rId22" Type="http://schemas.openxmlformats.org/officeDocument/2006/relationships/font" Target="fonts/SourceCodePro-boldItalic.fntdata"/><Relationship Id="rId10" Type="http://schemas.openxmlformats.org/officeDocument/2006/relationships/slide" Target="slides/slide5.xml"/><Relationship Id="rId21" Type="http://schemas.openxmlformats.org/officeDocument/2006/relationships/font" Target="fonts/SourceCodePro-italic.fntdata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7" Type="http://schemas.openxmlformats.org/officeDocument/2006/relationships/font" Target="fonts/AmaticSC-regular.fnt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SourceCodePro-regular.fntdata"/><Relationship Id="rId6" Type="http://schemas.openxmlformats.org/officeDocument/2006/relationships/slide" Target="slides/slide1.xml"/><Relationship Id="rId18" Type="http://schemas.openxmlformats.org/officeDocument/2006/relationships/font" Target="fonts/AmaticSC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1b25a7944e_0_3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1b25a7944e_0_3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1b25a7944e_0_3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1b25a7944e_0_3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1b25a7944e_0_3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1b25a7944e_0_3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1b25a7944e_0_3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1b25a7944e_0_3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1b25a7944e_0_3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1b25a7944e_0_3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1b25a7944e_0_3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1b25a7944e_0_3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5D0D0"/>
            </a:gs>
            <a:gs pos="100000">
              <a:srgbClr val="D96868"/>
            </a:gs>
          </a:gsLst>
          <a:lin ang="5400012" scaled="0"/>
        </a:gra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ПОЗИЦІЇ РУК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джаз-модерн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ТАНЦЮ</a:t>
            </a:r>
            <a:endParaRPr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/>
              <a:t>Викладач сучасної хореографії Аза Катерина Олександрівна</a:t>
            </a:r>
            <a:endParaRPr sz="1800"/>
          </a:p>
          <a:p>
            <a:pPr indent="0" lvl="0" marL="0" rtl="0" algn="ctr">
              <a:lnSpc>
                <a:spcPct val="110000"/>
              </a:lnSpc>
              <a:spcBef>
                <a:spcPts val="2400"/>
              </a:spcBef>
              <a:spcAft>
                <a:spcPts val="800"/>
              </a:spcAft>
              <a:buNone/>
            </a:pPr>
            <a:r>
              <a:rPr lang="ru" sz="18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Навчально-виховний комплекс допрофесійної підготовки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700">
                <a:highlight>
                  <a:srgbClr val="FFFFFF"/>
                </a:highlight>
              </a:rPr>
              <a:t>Позиції рук класичного танцю</a:t>
            </a:r>
            <a:endParaRPr sz="3700"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217050" y="1655975"/>
            <a:ext cx="8709900" cy="20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202124"/>
                </a:solidFill>
                <a:highlight>
                  <a:srgbClr val="F8F9FA"/>
                </a:highlight>
                <a:latin typeface="Arial"/>
                <a:ea typeface="Arial"/>
                <a:cs typeface="Arial"/>
                <a:sym typeface="Arial"/>
              </a:rPr>
              <a:t>Позиції рук класичного танцю У класичному танці величезна роль належить рукам. Руки є одним з основних засобів виразності у хореографії. Вони надають активну допомогу виконавцю. У класичному танці три позиції рук і підготовче положення. Решта положень рук – це різновиди. У процесі поставлення рук велике значення має правильна постава їх окремих частин: кистей, пальців, ліктів, плечей.</a:t>
            </a:r>
            <a:endParaRPr>
              <a:solidFill>
                <a:srgbClr val="202124"/>
              </a:solidFill>
              <a:highlight>
                <a:srgbClr val="F8F9FA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700">
                <a:solidFill>
                  <a:srgbClr val="202124"/>
                </a:solidFill>
                <a:highlight>
                  <a:srgbClr val="FFFFFF"/>
                </a:highlight>
              </a:rPr>
              <a:t>Підготовче положення рук</a:t>
            </a:r>
            <a:endParaRPr sz="3700">
              <a:solidFill>
                <a:srgbClr val="202124"/>
              </a:solidFill>
            </a:endParaRPr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272925"/>
            <a:ext cx="7113300" cy="38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ru">
                <a:solidFill>
                  <a:srgbClr val="202124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Руки вільно опущені вниз вздовж тіла і не торкаються корпусу (у пахві – вільно), трохи закруглені в ліктьових суглобах, створюючи овальну форму. Лікті направлені у боки. Кисті рук подовжують овальну форму всієї руки, повертаються долонями вгору. Пальці згруповані і злегка заокруглені у фалангах. Великий і середній палець наближені, але не торкаються один одного. Вказівний палець та мізинець подовжують трохи заокруглену загальну лінію від ліктя. Кисті рук трохи наближені одна до одної.</a:t>
            </a:r>
            <a:endParaRPr>
              <a:solidFill>
                <a:srgbClr val="20212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4988" y="1387413"/>
            <a:ext cx="1285875" cy="2771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202124"/>
                </a:solidFill>
                <a:highlight>
                  <a:srgbClr val="FFFFFF"/>
                </a:highlight>
              </a:rPr>
              <a:t>І позиція</a:t>
            </a:r>
            <a:endParaRPr sz="2400">
              <a:solidFill>
                <a:srgbClr val="202124"/>
              </a:solidFill>
            </a:endParaRPr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228675"/>
            <a:ext cx="6669900" cy="297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ru">
                <a:solidFill>
                  <a:srgbClr val="202124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Руки підняті вперед на рівні діафрагми так, щоб груди були відкриті, зберігаючи овальну форму підготовчого положення. Руки підтримуються у такому положенні напруженням м’язів їхньої верхньої частини. Кисті рук та лікті не повинні провисати. Плечі при цьому не слід піднімати чи відставляти вперед.</a:t>
            </a:r>
            <a:endParaRPr>
              <a:solidFill>
                <a:srgbClr val="20212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96050" y="1252525"/>
            <a:ext cx="1733550" cy="2638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202124"/>
                </a:solidFill>
                <a:highlight>
                  <a:srgbClr val="FFFFFF"/>
                </a:highlight>
              </a:rPr>
              <a:t>ІІ позиція </a:t>
            </a:r>
            <a:endParaRPr sz="2400">
              <a:solidFill>
                <a:srgbClr val="202124"/>
              </a:solidFill>
            </a:endParaRPr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228675"/>
            <a:ext cx="6508800" cy="289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ru">
                <a:solidFill>
                  <a:srgbClr val="202124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Руки розкриті у боки, трохи заокруглені в ліктьових суглобах і підтримуються від плеча до ліктя напруженням м’язів верхньої частини. Кисті рук знаходяться попереду плечей і подовжують м’яку округлу лінію у фалангах пальців. Плечі не слід ні виставляти, ні піднімати. Лопатки трохи спущені вниз.</a:t>
            </a:r>
            <a:endParaRPr>
              <a:solidFill>
                <a:srgbClr val="202124"/>
              </a:solidFill>
            </a:endParaRPr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74325" y="1228675"/>
            <a:ext cx="1810771" cy="1996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202124"/>
                </a:solidFill>
                <a:highlight>
                  <a:srgbClr val="FFFFFF"/>
                </a:highlight>
              </a:rPr>
              <a:t>ІІІ позиція</a:t>
            </a:r>
            <a:endParaRPr sz="2400">
              <a:solidFill>
                <a:srgbClr val="202124"/>
              </a:solidFill>
            </a:endParaRPr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228675"/>
            <a:ext cx="6629700" cy="282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ru">
                <a:solidFill>
                  <a:srgbClr val="202124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Руки підняті вгору, закруглені в ліктьових суглобах. Кисті подовжують загальну округлість рук, злегка повернуті долонями до себе і мають бути розташовані трохи попереду голови так, щоб, не піднімаючи голови, було можливо їх побачити.</a:t>
            </a:r>
            <a:endParaRPr>
              <a:solidFill>
                <a:srgbClr val="20212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09800" y="1090613"/>
            <a:ext cx="1352550" cy="2962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171075" y="1605950"/>
            <a:ext cx="8520600" cy="304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5080"/>
              <a:t>Дякую за увагу!</a:t>
            </a:r>
            <a:endParaRPr sz="518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