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8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Тунський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корабель</a:t>
            </a:r>
            <a:r>
              <a:rPr lang="en-US" dirty="0"/>
              <a:t> —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 типу </a:t>
            </a:r>
            <a:r>
              <a:rPr lang="ru-RU" i="1" dirty="0" err="1"/>
              <a:t>карв</a:t>
            </a:r>
            <a:r>
              <a:rPr lang="ru-RU" dirty="0"/>
              <a:t> (</a:t>
            </a:r>
            <a:r>
              <a:rPr lang="ru-RU" dirty="0" err="1"/>
              <a:t>найменший</a:t>
            </a:r>
            <a:r>
              <a:rPr lang="ru-RU" dirty="0"/>
              <a:t> тип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900 </a:t>
            </a:r>
            <a:r>
              <a:rPr lang="ru-RU" dirty="0" err="1"/>
              <a:t>році</a:t>
            </a:r>
            <a:r>
              <a:rPr lang="ru-RU" dirty="0"/>
              <a:t> і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як </a:t>
            </a:r>
            <a:r>
              <a:rPr lang="ru-RU" dirty="0" err="1"/>
              <a:t>поховальний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. </a:t>
            </a:r>
            <a:r>
              <a:rPr lang="ru-RU" dirty="0" err="1"/>
              <a:t>Виявлений</a:t>
            </a:r>
            <a:r>
              <a:rPr lang="ru-RU" dirty="0"/>
              <a:t> в 1867 </a:t>
            </a:r>
            <a:r>
              <a:rPr lang="ru-RU" dirty="0" err="1"/>
              <a:t>році</a:t>
            </a:r>
            <a:r>
              <a:rPr lang="ru-RU" dirty="0"/>
              <a:t> археологом </a:t>
            </a:r>
            <a:r>
              <a:rPr lang="ru-RU" dirty="0" err="1"/>
              <a:t>Олуфом</a:t>
            </a:r>
            <a:r>
              <a:rPr lang="ru-RU" dirty="0"/>
              <a:t> </a:t>
            </a:r>
            <a:r>
              <a:rPr lang="ru-RU" dirty="0" err="1"/>
              <a:t>Рюгом</a:t>
            </a:r>
            <a:r>
              <a:rPr lang="ru-RU" dirty="0"/>
              <a:t> в так званому «</a:t>
            </a:r>
            <a:r>
              <a:rPr lang="ru-RU" dirty="0" err="1"/>
              <a:t>Кургані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 smtClean="0"/>
              <a:t>» </a:t>
            </a:r>
            <a:r>
              <a:rPr lang="ru-RU" dirty="0"/>
              <a:t>на </a:t>
            </a:r>
            <a:r>
              <a:rPr lang="ru-RU" dirty="0" err="1"/>
              <a:t>фермі</a:t>
            </a:r>
            <a:r>
              <a:rPr lang="ru-RU" dirty="0"/>
              <a:t> </a:t>
            </a:r>
            <a:r>
              <a:rPr lang="ru-RU" dirty="0" err="1"/>
              <a:t>Хауген</a:t>
            </a:r>
            <a:r>
              <a:rPr lang="ru-RU" dirty="0"/>
              <a:t> на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Рольвсей</a:t>
            </a:r>
            <a:r>
              <a:rPr lang="ru-RU" dirty="0"/>
              <a:t> в </a:t>
            </a:r>
            <a:r>
              <a:rPr lang="ru-RU" dirty="0" err="1"/>
              <a:t>Туні</a:t>
            </a:r>
            <a:r>
              <a:rPr lang="ru-RU" dirty="0"/>
              <a:t>, </a:t>
            </a:r>
            <a:r>
              <a:rPr lang="ru-RU" dirty="0" err="1"/>
              <a:t>Естфолл</a:t>
            </a:r>
            <a:r>
              <a:rPr lang="ru-RU" dirty="0"/>
              <a:t>, </a:t>
            </a:r>
            <a:r>
              <a:rPr lang="ru-RU" dirty="0" err="1"/>
              <a:t>Норвегія</a:t>
            </a:r>
            <a:r>
              <a:rPr lang="ru-RU" dirty="0"/>
              <a:t>. </a:t>
            </a:r>
            <a:r>
              <a:rPr lang="ru-RU" dirty="0" err="1"/>
              <a:t>Виставлений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 в </a:t>
            </a:r>
            <a:r>
              <a:rPr lang="ru-RU" dirty="0" smtClean="0"/>
              <a:t>Осло.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900 </a:t>
            </a:r>
            <a:r>
              <a:rPr lang="ru-RU" dirty="0" err="1"/>
              <a:t>році</a:t>
            </a:r>
            <a:r>
              <a:rPr lang="ru-RU" dirty="0"/>
              <a:t> н. е. Судно </a:t>
            </a:r>
            <a:r>
              <a:rPr lang="ru-RU" dirty="0" err="1"/>
              <a:t>збудоване</a:t>
            </a:r>
            <a:r>
              <a:rPr lang="ru-RU" dirty="0"/>
              <a:t> з дуба, обшивка корпусу </a:t>
            </a:r>
            <a:r>
              <a:rPr lang="ru-RU" dirty="0" err="1"/>
              <a:t>зроблена</a:t>
            </a:r>
            <a:r>
              <a:rPr lang="ru-RU" dirty="0"/>
              <a:t> по </a:t>
            </a:r>
            <a:r>
              <a:rPr lang="ru-RU" dirty="0" err="1"/>
              <a:t>клінкерній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(</a:t>
            </a:r>
            <a:r>
              <a:rPr lang="ru-RU" dirty="0" err="1"/>
              <a:t>внапусток</a:t>
            </a:r>
            <a:r>
              <a:rPr lang="ru-RU" dirty="0"/>
              <a:t>). Судно </a:t>
            </a:r>
            <a:r>
              <a:rPr lang="ru-RU" dirty="0" err="1"/>
              <a:t>збереглося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, і, </a:t>
            </a:r>
            <a:r>
              <a:rPr lang="ru-RU" dirty="0" err="1"/>
              <a:t>ймовірно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18,7 </a:t>
            </a:r>
            <a:r>
              <a:rPr lang="ru-RU" dirty="0" err="1"/>
              <a:t>метри</a:t>
            </a:r>
            <a:r>
              <a:rPr lang="ru-RU" dirty="0"/>
              <a:t> </a:t>
            </a:r>
            <a:r>
              <a:rPr lang="ru-RU" dirty="0" err="1"/>
              <a:t>завдовжки</a:t>
            </a:r>
            <a:r>
              <a:rPr lang="ru-RU" dirty="0"/>
              <a:t> з </a:t>
            </a:r>
            <a:r>
              <a:rPr lang="ru-RU" dirty="0" err="1"/>
              <a:t>одинадцятьма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дванадцятьма</a:t>
            </a:r>
            <a:r>
              <a:rPr lang="ru-RU" dirty="0"/>
              <a:t> рядами весел. Ширина судна — 4,3 метра,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кіля</a:t>
            </a:r>
            <a:r>
              <a:rPr lang="ru-RU" dirty="0"/>
              <a:t> — 14 </a:t>
            </a:r>
            <a:r>
              <a:rPr lang="ru-RU" dirty="0" err="1"/>
              <a:t>метрів</a:t>
            </a:r>
            <a:r>
              <a:rPr lang="ru-RU" dirty="0"/>
              <a:t>. Судно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масивну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шпангоутами з </a:t>
            </a:r>
            <a:r>
              <a:rPr lang="ru-RU" dirty="0" err="1"/>
              <a:t>негнутих</a:t>
            </a:r>
            <a:r>
              <a:rPr lang="ru-RU" dirty="0"/>
              <a:t> колод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товстими</a:t>
            </a:r>
            <a:r>
              <a:rPr lang="ru-RU" dirty="0"/>
              <a:t> балками і </a:t>
            </a:r>
            <a:r>
              <a:rPr lang="ru-RU" dirty="0" err="1"/>
              <a:t>цільним</a:t>
            </a:r>
            <a:r>
              <a:rPr lang="ru-RU" dirty="0"/>
              <a:t> фальшбортом. </a:t>
            </a:r>
          </a:p>
        </p:txBody>
      </p:sp>
    </p:spTree>
    <p:extLst>
      <p:ext uri="{BB962C8B-B14F-4D97-AF65-F5344CB8AC3E}">
        <p14:creationId xmlns:p14="http://schemas.microsoft.com/office/powerpoint/2010/main" val="254127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38248"/>
            <a:ext cx="7918335" cy="59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3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2713"/>
            <a:ext cx="10515600" cy="52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uk.wikipedia.org/wiki/</a:t>
            </a:r>
            <a:r>
              <a:rPr lang="ru-RU" dirty="0" err="1"/>
              <a:t>Музей_кораблів_вікінгів</a:t>
            </a:r>
            <a:r>
              <a:rPr lang="ru-RU" dirty="0"/>
              <a:t>_(Осло)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8010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кораблів вікінгів (Осло)</a:t>
            </a:r>
          </a:p>
          <a:p>
            <a:pPr marL="0" indent="0">
              <a:buNone/>
            </a:pPr>
            <a:r>
              <a:rPr lang="vi-VN" b="1" dirty="0" smtClean="0"/>
              <a:t>Музе́й </a:t>
            </a:r>
            <a:r>
              <a:rPr lang="vi-VN" b="1" dirty="0"/>
              <a:t>кораблі́в ві́кінгів</a:t>
            </a:r>
            <a:r>
              <a:rPr lang="vi-VN" dirty="0"/>
              <a:t> (норв. </a:t>
            </a:r>
            <a:r>
              <a:rPr lang="en-US" i="1" dirty="0" err="1"/>
              <a:t>Vikingskipshuset</a:t>
            </a:r>
            <a:r>
              <a:rPr lang="en-US" dirty="0"/>
              <a:t>) — </a:t>
            </a:r>
            <a:r>
              <a:rPr lang="vi-VN" dirty="0"/>
              <a:t>музей, присвячений кораблям вікінгів та археологічним знахідкам тієї доби. Музей — частина загального Музею історії культури при </a:t>
            </a:r>
            <a:r>
              <a:rPr lang="vi-VN" dirty="0" smtClean="0"/>
              <a:t>Університеті</a:t>
            </a:r>
            <a:r>
              <a:rPr lang="uk-UA" dirty="0" smtClean="0"/>
              <a:t> </a:t>
            </a:r>
            <a:r>
              <a:rPr lang="vi-VN" dirty="0" smtClean="0"/>
              <a:t>міста </a:t>
            </a:r>
            <a:r>
              <a:rPr lang="vi-VN" dirty="0"/>
              <a:t>Осло. Існує з 1926 року. 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67" y="2797510"/>
            <a:ext cx="5017193" cy="33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44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Музей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півострові</a:t>
            </a:r>
            <a:r>
              <a:rPr lang="ru-RU" dirty="0"/>
              <a:t> </a:t>
            </a:r>
            <a:r>
              <a:rPr lang="ru-RU" dirty="0" err="1" smtClean="0"/>
              <a:t>Бюгдей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Бюгдьо</a:t>
            </a:r>
            <a:r>
              <a:rPr lang="ru-RU" dirty="0"/>
              <a:t>).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півострові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музеї</a:t>
            </a:r>
            <a:r>
              <a:rPr lang="ru-RU" dirty="0"/>
              <a:t>,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морським</a:t>
            </a:r>
            <a:r>
              <a:rPr lang="ru-RU" dirty="0"/>
              <a:t> </a:t>
            </a:r>
            <a:r>
              <a:rPr lang="ru-RU" dirty="0" err="1"/>
              <a:t>експедиціям</a:t>
            </a:r>
            <a:r>
              <a:rPr lang="ru-RU" dirty="0"/>
              <a:t> </a:t>
            </a:r>
            <a:r>
              <a:rPr lang="ru-RU" dirty="0" err="1"/>
              <a:t>норвежців</a:t>
            </a:r>
            <a:r>
              <a:rPr lang="ru-RU" dirty="0"/>
              <a:t> — Музей Кон-</a:t>
            </a:r>
            <a:r>
              <a:rPr lang="ru-RU" dirty="0" err="1"/>
              <a:t>Тікі</a:t>
            </a:r>
            <a:r>
              <a:rPr lang="ru-RU" dirty="0"/>
              <a:t>, Музей </a:t>
            </a:r>
            <a:r>
              <a:rPr lang="ru-RU" dirty="0" err="1"/>
              <a:t>Фрама</a:t>
            </a:r>
            <a:r>
              <a:rPr lang="ru-RU" dirty="0"/>
              <a:t> (музей </a:t>
            </a:r>
            <a:r>
              <a:rPr lang="ru-RU" dirty="0" err="1"/>
              <a:t>полярних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), </a:t>
            </a:r>
            <a:r>
              <a:rPr lang="ru-RU" dirty="0" err="1"/>
              <a:t>тощо</a:t>
            </a:r>
            <a:r>
              <a:rPr lang="ru-RU" dirty="0"/>
              <a:t>. В </a:t>
            </a:r>
            <a:r>
              <a:rPr lang="ru-RU" dirty="0" err="1"/>
              <a:t>експозиції</a:t>
            </a:r>
            <a:r>
              <a:rPr lang="ru-RU" dirty="0"/>
              <a:t> —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, </a:t>
            </a:r>
            <a:r>
              <a:rPr lang="ru-RU" dirty="0" err="1"/>
              <a:t>знайдені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Норвегії</a:t>
            </a:r>
            <a:r>
              <a:rPr lang="ru-RU" dirty="0"/>
              <a:t>: </a:t>
            </a:r>
          </a:p>
          <a:p>
            <a:r>
              <a:rPr lang="ru-RU" dirty="0" err="1"/>
              <a:t>Озеберзький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endParaRPr lang="ru-RU" dirty="0"/>
          </a:p>
          <a:p>
            <a:r>
              <a:rPr lang="ru-RU" dirty="0" err="1"/>
              <a:t>Гокстадський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endParaRPr lang="ru-RU" dirty="0"/>
          </a:p>
          <a:p>
            <a:r>
              <a:rPr lang="ru-RU" dirty="0" err="1"/>
              <a:t>Тунський</a:t>
            </a:r>
            <a:r>
              <a:rPr lang="ru-RU" dirty="0"/>
              <a:t> </a:t>
            </a:r>
            <a:r>
              <a:rPr lang="ru-RU" dirty="0" err="1" smtClean="0"/>
              <a:t>корабель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56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490451"/>
            <a:ext cx="10647217" cy="568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Озеберзький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корабель</a:t>
            </a:r>
            <a:r>
              <a:rPr lang="en-US" dirty="0" smtClean="0"/>
              <a:t>— </a:t>
            </a:r>
            <a:r>
              <a:rPr lang="ru-RU" dirty="0" err="1"/>
              <a:t>дубовий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, </a:t>
            </a:r>
            <a:r>
              <a:rPr lang="ru-RU" dirty="0" err="1"/>
              <a:t>виявлений</a:t>
            </a:r>
            <a:r>
              <a:rPr lang="ru-RU" dirty="0"/>
              <a:t> в 1904 року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Тенсберга</a:t>
            </a:r>
            <a:r>
              <a:rPr lang="ru-RU" dirty="0"/>
              <a:t> в </a:t>
            </a:r>
            <a:r>
              <a:rPr lang="ru-RU" dirty="0" err="1"/>
              <a:t>норвезькій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dirty="0" err="1"/>
              <a:t>Вестфолл</a:t>
            </a:r>
            <a:r>
              <a:rPr lang="ru-RU" dirty="0"/>
              <a:t>. </a:t>
            </a:r>
            <a:r>
              <a:rPr lang="ru-RU" dirty="0" err="1"/>
              <a:t>Лодія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з </a:t>
            </a:r>
            <a:r>
              <a:rPr lang="ru-RU" dirty="0" err="1"/>
              <a:t>землі</a:t>
            </a:r>
            <a:r>
              <a:rPr lang="ru-RU" dirty="0"/>
              <a:t> і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виставлені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вікінгів</a:t>
            </a:r>
            <a:r>
              <a:rPr lang="en-US" dirty="0" smtClean="0"/>
              <a:t> </a:t>
            </a:r>
            <a:r>
              <a:rPr lang="ru-RU" dirty="0"/>
              <a:t>в Осло. </a:t>
            </a:r>
            <a:r>
              <a:rPr lang="ru-RU" dirty="0" err="1"/>
              <a:t>Судячи</a:t>
            </a:r>
            <a:r>
              <a:rPr lang="ru-RU" dirty="0"/>
              <a:t> з </a:t>
            </a:r>
            <a:r>
              <a:rPr lang="ru-RU" dirty="0" err="1"/>
              <a:t>дендрохронологічних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спущений</a:t>
            </a:r>
            <a:r>
              <a:rPr lang="ru-RU" dirty="0"/>
              <a:t> на воду </a:t>
            </a:r>
            <a:r>
              <a:rPr lang="ru-RU" dirty="0" err="1"/>
              <a:t>біля</a:t>
            </a:r>
            <a:r>
              <a:rPr lang="ru-RU" dirty="0"/>
              <a:t> 820 року і до 834 </a:t>
            </a:r>
            <a:r>
              <a:rPr lang="ru-RU" dirty="0" err="1"/>
              <a:t>використовувався</a:t>
            </a:r>
            <a:r>
              <a:rPr lang="ru-RU" dirty="0"/>
              <a:t> в </a:t>
            </a:r>
            <a:r>
              <a:rPr lang="ru-RU" dirty="0" err="1"/>
              <a:t>прибережній</a:t>
            </a:r>
            <a:r>
              <a:rPr lang="ru-RU" dirty="0"/>
              <a:t> </a:t>
            </a:r>
            <a:r>
              <a:rPr lang="ru-RU" dirty="0" err="1"/>
              <a:t>навігації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як </a:t>
            </a:r>
            <a:r>
              <a:rPr lang="ru-RU" dirty="0" err="1"/>
              <a:t>поховальний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9" y="3061853"/>
            <a:ext cx="4124526" cy="296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/>
              <a:t>корабля 21,6 метра, ширина 5,1 метра,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щогли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коливатися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 до 10 м. При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вітрила</a:t>
            </a:r>
            <a:r>
              <a:rPr lang="ru-RU" dirty="0"/>
              <a:t> в 90 м²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до 10 </a:t>
            </a:r>
            <a:r>
              <a:rPr lang="ru-RU" dirty="0" err="1"/>
              <a:t>вузлів</a:t>
            </a:r>
            <a:r>
              <a:rPr lang="ru-RU" dirty="0"/>
              <a:t>. 15 пар </a:t>
            </a:r>
            <a:r>
              <a:rPr lang="ru-RU" dirty="0" err="1"/>
              <a:t>кочетів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судно приводили в </a:t>
            </a:r>
            <a:r>
              <a:rPr lang="ru-RU" dirty="0" err="1"/>
              <a:t>рух</a:t>
            </a:r>
            <a:r>
              <a:rPr lang="ru-RU" dirty="0"/>
              <a:t> 30 </a:t>
            </a:r>
            <a:r>
              <a:rPr lang="ru-RU" dirty="0" err="1"/>
              <a:t>веслярів</a:t>
            </a:r>
            <a:r>
              <a:rPr lang="ru-RU" dirty="0"/>
              <a:t>. </a:t>
            </a:r>
            <a:r>
              <a:rPr lang="ru-RU" dirty="0" err="1"/>
              <a:t>Ніс</a:t>
            </a:r>
            <a:r>
              <a:rPr lang="ru-RU" dirty="0"/>
              <a:t> і корма корабля </a:t>
            </a:r>
            <a:r>
              <a:rPr lang="ru-RU" dirty="0" err="1"/>
              <a:t>прикрашені</a:t>
            </a:r>
            <a:r>
              <a:rPr lang="ru-RU" dirty="0"/>
              <a:t> </a:t>
            </a:r>
            <a:r>
              <a:rPr lang="ru-RU" dirty="0" err="1"/>
              <a:t>вигадливою</a:t>
            </a:r>
            <a:r>
              <a:rPr lang="ru-RU" dirty="0"/>
              <a:t> </a:t>
            </a:r>
            <a:r>
              <a:rPr lang="ru-RU" dirty="0" err="1"/>
              <a:t>різьбою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сплетених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з'єднаними</a:t>
            </a:r>
            <a:r>
              <a:rPr lang="ru-RU" dirty="0"/>
              <a:t> у </a:t>
            </a:r>
            <a:r>
              <a:rPr lang="ru-RU" dirty="0" err="1"/>
              <a:t>валкнут</a:t>
            </a:r>
            <a:r>
              <a:rPr lang="ru-RU" dirty="0"/>
              <a:t> </a:t>
            </a:r>
            <a:r>
              <a:rPr lang="ru-RU" dirty="0" err="1" smtClean="0"/>
              <a:t>трикутниками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/>
              <a:t>курган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піддався</a:t>
            </a:r>
            <a:r>
              <a:rPr lang="ru-RU" dirty="0"/>
              <a:t> </a:t>
            </a:r>
            <a:r>
              <a:rPr lang="ru-RU" dirty="0" err="1"/>
              <a:t>розграбуванню</a:t>
            </a:r>
            <a:r>
              <a:rPr lang="ru-RU" dirty="0"/>
              <a:t>, археологи </a:t>
            </a:r>
            <a:r>
              <a:rPr lang="ru-RU" dirty="0" err="1"/>
              <a:t>виявили</a:t>
            </a:r>
            <a:r>
              <a:rPr lang="ru-RU" dirty="0"/>
              <a:t> в </a:t>
            </a:r>
            <a:r>
              <a:rPr lang="ru-RU" dirty="0" err="1"/>
              <a:t>човні</a:t>
            </a:r>
            <a:r>
              <a:rPr lang="ru-RU" dirty="0"/>
              <a:t> останки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становища (</a:t>
            </a:r>
            <a:r>
              <a:rPr lang="ru-RU" dirty="0" err="1"/>
              <a:t>молодої</a:t>
            </a:r>
            <a:r>
              <a:rPr lang="ru-RU" dirty="0"/>
              <a:t> і </a:t>
            </a:r>
            <a:r>
              <a:rPr lang="ru-RU" dirty="0" err="1"/>
              <a:t>старої</a:t>
            </a:r>
            <a:r>
              <a:rPr lang="ru-RU" dirty="0"/>
              <a:t>), </a:t>
            </a:r>
            <a:r>
              <a:rPr lang="ru-RU" dirty="0" err="1"/>
              <a:t>фрагменти</a:t>
            </a:r>
            <a:r>
              <a:rPr lang="ru-RU" dirty="0"/>
              <a:t>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шовкових</a:t>
            </a:r>
            <a:r>
              <a:rPr lang="ru-RU" dirty="0"/>
              <a:t> тканин, </a:t>
            </a:r>
            <a:r>
              <a:rPr lang="ru-RU" dirty="0" err="1"/>
              <a:t>непогано</a:t>
            </a:r>
            <a:r>
              <a:rPr lang="ru-RU" dirty="0"/>
              <a:t> </a:t>
            </a:r>
            <a:r>
              <a:rPr lang="ru-RU" dirty="0" err="1"/>
              <a:t>збереженого</a:t>
            </a:r>
            <a:r>
              <a:rPr lang="ru-RU" dirty="0"/>
              <a:t> </a:t>
            </a:r>
            <a:r>
              <a:rPr lang="ru-RU" dirty="0" err="1"/>
              <a:t>дерев'яного</a:t>
            </a:r>
            <a:r>
              <a:rPr lang="ru-RU" dirty="0"/>
              <a:t> воза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павича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жваву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Сходом по </a:t>
            </a:r>
            <a:r>
              <a:rPr lang="ru-RU" dirty="0" err="1"/>
              <a:t>Волзі</a:t>
            </a:r>
            <a:r>
              <a:rPr lang="ru-RU" dirty="0"/>
              <a:t> і </a:t>
            </a:r>
            <a:r>
              <a:rPr lang="ru-RU" dirty="0" err="1"/>
              <a:t>Дніпру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Скандинавські</a:t>
            </a:r>
            <a:r>
              <a:rPr lang="ru-RU" dirty="0" smtClean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зв'язати</a:t>
            </a:r>
            <a:r>
              <a:rPr lang="ru-RU" dirty="0"/>
              <a:t> </a:t>
            </a:r>
            <a:r>
              <a:rPr lang="ru-RU" dirty="0" err="1"/>
              <a:t>похованих</a:t>
            </a:r>
            <a:r>
              <a:rPr lang="ru-RU" dirty="0"/>
              <a:t> в </a:t>
            </a:r>
            <a:r>
              <a:rPr lang="ru-RU" dirty="0" err="1"/>
              <a:t>кораблі</a:t>
            </a:r>
            <a:r>
              <a:rPr lang="ru-RU" dirty="0"/>
              <a:t> з </a:t>
            </a:r>
            <a:r>
              <a:rPr lang="ru-RU" dirty="0" err="1"/>
              <a:t>династією</a:t>
            </a:r>
            <a:r>
              <a:rPr lang="ru-RU" dirty="0"/>
              <a:t> </a:t>
            </a:r>
            <a:r>
              <a:rPr lang="ru-RU" dirty="0" err="1"/>
              <a:t>Інглінгів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одну з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бабкою</a:t>
            </a:r>
            <a:r>
              <a:rPr lang="ru-RU" dirty="0"/>
              <a:t> </a:t>
            </a:r>
            <a:r>
              <a:rPr lang="ru-RU" dirty="0" err="1"/>
              <a:t>Гаральда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 err="1"/>
              <a:t>Норвезького</a:t>
            </a:r>
            <a:r>
              <a:rPr lang="ru-RU" dirty="0"/>
              <a:t>.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ДНК </a:t>
            </a:r>
            <a:r>
              <a:rPr lang="ru-RU" dirty="0" err="1"/>
              <a:t>вказує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молодша</a:t>
            </a:r>
            <a:r>
              <a:rPr lang="ru-RU" dirty="0"/>
              <a:t> з них мала </a:t>
            </a:r>
            <a:r>
              <a:rPr lang="ru-RU" dirty="0" err="1"/>
              <a:t>гаплогрупу</a:t>
            </a:r>
            <a:r>
              <a:rPr lang="ru-RU" dirty="0"/>
              <a:t> </a:t>
            </a:r>
            <a:r>
              <a:rPr lang="en-US" dirty="0"/>
              <a:t>U7, </a:t>
            </a:r>
            <a:r>
              <a:rPr lang="ru-RU" dirty="0"/>
              <a:t>яка практично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європейців</a:t>
            </a:r>
            <a:r>
              <a:rPr lang="ru-RU" dirty="0"/>
              <a:t>, але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на </a:t>
            </a:r>
            <a:r>
              <a:rPr lang="ru-RU" dirty="0" err="1"/>
              <a:t>Близькому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, особливо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іранців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45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90550"/>
            <a:ext cx="5715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0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3702"/>
            <a:ext cx="10515600" cy="565326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Гокстадський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корабель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—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 smtClean="0"/>
              <a:t>вікінгів</a:t>
            </a:r>
            <a:r>
              <a:rPr lang="ru-RU" dirty="0" smtClean="0"/>
              <a:t> типу </a:t>
            </a:r>
            <a:r>
              <a:rPr lang="ru-RU" dirty="0" err="1"/>
              <a:t>карв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в </a:t>
            </a:r>
            <a:r>
              <a:rPr lang="en-US" dirty="0"/>
              <a:t>IX </a:t>
            </a:r>
            <a:r>
              <a:rPr lang="ru-RU" dirty="0" err="1"/>
              <a:t>столітті</a:t>
            </a:r>
            <a:r>
              <a:rPr lang="ru-RU" dirty="0"/>
              <a:t> як </a:t>
            </a:r>
            <a:r>
              <a:rPr lang="ru-RU" dirty="0" err="1"/>
              <a:t>поховальний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і </a:t>
            </a:r>
            <a:r>
              <a:rPr lang="ru-RU" dirty="0" err="1"/>
              <a:t>виявлений</a:t>
            </a:r>
            <a:r>
              <a:rPr lang="ru-RU" dirty="0"/>
              <a:t> у 1880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кургані</a:t>
            </a:r>
            <a:r>
              <a:rPr lang="ru-RU" dirty="0"/>
              <a:t> в </a:t>
            </a:r>
            <a:r>
              <a:rPr lang="ru-RU" dirty="0" err="1"/>
              <a:t>Гокстаді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Саннефіорда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Саннефіорд</a:t>
            </a:r>
            <a:r>
              <a:rPr lang="ru-RU" dirty="0"/>
              <a:t>, район </a:t>
            </a:r>
            <a:r>
              <a:rPr lang="ru-RU" dirty="0" err="1"/>
              <a:t>Вестфолл</a:t>
            </a:r>
            <a:r>
              <a:rPr lang="ru-RU" dirty="0"/>
              <a:t> в </a:t>
            </a:r>
            <a:r>
              <a:rPr lang="ru-RU" dirty="0" err="1"/>
              <a:t>Норвегії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 у </a:t>
            </a:r>
            <a:r>
              <a:rPr lang="ru-RU" dirty="0" err="1" smtClean="0"/>
              <a:t>Норвегії</a:t>
            </a:r>
            <a:r>
              <a:rPr lang="ru-RU" dirty="0" smtClean="0"/>
              <a:t>. </a:t>
            </a:r>
            <a:r>
              <a:rPr lang="ru-RU" dirty="0" err="1"/>
              <a:t>Гокстадський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демонструється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/>
              <a:t>вікінгів</a:t>
            </a:r>
            <a:r>
              <a:rPr lang="ru-RU" dirty="0"/>
              <a:t> в </a:t>
            </a:r>
            <a:r>
              <a:rPr lang="ru-RU" dirty="0" smtClean="0"/>
              <a:t>Осло.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34" y="3001234"/>
            <a:ext cx="2698750" cy="28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102" y="5883625"/>
            <a:ext cx="515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Розкопки</a:t>
            </a:r>
            <a:r>
              <a:rPr lang="ru-RU" dirty="0"/>
              <a:t> </a:t>
            </a:r>
            <a:r>
              <a:rPr lang="ru-RU" dirty="0" err="1"/>
              <a:t>Гокстадського</a:t>
            </a:r>
            <a:r>
              <a:rPr lang="ru-RU" dirty="0"/>
              <a:t> корабля, фото </a:t>
            </a:r>
            <a:r>
              <a:rPr lang="ru-RU" dirty="0" err="1"/>
              <a:t>біля</a:t>
            </a:r>
            <a:r>
              <a:rPr lang="ru-RU" dirty="0"/>
              <a:t> 1880 р.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41" y="2941659"/>
            <a:ext cx="2209655" cy="294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8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Судно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напввійськових</a:t>
            </a:r>
            <a:r>
              <a:rPr lang="ru-RU" dirty="0"/>
              <a:t>, </a:t>
            </a:r>
            <a:r>
              <a:rPr lang="ru-RU" dirty="0" err="1"/>
              <a:t>напівторговельних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 типу </a:t>
            </a:r>
            <a:r>
              <a:rPr lang="ru-RU" dirty="0" err="1"/>
              <a:t>карв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23 м і ширину 5,1 </a:t>
            </a:r>
            <a:r>
              <a:rPr lang="ru-RU" dirty="0" smtClean="0"/>
              <a:t>м. </a:t>
            </a:r>
            <a:r>
              <a:rPr lang="ru-RU" dirty="0" err="1"/>
              <a:t>Вітрильне</a:t>
            </a:r>
            <a:r>
              <a:rPr lang="ru-RU" dirty="0"/>
              <a:t> </a:t>
            </a:r>
            <a:r>
              <a:rPr lang="ru-RU" dirty="0" err="1"/>
              <a:t>озброєння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одного великого прямого </a:t>
            </a:r>
            <a:r>
              <a:rPr lang="ru-RU" dirty="0" err="1"/>
              <a:t>вітрила</a:t>
            </a:r>
            <a:r>
              <a:rPr lang="ru-RU" dirty="0"/>
              <a:t>, </a:t>
            </a:r>
            <a:r>
              <a:rPr lang="ru-RU" dirty="0" err="1"/>
              <a:t>зшитого</a:t>
            </a:r>
            <a:r>
              <a:rPr lang="ru-RU" dirty="0"/>
              <a:t> з </a:t>
            </a:r>
            <a:r>
              <a:rPr lang="ru-RU" dirty="0" err="1"/>
              <a:t>вертикальних</a:t>
            </a:r>
            <a:r>
              <a:rPr lang="ru-RU" dirty="0"/>
              <a:t> полотнищ. </a:t>
            </a:r>
            <a:r>
              <a:rPr lang="ru-RU" dirty="0" err="1"/>
              <a:t>Довжина</a:t>
            </a:r>
            <a:r>
              <a:rPr lang="ru-RU" dirty="0"/>
              <a:t> гребного весла — 5,5 м.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Красиве</a:t>
            </a:r>
            <a:r>
              <a:rPr lang="ru-RU" dirty="0" smtClean="0"/>
              <a:t> </a:t>
            </a:r>
            <a:r>
              <a:rPr lang="ru-RU" dirty="0"/>
              <a:t>і струнке судно з круто </a:t>
            </a:r>
            <a:r>
              <a:rPr lang="ru-RU" dirty="0" err="1"/>
              <a:t>підведеною</a:t>
            </a:r>
            <a:r>
              <a:rPr lang="ru-RU" dirty="0"/>
              <a:t> до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країв</a:t>
            </a:r>
            <a:r>
              <a:rPr lang="ru-RU" dirty="0"/>
              <a:t> </a:t>
            </a:r>
            <a:r>
              <a:rPr lang="ru-RU" dirty="0" err="1"/>
              <a:t>лінією</a:t>
            </a:r>
            <a:r>
              <a:rPr lang="ru-RU" dirty="0"/>
              <a:t> борту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з дуба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орнаментоване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 РЕПЛІКА. </a:t>
            </a:r>
            <a:r>
              <a:rPr lang="ru-RU" dirty="0" err="1" smtClean="0"/>
              <a:t>Виняткову</a:t>
            </a:r>
            <a:r>
              <a:rPr lang="ru-RU" dirty="0" smtClean="0"/>
              <a:t> </a:t>
            </a:r>
            <a:r>
              <a:rPr lang="ru-RU" dirty="0" err="1"/>
              <a:t>мореплавність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типу суден практично довели </a:t>
            </a:r>
            <a:r>
              <a:rPr lang="ru-RU" dirty="0" err="1"/>
              <a:t>дванадцять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норвежців</a:t>
            </a:r>
            <a:r>
              <a:rPr lang="ru-RU" dirty="0"/>
              <a:t> у 1893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Побудувавши</a:t>
            </a:r>
            <a:r>
              <a:rPr lang="ru-RU" dirty="0"/>
              <a:t> </a:t>
            </a:r>
            <a:r>
              <a:rPr lang="ru-RU" dirty="0" err="1"/>
              <a:t>точну</a:t>
            </a:r>
            <a:r>
              <a:rPr lang="ru-RU" dirty="0"/>
              <a:t> </a:t>
            </a:r>
            <a:r>
              <a:rPr lang="ru-RU" dirty="0" err="1"/>
              <a:t>копію</a:t>
            </a:r>
            <a:r>
              <a:rPr lang="ru-RU" dirty="0"/>
              <a:t> </a:t>
            </a:r>
            <a:r>
              <a:rPr lang="ru-RU" dirty="0" err="1"/>
              <a:t>гокстадського</a:t>
            </a:r>
            <a:r>
              <a:rPr lang="ru-RU" dirty="0"/>
              <a:t> корабля, вони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перетнули</a:t>
            </a:r>
            <a:r>
              <a:rPr lang="ru-RU" dirty="0"/>
              <a:t> </a:t>
            </a:r>
            <a:r>
              <a:rPr lang="ru-RU" dirty="0" err="1"/>
              <a:t>Північну</a:t>
            </a:r>
            <a:r>
              <a:rPr lang="ru-RU" dirty="0"/>
              <a:t> Атлантику і </a:t>
            </a:r>
            <a:r>
              <a:rPr lang="ru-RU" dirty="0" err="1"/>
              <a:t>прибули</a:t>
            </a:r>
            <a:r>
              <a:rPr lang="ru-RU" dirty="0"/>
              <a:t> до Чикаго на </a:t>
            </a:r>
            <a:r>
              <a:rPr lang="ru-RU" dirty="0" err="1"/>
              <a:t>Колумбівську</a:t>
            </a:r>
            <a:r>
              <a:rPr lang="ru-RU" dirty="0"/>
              <a:t> </a:t>
            </a:r>
            <a:r>
              <a:rPr lang="ru-RU" dirty="0" err="1"/>
              <a:t>виставку</a:t>
            </a:r>
            <a:r>
              <a:rPr lang="ru-RU" dirty="0"/>
              <a:t>, показавши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ходу 9-10 </a:t>
            </a:r>
            <a:r>
              <a:rPr lang="ru-RU" dirty="0" err="1"/>
              <a:t>вузлів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вельми </a:t>
            </a:r>
            <a:r>
              <a:rPr lang="ru-RU" dirty="0" err="1"/>
              <a:t>непогано</a:t>
            </a:r>
            <a:r>
              <a:rPr lang="ru-RU" dirty="0"/>
              <a:t> і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пізніх</a:t>
            </a:r>
            <a:r>
              <a:rPr lang="ru-RU" dirty="0"/>
              <a:t> великих </a:t>
            </a:r>
            <a:r>
              <a:rPr lang="ru-RU" dirty="0" err="1" smtClean="0"/>
              <a:t>вітрильних</a:t>
            </a:r>
            <a:r>
              <a:rPr lang="ru-RU" dirty="0" smtClean="0"/>
              <a:t> </a:t>
            </a:r>
            <a:r>
              <a:rPr lang="ru-RU" dirty="0"/>
              <a:t>суден.</a:t>
            </a:r>
          </a:p>
        </p:txBody>
      </p:sp>
    </p:spTree>
    <p:extLst>
      <p:ext uri="{BB962C8B-B14F-4D97-AF65-F5344CB8AC3E}">
        <p14:creationId xmlns:p14="http://schemas.microsoft.com/office/powerpoint/2010/main" val="18757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1" y="396869"/>
            <a:ext cx="8259041" cy="52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960" y="5873973"/>
            <a:ext cx="10540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Репліка</a:t>
            </a:r>
            <a:r>
              <a:rPr lang="ru-RU" dirty="0"/>
              <a:t> </a:t>
            </a:r>
            <a:r>
              <a:rPr lang="ru-RU" dirty="0" err="1"/>
              <a:t>Гокстадського</a:t>
            </a:r>
            <a:r>
              <a:rPr lang="ru-RU" dirty="0"/>
              <a:t> корабля на </a:t>
            </a:r>
            <a:r>
              <a:rPr lang="ru-RU" dirty="0" err="1"/>
              <a:t>Всесвітній</a:t>
            </a:r>
            <a:r>
              <a:rPr lang="ru-RU" dirty="0"/>
              <a:t> </a:t>
            </a:r>
            <a:r>
              <a:rPr lang="ru-RU" dirty="0" err="1"/>
              <a:t>виставці</a:t>
            </a:r>
            <a:r>
              <a:rPr lang="ru-RU" dirty="0"/>
              <a:t>, Чикаго, 1893 </a:t>
            </a:r>
            <a:r>
              <a:rPr lang="ru-RU" dirty="0" err="1"/>
              <a:t>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9127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389</Words>
  <Application>Microsoft Office PowerPoint</Application>
  <PresentationFormat>Произвольный</PresentationFormat>
  <Paragraphs>28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</cp:revision>
  <dcterms:created xsi:type="dcterms:W3CDTF">2020-05-07T09:46:48Z</dcterms:created>
  <dcterms:modified xsi:type="dcterms:W3CDTF">2023-01-03T12:26:38Z</dcterms:modified>
</cp:coreProperties>
</file>