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95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283" r:id="rId11"/>
    <p:sldId id="270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>
        <p:scale>
          <a:sx n="92" d="100"/>
          <a:sy n="92" d="100"/>
        </p:scale>
        <p:origin x="-125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A506E-1FE7-4AAE-BB65-6E2B558BBDB0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D4FDC-8622-4334-B648-7748759609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9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3747DEA-7FA9-475C-B807-E86FE22AF2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7645DE9-8F0D-4CB2-9ADE-F3277D6FC19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AB0ADC-1C9C-4E59-85D7-6ED1919796FC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3318114-54DF-49C5-BF53-87C7BC0AF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11614C18-1A31-4D64-A5F0-F37588A5D425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58E936B-431F-42A0-B6C5-EC2CFFA0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F8035FE8-4175-41DC-8A54-9583C4995D85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CFDB99A-76D3-4C3C-BA32-7C324AB42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6007547-11BA-49E2-83F6-D7B40320EB77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8CD90B5F-7BD4-488B-8D13-D2A53320B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90E50E4-A575-4D8C-9134-8600EB77CC73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812F6A0-A181-4C73-88E9-21740C316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6B7F64DD-80C4-46D5-8BF1-EA5AC6BAF693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3B7A7A-A8A5-448C-8621-A62FA6B7A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DE8959F-8CA0-45D0-9BB6-A45A569247D0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39186CF6-DD91-4EF5-914E-DA7F0B8AB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08D97E9-2A11-4BAB-B43C-D32CD218868A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D200CE7-8E4A-4EDC-A55C-DC11FDE2F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4E8FC27-08C2-4BAA-9721-6000688F0C40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79FD3FC-F315-4125-937F-F22CB7E4AE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D81673B-027B-4B13-AA73-38B471D5AA4D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FF7AF132-2A50-42E4-86CD-194FD525D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C7B56276-8C3E-4890-A6F1-79A4E8F2C085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4CA1E1D-0631-4BE2-9433-E57A4E80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6F768-49E3-4295-8427-2CC3E2156E25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61EE-A8B1-4099-BA99-ACF7C97C1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1907" TargetMode="External"/><Relationship Id="rId2" Type="http://schemas.openxmlformats.org/officeDocument/2006/relationships/hyperlink" Target="https://uk.wikipedia.org/wiki/%D0%95%D0%BD%D1%86%D0%B8%D0%BA%D0%BB%D0%BE%D0%BF%D0%B5%D0%B4%D0%B8%D1%87%D0%BD%D0%B8%D0%B9_%D1%81%D0%BB%D0%BE%D0%B2%D0%BD%D0%B8%D0%BA_%D0%91%D1%80%D0%BE%D0%BA%D0%B3%D0%B0%D1%83%D0%B7%D0%B0_%D1%96_%D0%84%D1%84%D1%80%D0%BE%D0%BD%D0%B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k.wikipedia.org/wiki/1909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%D0%9B%D0%B0%D1%82%D0%B8%D0%BD%D1%81%D1%8C%D0%BA%D0%B0_%D0%BC%D0%BE%D0%B2%D0%B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491029" y="2019423"/>
            <a:ext cx="10232048" cy="4375882"/>
          </a:xfrm>
        </p:spPr>
        <p:txBody>
          <a:bodyPr/>
          <a:lstStyle/>
          <a:p>
            <a:endParaRPr lang="uk-UA" altLang="en-US" dirty="0"/>
          </a:p>
          <a:p>
            <a:r>
              <a:rPr lang="uk-UA" altLang="en-US" sz="6000" b="1" dirty="0" err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гурток</a:t>
            </a:r>
          </a:p>
          <a:p>
            <a:r>
              <a:rPr lang="uk-UA" altLang="en-US" sz="6000" b="1" dirty="0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</a:t>
            </a:r>
            <a:r>
              <a:rPr lang="uk-UA" altLang="en-US" sz="4000" b="1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вищо</a:t>
            </a:r>
            <a:r>
              <a:rPr lang="uk-UA" altLang="en-US" sz="4000" b="1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го </a:t>
            </a:r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рівня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  <a:endParaRPr lang="ru-RU" altLang="en-US" sz="6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57136" y="0"/>
            <a:ext cx="4279900" cy="2222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06582"/>
            <a:ext cx="10515600" cy="54703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Джерела інформації:</a:t>
            </a:r>
          </a:p>
          <a:p>
            <a:pPr marL="0" indent="0">
              <a:buNone/>
            </a:pPr>
            <a:r>
              <a:rPr lang="en-US" dirty="0" smtClean="0"/>
              <a:t>uk.wikipedia.org/wiki/</a:t>
            </a:r>
            <a:r>
              <a:rPr lang="uk-UA" dirty="0"/>
              <a:t>Лаг_(прилад)</a:t>
            </a:r>
          </a:p>
          <a:p>
            <a:pPr marL="0" indent="0">
              <a:buNone/>
            </a:pPr>
            <a:r>
              <a:rPr lang="ru-RU" dirty="0" err="1">
                <a:hlinkClick r:id="rId2" tooltip="Енциклопедичний словник Брокгауза і Єфрона"/>
              </a:rPr>
              <a:t>Енциклопедичний</a:t>
            </a:r>
            <a:r>
              <a:rPr lang="ru-RU" dirty="0">
                <a:hlinkClick r:id="rId2" tooltip="Енциклопедичний словник Брокгауза і Єфрона"/>
              </a:rPr>
              <a:t> словник Брокгауза і </a:t>
            </a:r>
            <a:r>
              <a:rPr lang="ru-RU" dirty="0" err="1">
                <a:hlinkClick r:id="rId2" tooltip="Енциклопедичний словник Брокгауза і Єфрона"/>
              </a:rPr>
              <a:t>Ефрона</a:t>
            </a:r>
            <a:r>
              <a:rPr lang="ru-RU" dirty="0"/>
              <a:t> : в 86 т. (82 т. і 4 доп. т.). — СПб., 1890—1907</a:t>
            </a:r>
          </a:p>
          <a:p>
            <a:pPr marL="0" indent="0">
              <a:buNone/>
            </a:pPr>
            <a:r>
              <a:rPr lang="ru-RU" dirty="0" err="1">
                <a:hlinkClick r:id="rId2" tooltip="Енциклопедичний словник Брокгауза і Єфрона"/>
              </a:rPr>
              <a:t>Малий</a:t>
            </a:r>
            <a:r>
              <a:rPr lang="ru-RU" dirty="0">
                <a:hlinkClick r:id="rId2" tooltip="Енциклопедичний словник Брокгауза і Єфрона"/>
              </a:rPr>
              <a:t> </a:t>
            </a:r>
            <a:r>
              <a:rPr lang="ru-RU" dirty="0" err="1">
                <a:hlinkClick r:id="rId2" tooltip="Енциклопедичний словник Брокгауза і Єфрона"/>
              </a:rPr>
              <a:t>енциклопедичний</a:t>
            </a:r>
            <a:r>
              <a:rPr lang="ru-RU" dirty="0">
                <a:hlinkClick r:id="rId2" tooltip="Енциклопедичний словник Брокгауза і Єфрона"/>
              </a:rPr>
              <a:t> словник Брокгауза і </a:t>
            </a:r>
            <a:r>
              <a:rPr lang="ru-RU" dirty="0" err="1">
                <a:hlinkClick r:id="rId2" tooltip="Енциклопедичний словник Брокгауза і Єфрона"/>
              </a:rPr>
              <a:t>Ефрона</a:t>
            </a:r>
            <a:r>
              <a:rPr lang="ru-RU" dirty="0"/>
              <a:t> : в 4 т. — СПб., </a:t>
            </a:r>
            <a:r>
              <a:rPr lang="ru-RU" dirty="0">
                <a:hlinkClick r:id="rId3" tooltip="1907"/>
              </a:rPr>
              <a:t>1907</a:t>
            </a:r>
            <a:r>
              <a:rPr lang="ru-RU" dirty="0"/>
              <a:t>—</a:t>
            </a:r>
            <a:r>
              <a:rPr lang="ru-RU" dirty="0">
                <a:hlinkClick r:id="rId4" tooltip="1909"/>
              </a:rPr>
              <a:t>1909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/>
              <a:t>Навігація</a:t>
            </a:r>
            <a:r>
              <a:rPr lang="ru-RU" dirty="0"/>
              <a:t>. </a:t>
            </a:r>
            <a:r>
              <a:rPr lang="ru-RU" dirty="0" err="1"/>
              <a:t>Основи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місцеположення</a:t>
            </a:r>
            <a:r>
              <a:rPr lang="ru-RU" dirty="0"/>
              <a:t> та </a:t>
            </a:r>
            <a:r>
              <a:rPr lang="ru-RU" dirty="0" err="1"/>
              <a:t>скеровування</a:t>
            </a:r>
            <a:r>
              <a:rPr lang="ru-RU" dirty="0"/>
              <a:t> / Б. </a:t>
            </a:r>
            <a:r>
              <a:rPr lang="ru-RU" dirty="0" err="1"/>
              <a:t>Гофманн-Велленгоф</a:t>
            </a:r>
            <a:r>
              <a:rPr lang="ru-RU" dirty="0"/>
              <a:t>, К. Легат, М. </a:t>
            </a:r>
            <a:r>
              <a:rPr lang="ru-RU" dirty="0" err="1"/>
              <a:t>Візер</a:t>
            </a:r>
            <a:r>
              <a:rPr lang="ru-RU" dirty="0"/>
              <a:t> ; пер. з англ. за ред. : Я. С. </a:t>
            </a:r>
            <a:r>
              <a:rPr lang="ru-RU" dirty="0" err="1"/>
              <a:t>Яцківа</a:t>
            </a:r>
            <a:r>
              <a:rPr lang="ru-RU" dirty="0"/>
              <a:t> ; </a:t>
            </a:r>
            <a:r>
              <a:rPr lang="ru-RU" dirty="0" err="1"/>
              <a:t>літ</a:t>
            </a:r>
            <a:r>
              <a:rPr lang="ru-RU" dirty="0"/>
              <a:t>. ред. : О. Є. </a:t>
            </a:r>
            <a:r>
              <a:rPr lang="ru-RU" dirty="0" err="1"/>
              <a:t>Смолінська</a:t>
            </a:r>
            <a:r>
              <a:rPr lang="ru-RU" dirty="0"/>
              <a:t>. — Л.: ЛНУ </a:t>
            </a:r>
            <a:r>
              <a:rPr lang="ru-RU" dirty="0" err="1"/>
              <a:t>ім</a:t>
            </a:r>
            <a:r>
              <a:rPr lang="ru-RU" dirty="0"/>
              <a:t>. І. Франка, 2006. </a:t>
            </a:r>
            <a:r>
              <a:rPr lang="ru-RU"/>
              <a:t>— 449 с.</a:t>
            </a:r>
            <a:endParaRPr lang="uk-UA" dirty="0"/>
          </a:p>
          <a:p>
            <a:pPr marL="0" indent="0">
              <a:buNone/>
            </a:pPr>
            <a:endParaRPr lang="uk-UA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846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061794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uk-UA" b="1" dirty="0">
                <a:solidFill>
                  <a:srgbClr val="FF0000"/>
                </a:solidFill>
              </a:rPr>
              <a:t>Дякую за увагу!</a:t>
            </a:r>
            <a:endParaRPr b="1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User\Desktop\Grand_Turk(34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9101" y="1316282"/>
            <a:ext cx="6381154" cy="4785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1768"/>
            <a:ext cx="10515600" cy="55451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Морська навігація. Лаг. </a:t>
            </a:r>
            <a:r>
              <a:rPr lang="uk-UA" b="1" smtClean="0">
                <a:solidFill>
                  <a:srgbClr val="FF0000"/>
                </a:solidFill>
              </a:rPr>
              <a:t>Частина 1</a:t>
            </a:r>
            <a:endParaRPr lang="uk-UA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b="1" dirty="0" smtClean="0"/>
              <a:t>     </a:t>
            </a:r>
            <a:r>
              <a:rPr lang="vi-VN" b="1" dirty="0" smtClean="0"/>
              <a:t>Морська́ </a:t>
            </a:r>
            <a:r>
              <a:rPr lang="vi-VN" b="1" dirty="0"/>
              <a:t>навіга́ція</a:t>
            </a:r>
            <a:r>
              <a:rPr lang="vi-VN" dirty="0"/>
              <a:t> — розділ навігації, що вивчає судноплаваня, теоретичне обґрунтування і практичні прийоми водіння морських суден. </a:t>
            </a:r>
          </a:p>
          <a:p>
            <a:pPr marL="0" indent="0">
              <a:buNone/>
            </a:pPr>
            <a:r>
              <a:rPr lang="uk-UA" dirty="0" smtClean="0"/>
              <a:t>      </a:t>
            </a:r>
            <a:r>
              <a:rPr lang="vi-VN" dirty="0" smtClean="0"/>
              <a:t>Довгий </a:t>
            </a:r>
            <a:r>
              <a:rPr lang="vi-VN" dirty="0"/>
              <a:t>час водіння кораблів і суден позначалося терміном «навігація» (</a:t>
            </a:r>
            <a:r>
              <a:rPr lang="vi-VN" dirty="0">
                <a:hlinkClick r:id="rId2" tooltip="Латинська мова"/>
              </a:rPr>
              <a:t>лат.</a:t>
            </a:r>
            <a:r>
              <a:rPr lang="vi-VN" dirty="0"/>
              <a:t> </a:t>
            </a:r>
            <a:r>
              <a:rPr lang="en-US" i="1" dirty="0" err="1"/>
              <a:t>navigatio</a:t>
            </a:r>
            <a:r>
              <a:rPr lang="en-US" dirty="0"/>
              <a:t>, </a:t>
            </a:r>
            <a:r>
              <a:rPr lang="vi-VN" dirty="0"/>
              <a:t>від </a:t>
            </a:r>
            <a:r>
              <a:rPr lang="vi-VN" dirty="0">
                <a:hlinkClick r:id="rId2" tooltip="Латинська мова"/>
              </a:rPr>
              <a:t>лат.</a:t>
            </a:r>
            <a:r>
              <a:rPr lang="vi-VN" dirty="0"/>
              <a:t> </a:t>
            </a:r>
            <a:r>
              <a:rPr lang="en-US" i="1" dirty="0" err="1"/>
              <a:t>navigo</a:t>
            </a:r>
            <a:r>
              <a:rPr lang="en-US" dirty="0"/>
              <a:t> — </a:t>
            </a:r>
            <a:r>
              <a:rPr lang="vi-VN" dirty="0"/>
              <a:t>плавання на судні), але, у зв'язку з розвитком техніки і появи дисциплін, що вивчають маршрути об'єктів в повітряному і космічному просторі, а також багатьох підрозділів навігації, заснованих на різних принципах визначення місця положення в просторі, навігація розділилася на безліч підрозділів, а морська навігація стала лише одним з них. </a:t>
            </a:r>
          </a:p>
          <a:p>
            <a:pPr marL="0" indent="0">
              <a:buNone/>
            </a:pPr>
            <a:r>
              <a:rPr lang="uk-UA" dirty="0" smtClean="0"/>
              <a:t>      </a:t>
            </a:r>
            <a:r>
              <a:rPr lang="vi-VN" dirty="0" smtClean="0"/>
              <a:t>Також</a:t>
            </a:r>
            <a:r>
              <a:rPr lang="vi-VN" dirty="0"/>
              <a:t>, в судноплавстві до словосполучення </a:t>
            </a:r>
            <a:r>
              <a:rPr lang="vi-VN" i="1" dirty="0"/>
              <a:t>морська навігація</a:t>
            </a:r>
            <a:r>
              <a:rPr lang="vi-VN" dirty="0"/>
              <a:t> скорочують </a:t>
            </a:r>
            <a:r>
              <a:rPr lang="vi-VN" i="1" dirty="0"/>
              <a:t>період року з умовами, за яких можлива морська навігація</a:t>
            </a:r>
            <a:r>
              <a:rPr lang="vi-VN" dirty="0"/>
              <a:t>. </a:t>
            </a:r>
          </a:p>
          <a:p>
            <a:pPr marL="0" indent="0">
              <a:buNone/>
            </a:pPr>
            <a:endParaRPr lang="ru-RU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252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22713"/>
            <a:ext cx="10515600" cy="5254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Історія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морської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навігації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Морська</a:t>
            </a:r>
            <a:r>
              <a:rPr lang="ru-RU" dirty="0" smtClean="0"/>
              <a:t> </a:t>
            </a:r>
            <a:r>
              <a:rPr lang="ru-RU" dirty="0" err="1"/>
              <a:t>навігація</a:t>
            </a:r>
            <a:r>
              <a:rPr lang="ru-RU" dirty="0"/>
              <a:t> </a:t>
            </a:r>
            <a:r>
              <a:rPr lang="ru-RU" dirty="0" err="1"/>
              <a:t>зародилася</a:t>
            </a:r>
            <a:r>
              <a:rPr lang="ru-RU" dirty="0"/>
              <a:t> в </a:t>
            </a:r>
            <a:r>
              <a:rPr lang="ru-RU" dirty="0" err="1"/>
              <a:t>глибокій</a:t>
            </a:r>
            <a:r>
              <a:rPr lang="ru-RU" dirty="0"/>
              <a:t> </a:t>
            </a:r>
            <a:r>
              <a:rPr lang="ru-RU" dirty="0" err="1"/>
              <a:t>старовині</a:t>
            </a:r>
            <a:r>
              <a:rPr lang="ru-RU" dirty="0"/>
              <a:t>. До перших </a:t>
            </a:r>
            <a:r>
              <a:rPr lang="ru-RU" dirty="0" err="1"/>
              <a:t>мореплавців</a:t>
            </a:r>
            <a:r>
              <a:rPr lang="ru-RU" dirty="0"/>
              <a:t> </a:t>
            </a:r>
            <a:r>
              <a:rPr lang="ru-RU" dirty="0" err="1"/>
              <a:t>відносять</a:t>
            </a:r>
            <a:r>
              <a:rPr lang="ru-RU" dirty="0"/>
              <a:t> </a:t>
            </a:r>
            <a:r>
              <a:rPr lang="ru-RU" dirty="0" err="1"/>
              <a:t>єгиптян</a:t>
            </a:r>
            <a:r>
              <a:rPr lang="ru-RU" dirty="0"/>
              <a:t> і </a:t>
            </a:r>
            <a:r>
              <a:rPr lang="ru-RU" dirty="0" err="1"/>
              <a:t>фінікійців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й </a:t>
            </a:r>
            <a:r>
              <a:rPr lang="ru-RU" dirty="0" err="1"/>
              <a:t>інші</a:t>
            </a:r>
            <a:r>
              <a:rPr lang="ru-RU" dirty="0"/>
              <a:t> народи того часу </a:t>
            </a:r>
            <a:r>
              <a:rPr lang="ru-RU" dirty="0" err="1"/>
              <a:t>мали</a:t>
            </a:r>
            <a:r>
              <a:rPr lang="ru-RU" dirty="0"/>
              <a:t> </a:t>
            </a:r>
            <a:r>
              <a:rPr lang="ru-RU" dirty="0" err="1"/>
              <a:t>навички</a:t>
            </a:r>
            <a:r>
              <a:rPr lang="ru-RU" dirty="0"/>
              <a:t> </a:t>
            </a:r>
            <a:r>
              <a:rPr lang="ru-RU" dirty="0" err="1"/>
              <a:t>подорожей</a:t>
            </a:r>
            <a:r>
              <a:rPr lang="ru-RU" dirty="0"/>
              <a:t> морем. </a:t>
            </a:r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/>
              <a:t>морської</a:t>
            </a:r>
            <a:r>
              <a:rPr lang="ru-RU" dirty="0"/>
              <a:t> </a:t>
            </a:r>
            <a:r>
              <a:rPr lang="ru-RU" dirty="0" err="1"/>
              <a:t>навігації</a:t>
            </a:r>
            <a:r>
              <a:rPr lang="ru-RU" dirty="0"/>
              <a:t> в </a:t>
            </a:r>
            <a:r>
              <a:rPr lang="ru-RU" dirty="0" err="1"/>
              <a:t>сучасному</a:t>
            </a:r>
            <a:r>
              <a:rPr lang="ru-RU" dirty="0"/>
              <a:t> </a:t>
            </a:r>
            <a:r>
              <a:rPr lang="ru-RU" dirty="0" err="1"/>
              <a:t>розумінні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створені</a:t>
            </a:r>
            <a:r>
              <a:rPr lang="ru-RU" dirty="0"/>
              <a:t> при початку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магнітної</a:t>
            </a:r>
            <a:r>
              <a:rPr lang="ru-RU" dirty="0"/>
              <a:t> </a:t>
            </a:r>
            <a:r>
              <a:rPr lang="ru-RU" dirty="0" err="1"/>
              <a:t>стрілки</a:t>
            </a:r>
            <a:r>
              <a:rPr lang="ru-RU" dirty="0"/>
              <a:t> компаса для </a:t>
            </a:r>
            <a:r>
              <a:rPr lang="ru-RU" dirty="0" err="1"/>
              <a:t>визначення</a:t>
            </a:r>
            <a:r>
              <a:rPr lang="ru-RU" dirty="0"/>
              <a:t> курсу судна. </a:t>
            </a: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згадки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традиційно</a:t>
            </a:r>
            <a:r>
              <a:rPr lang="ru-RU" dirty="0"/>
              <a:t> </a:t>
            </a:r>
            <a:r>
              <a:rPr lang="ru-RU" dirty="0" err="1"/>
              <a:t>відносяться</a:t>
            </a:r>
            <a:r>
              <a:rPr lang="ru-RU" dirty="0"/>
              <a:t> до </a:t>
            </a:r>
            <a:r>
              <a:rPr lang="en-US" dirty="0"/>
              <a:t>XI </a:t>
            </a:r>
            <a:r>
              <a:rPr lang="ru-RU" dirty="0" err="1"/>
              <a:t>століття</a:t>
            </a:r>
            <a:r>
              <a:rPr lang="ru-RU" dirty="0"/>
              <a:t>. </a:t>
            </a:r>
            <a:r>
              <a:rPr lang="ru-RU" dirty="0" err="1"/>
              <a:t>Важливим</a:t>
            </a:r>
            <a:r>
              <a:rPr lang="ru-RU" dirty="0"/>
              <a:t> </a:t>
            </a:r>
            <a:r>
              <a:rPr lang="ru-RU" dirty="0" err="1"/>
              <a:t>етапом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навігації</a:t>
            </a:r>
            <a:r>
              <a:rPr lang="ru-RU" dirty="0"/>
              <a:t> став початок </a:t>
            </a:r>
            <a:r>
              <a:rPr lang="ru-RU" dirty="0" err="1"/>
              <a:t>складання</a:t>
            </a:r>
            <a:r>
              <a:rPr lang="ru-RU" dirty="0"/>
              <a:t> карт у </a:t>
            </a:r>
            <a:r>
              <a:rPr lang="ru-RU" dirty="0" err="1"/>
              <a:t>прямій</a:t>
            </a:r>
            <a:r>
              <a:rPr lang="ru-RU" dirty="0"/>
              <a:t> </a:t>
            </a:r>
            <a:r>
              <a:rPr lang="ru-RU" dirty="0" err="1"/>
              <a:t>рівнокутній</a:t>
            </a:r>
            <a:r>
              <a:rPr lang="ru-RU" dirty="0"/>
              <a:t> </a:t>
            </a:r>
            <a:r>
              <a:rPr lang="ru-RU" dirty="0" err="1"/>
              <a:t>циліндровій</a:t>
            </a:r>
            <a:r>
              <a:rPr lang="ru-RU" dirty="0"/>
              <a:t> </a:t>
            </a:r>
            <a:r>
              <a:rPr lang="ru-RU" dirty="0" err="1"/>
              <a:t>проєкції</a:t>
            </a:r>
            <a:r>
              <a:rPr lang="ru-RU" dirty="0"/>
              <a:t> (Г. Меркатор, 1569), в </a:t>
            </a:r>
            <a:r>
              <a:rPr lang="ru-RU" dirty="0" err="1"/>
              <a:t>раніші</a:t>
            </a:r>
            <a:r>
              <a:rPr lang="ru-RU" dirty="0"/>
              <a:t> </a:t>
            </a:r>
            <a:r>
              <a:rPr lang="ru-RU" dirty="0" err="1"/>
              <a:t>часи</a:t>
            </a:r>
            <a:r>
              <a:rPr lang="ru-RU" dirty="0"/>
              <a:t> в </a:t>
            </a:r>
            <a:r>
              <a:rPr lang="ru-RU" dirty="0" err="1"/>
              <a:t>картографії</a:t>
            </a:r>
            <a:r>
              <a:rPr lang="ru-RU" dirty="0"/>
              <a:t> не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єдиного</a:t>
            </a:r>
            <a:r>
              <a:rPr lang="ru-RU" dirty="0"/>
              <a:t> стандарту. Великим </a:t>
            </a:r>
            <a:r>
              <a:rPr lang="ru-RU" dirty="0" err="1"/>
              <a:t>кроком</a:t>
            </a:r>
            <a:r>
              <a:rPr lang="ru-RU" dirty="0"/>
              <a:t> вперед послужив </a:t>
            </a:r>
            <a:r>
              <a:rPr lang="ru-RU" dirty="0" err="1"/>
              <a:t>винахід</a:t>
            </a:r>
            <a:r>
              <a:rPr lang="ru-RU" dirty="0"/>
              <a:t> в </a:t>
            </a:r>
            <a:r>
              <a:rPr lang="en-US" dirty="0"/>
              <a:t>XIX </a:t>
            </a:r>
            <a:r>
              <a:rPr lang="ru-RU" dirty="0" err="1"/>
              <a:t>столітті</a:t>
            </a:r>
            <a:r>
              <a:rPr lang="ru-RU" dirty="0"/>
              <a:t> </a:t>
            </a:r>
            <a:r>
              <a:rPr lang="ru-RU" dirty="0" err="1"/>
              <a:t>механічного</a:t>
            </a:r>
            <a:r>
              <a:rPr lang="ru-RU" dirty="0"/>
              <a:t> лага — </a:t>
            </a:r>
            <a:r>
              <a:rPr lang="ru-RU" dirty="0" err="1"/>
              <a:t>приладу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вимірює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судна. </a:t>
            </a:r>
          </a:p>
          <a:p>
            <a:pPr marL="0" indent="0">
              <a:buNone/>
            </a:pPr>
            <a:r>
              <a:rPr lang="ru-RU" dirty="0" smtClean="0"/>
              <a:t>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3968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9640" y="911225"/>
            <a:ext cx="10515600" cy="5339946"/>
          </a:xfrm>
        </p:spPr>
        <p:txBody>
          <a:bodyPr/>
          <a:lstStyle/>
          <a:p>
            <a:pPr marL="0" indent="0">
              <a:buNone/>
            </a:pPr>
            <a:r>
              <a:rPr lang="ru-RU" b="1" smtClean="0">
                <a:solidFill>
                  <a:srgbClr val="FF0000"/>
                </a:solidFill>
              </a:rPr>
              <a:t>      Лаг</a:t>
            </a:r>
            <a:r>
              <a:rPr lang="ru-RU" smtClean="0"/>
              <a:t> </a:t>
            </a:r>
            <a:r>
              <a:rPr lang="ru-RU" dirty="0"/>
              <a:t>(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нід</a:t>
            </a:r>
            <a:r>
              <a:rPr lang="ru-RU" dirty="0"/>
              <a:t>. </a:t>
            </a:r>
            <a:r>
              <a:rPr lang="en-US" i="1" dirty="0"/>
              <a:t>log</a:t>
            </a:r>
            <a:r>
              <a:rPr lang="en-US" dirty="0"/>
              <a:t>, </a:t>
            </a:r>
            <a:r>
              <a:rPr lang="ru-RU" dirty="0"/>
              <a:t>букв. — «колода, колодка</a:t>
            </a:r>
            <a:r>
              <a:rPr lang="ru-RU" dirty="0" smtClean="0"/>
              <a:t>»)— </a:t>
            </a:r>
            <a:r>
              <a:rPr lang="ru-RU" dirty="0" err="1"/>
              <a:t>прилад</a:t>
            </a:r>
            <a:r>
              <a:rPr lang="ru-RU" dirty="0"/>
              <a:t> для </a:t>
            </a:r>
            <a:r>
              <a:rPr lang="ru-RU" dirty="0" err="1"/>
              <a:t>вимірювання</a:t>
            </a:r>
            <a:r>
              <a:rPr lang="ru-RU" dirty="0"/>
              <a:t> </a:t>
            </a:r>
            <a:r>
              <a:rPr lang="ru-RU" dirty="0" err="1"/>
              <a:t>швидкості</a:t>
            </a:r>
            <a:r>
              <a:rPr lang="ru-RU" dirty="0"/>
              <a:t> судна. </a:t>
            </a:r>
            <a:r>
              <a:rPr lang="ru-RU" dirty="0" err="1"/>
              <a:t>Конструкції</a:t>
            </a:r>
            <a:r>
              <a:rPr lang="ru-RU" dirty="0"/>
              <a:t> лага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різними</a:t>
            </a:r>
            <a:r>
              <a:rPr lang="ru-RU" dirty="0"/>
              <a:t>: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найпростіших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прив'язаної</a:t>
            </a:r>
            <a:r>
              <a:rPr lang="ru-RU" dirty="0"/>
              <a:t> до </a:t>
            </a:r>
            <a:r>
              <a:rPr lang="ru-RU" dirty="0" err="1"/>
              <a:t>ліня</a:t>
            </a:r>
            <a:r>
              <a:rPr lang="ru-RU" dirty="0"/>
              <a:t> </a:t>
            </a:r>
            <a:r>
              <a:rPr lang="ru-RU" dirty="0" err="1"/>
              <a:t>дерев'яної</a:t>
            </a:r>
            <a:r>
              <a:rPr lang="ru-RU" dirty="0"/>
              <a:t> </a:t>
            </a:r>
            <a:r>
              <a:rPr lang="ru-RU" dirty="0" err="1"/>
              <a:t>дошки</a:t>
            </a:r>
            <a:r>
              <a:rPr lang="ru-RU" dirty="0"/>
              <a:t> до </a:t>
            </a:r>
            <a:r>
              <a:rPr lang="ru-RU" dirty="0" err="1"/>
              <a:t>складних</a:t>
            </a:r>
            <a:r>
              <a:rPr lang="ru-RU" dirty="0"/>
              <a:t> </a:t>
            </a:r>
            <a:r>
              <a:rPr lang="ru-RU" dirty="0" err="1"/>
              <a:t>приладів</a:t>
            </a:r>
            <a:r>
              <a:rPr lang="ru-RU" dirty="0"/>
              <a:t>, </a:t>
            </a:r>
            <a:r>
              <a:rPr lang="ru-RU" dirty="0" err="1"/>
              <a:t>заснованих</a:t>
            </a:r>
            <a:r>
              <a:rPr lang="ru-RU" dirty="0"/>
              <a:t> на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ефектах</a:t>
            </a:r>
            <a:r>
              <a:rPr lang="ru-RU" dirty="0"/>
              <a:t>.</a:t>
            </a:r>
          </a:p>
        </p:txBody>
      </p:sp>
      <p:pic>
        <p:nvPicPr>
          <p:cNvPr id="1026" name="Picture 2" descr="C:\Users\User\Desktop\Loch_à_plateau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3149" y="2863169"/>
            <a:ext cx="4063076" cy="3289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8771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80902"/>
            <a:ext cx="10515600" cy="519606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Наприкінці</a:t>
            </a:r>
            <a:r>
              <a:rPr lang="ru-RU" dirty="0" smtClean="0"/>
              <a:t> </a:t>
            </a:r>
            <a:r>
              <a:rPr lang="en-US" dirty="0"/>
              <a:t>XIX — </a:t>
            </a:r>
            <a:r>
              <a:rPr lang="ru-RU" dirty="0"/>
              <a:t>початку </a:t>
            </a:r>
            <a:r>
              <a:rPr lang="en-US" dirty="0"/>
              <a:t>XX </a:t>
            </a:r>
            <a:r>
              <a:rPr lang="ru-RU" dirty="0" err="1"/>
              <a:t>століть</a:t>
            </a:r>
            <a:r>
              <a:rPr lang="ru-RU" dirty="0"/>
              <a:t> </a:t>
            </a:r>
            <a:r>
              <a:rPr lang="ru-RU" dirty="0" err="1"/>
              <a:t>успіхи</a:t>
            </a:r>
            <a:r>
              <a:rPr lang="ru-RU" dirty="0"/>
              <a:t> в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фізики</a:t>
            </a:r>
            <a:r>
              <a:rPr lang="ru-RU" dirty="0"/>
              <a:t> і </a:t>
            </a:r>
            <a:r>
              <a:rPr lang="ru-RU" dirty="0" err="1"/>
              <a:t>дослідженні</a:t>
            </a:r>
            <a:r>
              <a:rPr lang="ru-RU" dirty="0"/>
              <a:t> </a:t>
            </a:r>
            <a:r>
              <a:rPr lang="ru-RU" dirty="0" err="1"/>
              <a:t>електрики</a:t>
            </a:r>
            <a:r>
              <a:rPr lang="ru-RU" dirty="0"/>
              <a:t> послужили основою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електронавігаційних</a:t>
            </a:r>
            <a:r>
              <a:rPr lang="ru-RU" dirty="0"/>
              <a:t> і </a:t>
            </a:r>
            <a:r>
              <a:rPr lang="ru-RU" dirty="0" err="1"/>
              <a:t>радіотехнічних</a:t>
            </a:r>
            <a:r>
              <a:rPr lang="ru-RU" dirty="0"/>
              <a:t> </a:t>
            </a:r>
            <a:r>
              <a:rPr lang="ru-RU" dirty="0" err="1"/>
              <a:t>приладів</a:t>
            </a:r>
            <a:r>
              <a:rPr lang="ru-RU" dirty="0"/>
              <a:t> </a:t>
            </a:r>
            <a:r>
              <a:rPr lang="ru-RU" dirty="0" err="1"/>
              <a:t>судноводіння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uk-UA" dirty="0" smtClean="0">
                <a:solidFill>
                  <a:srgbClr val="FF0000"/>
                </a:solidFill>
              </a:rPr>
              <a:t>Історія</a:t>
            </a:r>
            <a:endParaRPr lang="uk-UA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smtClean="0"/>
              <a:t>     Перший </a:t>
            </a:r>
            <a:r>
              <a:rPr lang="ru-RU" dirty="0" err="1"/>
              <a:t>відомий</a:t>
            </a:r>
            <a:r>
              <a:rPr lang="ru-RU" dirty="0"/>
              <a:t> </a:t>
            </a:r>
            <a:r>
              <a:rPr lang="ru-RU" dirty="0" err="1"/>
              <a:t>прилад</a:t>
            </a:r>
            <a:r>
              <a:rPr lang="ru-RU" dirty="0"/>
              <a:t> </a:t>
            </a:r>
            <a:r>
              <a:rPr lang="ru-RU" dirty="0" err="1"/>
              <a:t>вимірювання</a:t>
            </a:r>
            <a:r>
              <a:rPr lang="ru-RU" dirty="0"/>
              <a:t> </a:t>
            </a:r>
            <a:r>
              <a:rPr lang="ru-RU" dirty="0" err="1"/>
              <a:t>швидкості</a:t>
            </a:r>
            <a:r>
              <a:rPr lang="ru-RU" dirty="0"/>
              <a:t> корабля («</a:t>
            </a:r>
            <a:r>
              <a:rPr lang="ru-RU" dirty="0" err="1"/>
              <a:t>голландський</a:t>
            </a:r>
            <a:r>
              <a:rPr lang="ru-RU" dirty="0"/>
              <a:t> лаг») </a:t>
            </a:r>
            <a:r>
              <a:rPr lang="ru-RU" dirty="0" err="1"/>
              <a:t>з'явився</a:t>
            </a:r>
            <a:r>
              <a:rPr lang="ru-RU" dirty="0"/>
              <a:t>, </a:t>
            </a:r>
            <a:r>
              <a:rPr lang="ru-RU" dirty="0" err="1"/>
              <a:t>здогадно</a:t>
            </a:r>
            <a:r>
              <a:rPr lang="ru-RU" dirty="0"/>
              <a:t>, </a:t>
            </a:r>
            <a:r>
              <a:rPr lang="ru-RU" dirty="0" err="1"/>
              <a:t>наприкінці</a:t>
            </a:r>
            <a:r>
              <a:rPr lang="ru-RU" dirty="0"/>
              <a:t> </a:t>
            </a:r>
            <a:r>
              <a:rPr lang="en-US" dirty="0"/>
              <a:t>XVI — </a:t>
            </a:r>
            <a:r>
              <a:rPr lang="ru-RU" dirty="0"/>
              <a:t>початку </a:t>
            </a:r>
            <a:r>
              <a:rPr lang="en-US" dirty="0"/>
              <a:t>XVII </a:t>
            </a:r>
            <a:r>
              <a:rPr lang="ru-RU" dirty="0" err="1"/>
              <a:t>століть</a:t>
            </a:r>
            <a:r>
              <a:rPr lang="ru-RU" dirty="0"/>
              <a:t>.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винахід</a:t>
            </a:r>
            <a:r>
              <a:rPr lang="ru-RU" dirty="0"/>
              <a:t> </a:t>
            </a:r>
            <a:r>
              <a:rPr lang="ru-RU" dirty="0" err="1"/>
              <a:t>приписують</a:t>
            </a:r>
            <a:r>
              <a:rPr lang="ru-RU" dirty="0"/>
              <a:t> </a:t>
            </a:r>
            <a:r>
              <a:rPr lang="ru-RU" dirty="0" err="1"/>
              <a:t>португальцю</a:t>
            </a:r>
            <a:r>
              <a:rPr lang="ru-RU" dirty="0"/>
              <a:t> </a:t>
            </a:r>
            <a:r>
              <a:rPr lang="ru-RU" dirty="0" err="1"/>
              <a:t>Бартоломеу</a:t>
            </a:r>
            <a:r>
              <a:rPr lang="ru-RU" dirty="0"/>
              <a:t> </a:t>
            </a:r>
            <a:r>
              <a:rPr lang="ru-RU" dirty="0" err="1" smtClean="0"/>
              <a:t>Крешсенсью</a:t>
            </a:r>
            <a:r>
              <a:rPr lang="ru-RU" dirty="0" smtClean="0"/>
              <a:t>. </a:t>
            </a:r>
            <a:r>
              <a:rPr lang="ru-RU" dirty="0"/>
              <a:t>Моряки кидали </a:t>
            </a:r>
            <a:r>
              <a:rPr lang="ru-RU" dirty="0" err="1"/>
              <a:t>прив'язаний</a:t>
            </a:r>
            <a:r>
              <a:rPr lang="ru-RU" dirty="0"/>
              <a:t> до </a:t>
            </a:r>
            <a:r>
              <a:rPr lang="ru-RU" dirty="0" err="1"/>
              <a:t>мотузки</a:t>
            </a:r>
            <a:r>
              <a:rPr lang="ru-RU" dirty="0"/>
              <a:t> шматок дерева у воду і </a:t>
            </a:r>
            <a:r>
              <a:rPr lang="ru-RU" dirty="0" err="1"/>
              <a:t>засікали</a:t>
            </a:r>
            <a:r>
              <a:rPr lang="ru-RU" dirty="0"/>
              <a:t> час </a:t>
            </a:r>
            <a:r>
              <a:rPr lang="ru-RU" dirty="0" err="1"/>
              <a:t>пісковим</a:t>
            </a:r>
            <a:r>
              <a:rPr lang="ru-RU" dirty="0"/>
              <a:t> </a:t>
            </a:r>
            <a:r>
              <a:rPr lang="ru-RU" dirty="0" err="1"/>
              <a:t>годинником</a:t>
            </a:r>
            <a:r>
              <a:rPr lang="ru-RU" dirty="0"/>
              <a:t>. Перший </a:t>
            </a:r>
            <a:r>
              <a:rPr lang="ru-RU" dirty="0" err="1"/>
              <a:t>відомий</a:t>
            </a:r>
            <a:r>
              <a:rPr lang="ru-RU" dirty="0"/>
              <a:t> </a:t>
            </a:r>
            <a:r>
              <a:rPr lang="ru-RU" dirty="0" err="1"/>
              <a:t>опис</a:t>
            </a:r>
            <a:r>
              <a:rPr lang="ru-RU" dirty="0"/>
              <a:t> </a:t>
            </a:r>
            <a:r>
              <a:rPr lang="ru-RU" dirty="0" err="1"/>
              <a:t>приладу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до 1574 року: у </a:t>
            </a:r>
            <a:r>
              <a:rPr lang="ru-RU" dirty="0" err="1"/>
              <a:t>праці</a:t>
            </a:r>
            <a:r>
              <a:rPr lang="ru-RU" dirty="0"/>
              <a:t> </a:t>
            </a:r>
            <a:r>
              <a:rPr lang="en-US" i="1" dirty="0"/>
              <a:t>A Regiment for the Sea</a:t>
            </a:r>
            <a:r>
              <a:rPr lang="en-US" dirty="0"/>
              <a:t> </a:t>
            </a:r>
            <a:r>
              <a:rPr lang="ru-RU" dirty="0" err="1"/>
              <a:t>Вільяма</a:t>
            </a:r>
            <a:r>
              <a:rPr lang="ru-RU" dirty="0"/>
              <a:t> Бурна,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розробив</a:t>
            </a:r>
            <a:r>
              <a:rPr lang="ru-RU" dirty="0"/>
              <a:t> для </a:t>
            </a:r>
            <a:r>
              <a:rPr lang="ru-RU" dirty="0" err="1"/>
              <a:t>вимірювань</a:t>
            </a:r>
            <a:r>
              <a:rPr lang="ru-RU" dirty="0"/>
              <a:t> </a:t>
            </a:r>
            <a:r>
              <a:rPr lang="ru-RU" dirty="0" err="1"/>
              <a:t>півхвилинний</a:t>
            </a:r>
            <a:r>
              <a:rPr lang="ru-RU" dirty="0"/>
              <a:t> </a:t>
            </a:r>
            <a:r>
              <a:rPr lang="ru-RU" dirty="0" err="1"/>
              <a:t>пісковий</a:t>
            </a:r>
            <a:r>
              <a:rPr lang="ru-RU" dirty="0"/>
              <a:t> </a:t>
            </a:r>
            <a:r>
              <a:rPr lang="ru-RU" dirty="0" err="1" smtClean="0"/>
              <a:t>годинник</a:t>
            </a:r>
            <a:r>
              <a:rPr lang="ru-RU" dirty="0" smtClean="0"/>
              <a:t>. </a:t>
            </a:r>
            <a:r>
              <a:rPr lang="ru-RU" dirty="0"/>
              <a:t>У той час </a:t>
            </a:r>
            <a:r>
              <a:rPr lang="ru-RU" dirty="0" err="1"/>
              <a:t>довжиною</a:t>
            </a:r>
            <a:r>
              <a:rPr lang="ru-RU" dirty="0"/>
              <a:t> </a:t>
            </a:r>
            <a:r>
              <a:rPr lang="ru-RU" dirty="0" err="1"/>
              <a:t>милі</a:t>
            </a:r>
            <a:r>
              <a:rPr lang="ru-RU" dirty="0"/>
              <a:t> </a:t>
            </a:r>
            <a:r>
              <a:rPr lang="ru-RU" dirty="0" err="1"/>
              <a:t>приймалося</a:t>
            </a:r>
            <a:r>
              <a:rPr lang="ru-RU" dirty="0"/>
              <a:t> 5 000 </a:t>
            </a:r>
            <a:r>
              <a:rPr lang="ru-RU" dirty="0" err="1"/>
              <a:t>футів</a:t>
            </a:r>
            <a:r>
              <a:rPr lang="ru-RU" dirty="0"/>
              <a:t>, </a:t>
            </a:r>
            <a:r>
              <a:rPr lang="ru-RU" dirty="0" err="1"/>
              <a:t>отже</a:t>
            </a:r>
            <a:r>
              <a:rPr lang="ru-RU" dirty="0"/>
              <a:t> за 30 секунд для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милі</a:t>
            </a:r>
            <a:r>
              <a:rPr lang="ru-RU" dirty="0"/>
              <a:t> на годину </a:t>
            </a:r>
            <a:r>
              <a:rPr lang="ru-RU" dirty="0" err="1"/>
              <a:t>корабель</a:t>
            </a:r>
            <a:r>
              <a:rPr lang="ru-RU" dirty="0"/>
              <a:t> проходив </a:t>
            </a:r>
            <a:r>
              <a:rPr lang="ru-RU" dirty="0" err="1"/>
              <a:t>близько</a:t>
            </a:r>
            <a:r>
              <a:rPr lang="ru-RU" dirty="0"/>
              <a:t> 42 </a:t>
            </a:r>
            <a:r>
              <a:rPr lang="ru-RU" dirty="0" err="1"/>
              <a:t>футів</a:t>
            </a:r>
            <a:r>
              <a:rPr lang="ru-RU" dirty="0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618864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1767" y="864524"/>
            <a:ext cx="11006051" cy="531243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 smtClean="0"/>
              <a:t>Пройдена відстань у футах = 1миля/</a:t>
            </a:r>
            <a:r>
              <a:rPr lang="uk-UA" dirty="0" err="1" smtClean="0"/>
              <a:t>год</a:t>
            </a:r>
            <a:r>
              <a:rPr lang="uk-UA" dirty="0" smtClean="0"/>
              <a:t> х5000фт/миля х 30с=</a:t>
            </a:r>
            <a:r>
              <a:rPr lang="uk-UA" u="sng" dirty="0" smtClean="0"/>
              <a:t>1год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                                                                                                                 3600с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</a:t>
            </a:r>
            <a:r>
              <a:rPr lang="ru-RU" dirty="0" err="1" smtClean="0"/>
              <a:t>Первісно</a:t>
            </a:r>
            <a:r>
              <a:rPr lang="ru-RU" dirty="0" smtClean="0"/>
              <a:t> </a:t>
            </a:r>
            <a:r>
              <a:rPr lang="ru-RU" dirty="0" err="1"/>
              <a:t>лаглінь</a:t>
            </a:r>
            <a:r>
              <a:rPr lang="ru-RU" dirty="0"/>
              <a:t> не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розмічений</a:t>
            </a:r>
            <a:r>
              <a:rPr lang="ru-RU" dirty="0"/>
              <a:t> і моряки </a:t>
            </a:r>
            <a:r>
              <a:rPr lang="ru-RU" dirty="0" err="1"/>
              <a:t>вимірювали</a:t>
            </a:r>
            <a:r>
              <a:rPr lang="ru-RU" dirty="0"/>
              <a:t> </a:t>
            </a:r>
            <a:r>
              <a:rPr lang="ru-RU" dirty="0" err="1"/>
              <a:t>відстань</a:t>
            </a:r>
            <a:r>
              <a:rPr lang="ru-RU" dirty="0"/>
              <a:t> </a:t>
            </a:r>
            <a:r>
              <a:rPr lang="ru-RU" dirty="0" err="1"/>
              <a:t>стравленої</a:t>
            </a:r>
            <a:r>
              <a:rPr lang="ru-RU" dirty="0"/>
              <a:t> </a:t>
            </a:r>
            <a:r>
              <a:rPr lang="ru-RU" dirty="0" err="1"/>
              <a:t>мотузки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збігання</a:t>
            </a:r>
            <a:r>
              <a:rPr lang="ru-RU" dirty="0"/>
              <a:t> </a:t>
            </a:r>
            <a:r>
              <a:rPr lang="ru-RU" dirty="0" err="1"/>
              <a:t>засіченого</a:t>
            </a:r>
            <a:r>
              <a:rPr lang="ru-RU" dirty="0"/>
              <a:t> часу. З </a:t>
            </a:r>
            <a:r>
              <a:rPr lang="ru-RU" dirty="0" err="1"/>
              <a:t>впровадженням</a:t>
            </a:r>
            <a:r>
              <a:rPr lang="ru-RU" dirty="0"/>
              <a:t> </a:t>
            </a:r>
            <a:r>
              <a:rPr lang="ru-RU" dirty="0" err="1"/>
              <a:t>морської</a:t>
            </a:r>
            <a:r>
              <a:rPr lang="ru-RU" dirty="0"/>
              <a:t> </a:t>
            </a:r>
            <a:r>
              <a:rPr lang="ru-RU" dirty="0" err="1"/>
              <a:t>милі</a:t>
            </a:r>
            <a:r>
              <a:rPr lang="ru-RU" dirty="0"/>
              <a:t> на </a:t>
            </a:r>
            <a:r>
              <a:rPr lang="ru-RU" dirty="0" err="1"/>
              <a:t>мотузці</a:t>
            </a:r>
            <a:r>
              <a:rPr lang="ru-RU" dirty="0"/>
              <a:t> стали </a:t>
            </a:r>
            <a:r>
              <a:rPr lang="ru-RU" dirty="0" err="1"/>
              <a:t>вузлами</a:t>
            </a:r>
            <a:r>
              <a:rPr lang="ru-RU" dirty="0"/>
              <a:t> </a:t>
            </a:r>
            <a:r>
              <a:rPr lang="ru-RU" dirty="0" err="1"/>
              <a:t>позначати</a:t>
            </a:r>
            <a:r>
              <a:rPr lang="ru-RU" dirty="0"/>
              <a:t> </a:t>
            </a:r>
            <a:r>
              <a:rPr lang="ru-RU" dirty="0" err="1"/>
              <a:t>інтервали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відповідали</a:t>
            </a:r>
            <a:r>
              <a:rPr lang="ru-RU" dirty="0"/>
              <a:t> </a:t>
            </a:r>
            <a:r>
              <a:rPr lang="ru-RU" dirty="0" err="1"/>
              <a:t>швидкостям</a:t>
            </a:r>
            <a:r>
              <a:rPr lang="ru-RU" dirty="0"/>
              <a:t> у </a:t>
            </a:r>
            <a:r>
              <a:rPr lang="ru-RU" dirty="0" err="1"/>
              <a:t>морських</a:t>
            </a:r>
            <a:r>
              <a:rPr lang="ru-RU" dirty="0"/>
              <a:t> милях, </a:t>
            </a:r>
            <a:r>
              <a:rPr lang="ru-RU" dirty="0" err="1"/>
              <a:t>звідси</a:t>
            </a:r>
            <a:r>
              <a:rPr lang="ru-RU" dirty="0"/>
              <a:t> походить і </a:t>
            </a:r>
            <a:r>
              <a:rPr lang="ru-RU" dirty="0" err="1"/>
              <a:t>традиція</a:t>
            </a:r>
            <a:r>
              <a:rPr lang="ru-RU" dirty="0"/>
              <a:t> </a:t>
            </a:r>
            <a:r>
              <a:rPr lang="ru-RU" dirty="0" err="1"/>
              <a:t>вимірювання</a:t>
            </a:r>
            <a:r>
              <a:rPr lang="ru-RU" dirty="0"/>
              <a:t> ходу судна у </a:t>
            </a:r>
            <a:r>
              <a:rPr lang="ru-RU" dirty="0" err="1"/>
              <a:t>вузлах</a:t>
            </a:r>
            <a:r>
              <a:rPr lang="ru-RU" dirty="0"/>
              <a:t>. 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вузли</a:t>
            </a:r>
            <a:r>
              <a:rPr lang="ru-RU" dirty="0"/>
              <a:t> </a:t>
            </a:r>
            <a:r>
              <a:rPr lang="ru-RU" dirty="0" err="1"/>
              <a:t>замінили</a:t>
            </a:r>
            <a:r>
              <a:rPr lang="ru-RU" dirty="0"/>
              <a:t> </a:t>
            </a:r>
            <a:r>
              <a:rPr lang="ru-RU" dirty="0" err="1"/>
              <a:t>вплетеними</a:t>
            </a:r>
            <a:r>
              <a:rPr lang="ru-RU" dirty="0"/>
              <a:t> у </a:t>
            </a:r>
            <a:r>
              <a:rPr lang="ru-RU" dirty="0" err="1"/>
              <a:t>лінь</a:t>
            </a:r>
            <a:r>
              <a:rPr lang="ru-RU" dirty="0"/>
              <a:t> </a:t>
            </a:r>
            <a:r>
              <a:rPr lang="ru-RU" dirty="0" err="1"/>
              <a:t>позначками</a:t>
            </a:r>
            <a:r>
              <a:rPr lang="ru-RU" dirty="0"/>
              <a:t>.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кораблів</a:t>
            </a:r>
            <a:r>
              <a:rPr lang="ru-RU" dirty="0"/>
              <a:t> </a:t>
            </a:r>
            <a:r>
              <a:rPr lang="ru-RU" dirty="0" err="1"/>
              <a:t>використовували</a:t>
            </a:r>
            <a:r>
              <a:rPr lang="ru-RU" dirty="0"/>
              <a:t> </a:t>
            </a:r>
            <a:r>
              <a:rPr lang="ru-RU" dirty="0" err="1"/>
              <a:t>позначки</a:t>
            </a:r>
            <a:r>
              <a:rPr lang="ru-RU" dirty="0"/>
              <a:t> у 8 </a:t>
            </a:r>
            <a:r>
              <a:rPr lang="ru-RU" dirty="0" err="1"/>
              <a:t>фатомів</a:t>
            </a:r>
            <a:r>
              <a:rPr lang="ru-RU" dirty="0"/>
              <a:t> (14,6 м </a:t>
            </a:r>
            <a:r>
              <a:rPr lang="ru-RU" dirty="0" err="1"/>
              <a:t>чи</a:t>
            </a:r>
            <a:r>
              <a:rPr lang="ru-RU" dirty="0"/>
              <a:t> 48 </a:t>
            </a:r>
            <a:r>
              <a:rPr lang="ru-RU" dirty="0" err="1"/>
              <a:t>футів</a:t>
            </a:r>
            <a:r>
              <a:rPr lang="ru-RU" dirty="0"/>
              <a:t>), </a:t>
            </a:r>
            <a:r>
              <a:rPr lang="ru-RU" dirty="0" err="1"/>
              <a:t>інші</a:t>
            </a:r>
            <a:r>
              <a:rPr lang="ru-RU" dirty="0"/>
              <a:t> — в 7 </a:t>
            </a:r>
            <a:r>
              <a:rPr lang="ru-RU" dirty="0" err="1" smtClean="0"/>
              <a:t>фатомів</a:t>
            </a:r>
            <a:r>
              <a:rPr lang="ru-RU" dirty="0" smtClean="0"/>
              <a:t>. </a:t>
            </a:r>
            <a:r>
              <a:rPr lang="ru-RU" dirty="0" err="1"/>
              <a:t>Вважаючи</a:t>
            </a:r>
            <a:r>
              <a:rPr lang="ru-RU" dirty="0"/>
              <a:t> милю </a:t>
            </a:r>
            <a:r>
              <a:rPr lang="ru-RU" dirty="0" err="1"/>
              <a:t>рівною</a:t>
            </a:r>
            <a:r>
              <a:rPr lang="ru-RU" dirty="0"/>
              <a:t> 6 000 футам, для </a:t>
            </a:r>
            <a:r>
              <a:rPr lang="ru-RU" dirty="0" err="1"/>
              <a:t>проходження</a:t>
            </a:r>
            <a:r>
              <a:rPr lang="ru-RU" dirty="0"/>
              <a:t> </a:t>
            </a:r>
            <a:r>
              <a:rPr lang="ru-RU" dirty="0" err="1"/>
              <a:t>відстані</a:t>
            </a:r>
            <a:r>
              <a:rPr lang="ru-RU" dirty="0"/>
              <a:t> 8 </a:t>
            </a:r>
            <a:r>
              <a:rPr lang="ru-RU" dirty="0" err="1"/>
              <a:t>фатомів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28,8 </a:t>
            </a:r>
            <a:r>
              <a:rPr lang="ru-RU" dirty="0" err="1"/>
              <a:t>секунди</a:t>
            </a:r>
            <a:r>
              <a:rPr lang="ru-RU" dirty="0"/>
              <a:t>. </a:t>
            </a:r>
            <a:r>
              <a:rPr lang="ru-RU" dirty="0" err="1"/>
              <a:t>Найчастіше</a:t>
            </a:r>
            <a:r>
              <a:rPr lang="ru-RU" dirty="0"/>
              <a:t> для </a:t>
            </a:r>
            <a:r>
              <a:rPr lang="ru-RU" dirty="0" err="1"/>
              <a:t>відмірювання</a:t>
            </a:r>
            <a:r>
              <a:rPr lang="ru-RU" dirty="0"/>
              <a:t> </a:t>
            </a:r>
            <a:r>
              <a:rPr lang="ru-RU" dirty="0" err="1"/>
              <a:t>проміжків</a:t>
            </a:r>
            <a:r>
              <a:rPr lang="ru-RU" dirty="0"/>
              <a:t> часу на суднах </a:t>
            </a:r>
            <a:r>
              <a:rPr lang="ru-RU" dirty="0" err="1"/>
              <a:t>використовувалися</a:t>
            </a:r>
            <a:r>
              <a:rPr lang="ru-RU" dirty="0"/>
              <a:t> 28-секундні та 14-секундні </a:t>
            </a:r>
            <a:r>
              <a:rPr lang="ru-RU" dirty="0" err="1"/>
              <a:t>піскові</a:t>
            </a:r>
            <a:r>
              <a:rPr lang="ru-RU" dirty="0"/>
              <a:t> </a:t>
            </a:r>
            <a:r>
              <a:rPr lang="ru-RU" dirty="0" err="1" smtClean="0"/>
              <a:t>годинники</a:t>
            </a:r>
            <a:r>
              <a:rPr lang="ru-RU" dirty="0" smtClean="0"/>
              <a:t>. </a:t>
            </a:r>
            <a:endParaRPr lang="uk-UA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050" name="Picture 2" descr="C:\Users\User\Desktop\Log_(PSF)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74" b="17613"/>
          <a:stretch/>
        </p:blipFill>
        <p:spPr bwMode="auto">
          <a:xfrm>
            <a:off x="2119744" y="1562793"/>
            <a:ext cx="7597833" cy="2277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3917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97775"/>
            <a:ext cx="10515600" cy="52791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Види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smtClean="0"/>
              <a:t>     Принцип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лагів</a:t>
            </a:r>
            <a:r>
              <a:rPr lang="ru-RU" dirty="0"/>
              <a:t> </a:t>
            </a:r>
            <a:r>
              <a:rPr lang="ru-RU" dirty="0" err="1"/>
              <a:t>заснований</a:t>
            </a:r>
            <a:r>
              <a:rPr lang="ru-RU" dirty="0"/>
              <a:t> на </a:t>
            </a:r>
            <a:r>
              <a:rPr lang="ru-RU" dirty="0" err="1"/>
              <a:t>вимірюванні</a:t>
            </a:r>
            <a:r>
              <a:rPr lang="ru-RU" dirty="0"/>
              <a:t> напору води,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гідролокації</a:t>
            </a:r>
            <a:r>
              <a:rPr lang="ru-RU" dirty="0"/>
              <a:t> </a:t>
            </a:r>
            <a:r>
              <a:rPr lang="ru-RU" dirty="0" err="1"/>
              <a:t>морського</a:t>
            </a:r>
            <a:r>
              <a:rPr lang="ru-RU" dirty="0"/>
              <a:t> дна. </a:t>
            </a:r>
            <a:r>
              <a:rPr lang="ru-RU" dirty="0" err="1"/>
              <a:t>Найпоширеніші</a:t>
            </a:r>
            <a:r>
              <a:rPr lang="ru-RU" dirty="0"/>
              <a:t> лаги — </a:t>
            </a:r>
            <a:r>
              <a:rPr lang="ru-RU" dirty="0" err="1"/>
              <a:t>доплерівський</a:t>
            </a:r>
            <a:r>
              <a:rPr lang="ru-RU" dirty="0"/>
              <a:t> (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Доплера), </a:t>
            </a:r>
            <a:r>
              <a:rPr lang="ru-RU" dirty="0" err="1"/>
              <a:t>індукційний</a:t>
            </a:r>
            <a:r>
              <a:rPr lang="ru-RU" dirty="0"/>
              <a:t> і </a:t>
            </a:r>
            <a:r>
              <a:rPr lang="ru-RU" dirty="0" err="1"/>
              <a:t>кореляційний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Відносні</a:t>
            </a:r>
            <a:r>
              <a:rPr lang="ru-RU" b="1" dirty="0">
                <a:solidFill>
                  <a:srgbClr val="FF0000"/>
                </a:solidFill>
              </a:rPr>
              <a:t> лаги</a:t>
            </a:r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Відносні</a:t>
            </a:r>
            <a:r>
              <a:rPr lang="ru-RU" dirty="0" smtClean="0"/>
              <a:t> </a:t>
            </a:r>
            <a:r>
              <a:rPr lang="ru-RU" dirty="0"/>
              <a:t>лаги </a:t>
            </a:r>
            <a:r>
              <a:rPr lang="ru-RU" dirty="0" err="1"/>
              <a:t>вимірюють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відносно</a:t>
            </a:r>
            <a:r>
              <a:rPr lang="ru-RU" dirty="0"/>
              <a:t> води. До них </a:t>
            </a:r>
            <a:r>
              <a:rPr lang="ru-RU" dirty="0" err="1"/>
              <a:t>відносять</a:t>
            </a:r>
            <a:r>
              <a:rPr lang="ru-RU" dirty="0"/>
              <a:t> і </a:t>
            </a:r>
            <a:r>
              <a:rPr lang="ru-RU" dirty="0" err="1"/>
              <a:t>найраніші</a:t>
            </a:r>
            <a:r>
              <a:rPr lang="ru-RU" dirty="0"/>
              <a:t> лаги — </a:t>
            </a:r>
            <a:r>
              <a:rPr lang="ru-RU" dirty="0" err="1"/>
              <a:t>голландський</a:t>
            </a:r>
            <a:r>
              <a:rPr lang="ru-RU" dirty="0"/>
              <a:t> і патент-лаг.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У </a:t>
            </a:r>
            <a:r>
              <a:rPr lang="ru-RU" dirty="0" err="1"/>
              <a:t>теперішній</a:t>
            </a:r>
            <a:r>
              <a:rPr lang="ru-RU" dirty="0"/>
              <a:t> час на суднах </a:t>
            </a:r>
            <a:r>
              <a:rPr lang="ru-RU" dirty="0" err="1"/>
              <a:t>морського</a:t>
            </a:r>
            <a:r>
              <a:rPr lang="ru-RU" dirty="0"/>
              <a:t> транспортного флоту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індукційні</a:t>
            </a:r>
            <a:r>
              <a:rPr lang="ru-RU" dirty="0"/>
              <a:t>, </a:t>
            </a:r>
            <a:r>
              <a:rPr lang="ru-RU" dirty="0" err="1"/>
              <a:t>гідродинамічні</a:t>
            </a:r>
            <a:r>
              <a:rPr lang="ru-RU" dirty="0"/>
              <a:t> і </a:t>
            </a:r>
            <a:r>
              <a:rPr lang="ru-RU" dirty="0" err="1"/>
              <a:t>радіодоплерівські</a:t>
            </a:r>
            <a:r>
              <a:rPr lang="ru-RU" dirty="0"/>
              <a:t> лаги.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9782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81892"/>
            <a:ext cx="10515600" cy="55950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Голландський</a:t>
            </a:r>
            <a:r>
              <a:rPr lang="ru-RU" b="1" dirty="0">
                <a:solidFill>
                  <a:srgbClr val="FF0000"/>
                </a:solidFill>
              </a:rPr>
              <a:t> лаг</a:t>
            </a:r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rgbClr val="FF0000"/>
                </a:solidFill>
              </a:rPr>
              <a:t>Колодка </a:t>
            </a:r>
            <a:r>
              <a:rPr lang="ru-RU" dirty="0" err="1">
                <a:solidFill>
                  <a:srgbClr val="FF0000"/>
                </a:solidFill>
              </a:rPr>
              <a:t>голландського</a:t>
            </a:r>
            <a:r>
              <a:rPr lang="ru-RU" dirty="0">
                <a:solidFill>
                  <a:srgbClr val="FF0000"/>
                </a:solidFill>
              </a:rPr>
              <a:t> лага у </a:t>
            </a:r>
            <a:r>
              <a:rPr lang="ru-RU" dirty="0" err="1">
                <a:solidFill>
                  <a:srgbClr val="FF0000"/>
                </a:solidFill>
              </a:rPr>
              <a:t>формі</a:t>
            </a:r>
            <a:r>
              <a:rPr lang="ru-RU" dirty="0">
                <a:solidFill>
                  <a:srgbClr val="FF0000"/>
                </a:solidFill>
              </a:rPr>
              <a:t> сектора</a:t>
            </a:r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ru-RU" dirty="0" err="1" smtClean="0"/>
              <a:t>Найдавніші</a:t>
            </a:r>
            <a:r>
              <a:rPr lang="ru-RU" dirty="0" smtClean="0"/>
              <a:t> </a:t>
            </a:r>
            <a:r>
              <a:rPr lang="ru-RU" dirty="0"/>
              <a:t>лаги являли собою шматок дерева, </a:t>
            </a:r>
            <a:r>
              <a:rPr lang="ru-RU" dirty="0" err="1"/>
              <a:t>прив'язаний</a:t>
            </a:r>
            <a:r>
              <a:rPr lang="ru-RU" dirty="0"/>
              <a:t> до </a:t>
            </a:r>
            <a:r>
              <a:rPr lang="ru-RU" dirty="0" err="1"/>
              <a:t>мотузки</a:t>
            </a:r>
            <a:r>
              <a:rPr lang="ru-RU" dirty="0"/>
              <a:t> (</a:t>
            </a:r>
            <a:r>
              <a:rPr lang="ru-RU" dirty="0" err="1"/>
              <a:t>лагліня</a:t>
            </a:r>
            <a:r>
              <a:rPr lang="ru-RU" dirty="0"/>
              <a:t>). На </a:t>
            </a:r>
            <a:r>
              <a:rPr lang="ru-RU" dirty="0" err="1"/>
              <a:t>лігліні</a:t>
            </a:r>
            <a:r>
              <a:rPr lang="ru-RU" dirty="0"/>
              <a:t> </a:t>
            </a:r>
            <a:r>
              <a:rPr lang="ru-RU" dirty="0" err="1"/>
              <a:t>вузлами</a:t>
            </a:r>
            <a:r>
              <a:rPr lang="ru-RU" dirty="0"/>
              <a:t> </a:t>
            </a:r>
            <a:r>
              <a:rPr lang="ru-RU" dirty="0" err="1"/>
              <a:t>відмічали</a:t>
            </a:r>
            <a:r>
              <a:rPr lang="ru-RU" dirty="0"/>
              <a:t> </a:t>
            </a:r>
            <a:r>
              <a:rPr lang="ru-RU" dirty="0" err="1"/>
              <a:t>інтервали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відповідали</a:t>
            </a:r>
            <a:r>
              <a:rPr lang="ru-RU" dirty="0"/>
              <a:t>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швидкості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 smtClean="0"/>
              <a:t>   З </a:t>
            </a:r>
            <a:r>
              <a:rPr lang="ru-RU" dirty="0"/>
              <a:t>часом </a:t>
            </a:r>
            <a:r>
              <a:rPr lang="ru-RU" dirty="0" err="1"/>
              <a:t>конструкція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стандартизована і колодка лага </a:t>
            </a:r>
            <a:r>
              <a:rPr lang="ru-RU" dirty="0" err="1"/>
              <a:t>набула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сектора в 1/4 круга, </a:t>
            </a:r>
            <a:r>
              <a:rPr lang="ru-RU" dirty="0" err="1"/>
              <a:t>лаглінь</a:t>
            </a:r>
            <a:r>
              <a:rPr lang="ru-RU" dirty="0"/>
              <a:t> </a:t>
            </a:r>
            <a:r>
              <a:rPr lang="ru-RU" dirty="0" err="1"/>
              <a:t>прикріплювався</a:t>
            </a:r>
            <a:r>
              <a:rPr lang="ru-RU" dirty="0"/>
              <a:t> до </a:t>
            </a:r>
            <a:r>
              <a:rPr lang="ru-RU" dirty="0" err="1"/>
              <a:t>неї</a:t>
            </a:r>
            <a:r>
              <a:rPr lang="ru-RU" dirty="0"/>
              <a:t> «</a:t>
            </a:r>
            <a:r>
              <a:rPr lang="ru-RU" dirty="0" err="1"/>
              <a:t>вуздечкою</a:t>
            </a:r>
            <a:r>
              <a:rPr lang="ru-RU" dirty="0"/>
              <a:t>» в </a:t>
            </a:r>
            <a:r>
              <a:rPr lang="ru-RU" dirty="0" err="1"/>
              <a:t>трьох</a:t>
            </a:r>
            <a:r>
              <a:rPr lang="ru-RU" dirty="0"/>
              <a:t> точках. </a:t>
            </a:r>
            <a:r>
              <a:rPr lang="ru-RU" dirty="0" err="1"/>
              <a:t>Такі</a:t>
            </a:r>
            <a:r>
              <a:rPr lang="ru-RU" dirty="0"/>
              <a:t> форма і </a:t>
            </a:r>
            <a:r>
              <a:rPr lang="ru-RU" dirty="0" err="1"/>
              <a:t>кріплення</a:t>
            </a:r>
            <a:r>
              <a:rPr lang="ru-RU" dirty="0"/>
              <a:t> </a:t>
            </a:r>
            <a:r>
              <a:rPr lang="ru-RU" dirty="0" err="1"/>
              <a:t>забезпечували</a:t>
            </a:r>
            <a:r>
              <a:rPr lang="ru-RU" dirty="0"/>
              <a:t> </a:t>
            </a:r>
            <a:r>
              <a:rPr lang="ru-RU" dirty="0" err="1"/>
              <a:t>максимальний</a:t>
            </a:r>
            <a:r>
              <a:rPr lang="ru-RU" dirty="0"/>
              <a:t> </a:t>
            </a: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воді</a:t>
            </a:r>
            <a:r>
              <a:rPr lang="ru-RU" dirty="0"/>
              <a:t> і </a:t>
            </a:r>
            <a:r>
              <a:rPr lang="ru-RU" dirty="0" err="1"/>
              <a:t>точніші</a:t>
            </a:r>
            <a:r>
              <a:rPr lang="ru-RU" dirty="0"/>
              <a:t> </a:t>
            </a:r>
            <a:r>
              <a:rPr lang="ru-RU" dirty="0" err="1"/>
              <a:t>показання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 smtClean="0"/>
              <a:t>     Лаг </a:t>
            </a:r>
            <a:r>
              <a:rPr lang="ru-RU" dirty="0"/>
              <a:t>кидали з корми судна;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діяв</a:t>
            </a:r>
            <a:r>
              <a:rPr lang="ru-RU" dirty="0"/>
              <a:t> як плавучий </a:t>
            </a:r>
            <a:r>
              <a:rPr lang="ru-RU" dirty="0" err="1"/>
              <a:t>якір</a:t>
            </a:r>
            <a:r>
              <a:rPr lang="ru-RU" dirty="0"/>
              <a:t>, </a:t>
            </a:r>
            <a:r>
              <a:rPr lang="ru-RU" dirty="0" err="1"/>
              <a:t>залишаючись</a:t>
            </a:r>
            <a:r>
              <a:rPr lang="ru-RU" dirty="0"/>
              <a:t> </a:t>
            </a:r>
            <a:r>
              <a:rPr lang="ru-RU" dirty="0" err="1"/>
              <a:t>приблизно</a:t>
            </a:r>
            <a:r>
              <a:rPr lang="ru-RU" dirty="0"/>
              <a:t> на тому самому </a:t>
            </a:r>
            <a:r>
              <a:rPr lang="ru-RU" dirty="0" err="1"/>
              <a:t>місці</a:t>
            </a:r>
            <a:r>
              <a:rPr lang="ru-RU" dirty="0"/>
              <a:t>. </a:t>
            </a:r>
            <a:r>
              <a:rPr lang="ru-RU" dirty="0" err="1"/>
              <a:t>Лаглінь</a:t>
            </a:r>
            <a:r>
              <a:rPr lang="ru-RU" dirty="0"/>
              <a:t> з ходом судна </a:t>
            </a:r>
            <a:r>
              <a:rPr lang="ru-RU" dirty="0" err="1"/>
              <a:t>поступово</a:t>
            </a:r>
            <a:r>
              <a:rPr lang="ru-RU" dirty="0"/>
              <a:t> </a:t>
            </a:r>
            <a:r>
              <a:rPr lang="ru-RU" dirty="0" err="1"/>
              <a:t>розмотувався</a:t>
            </a:r>
            <a:r>
              <a:rPr lang="ru-RU" dirty="0"/>
              <a:t> з </a:t>
            </a:r>
            <a:r>
              <a:rPr lang="ru-RU" dirty="0" err="1"/>
              <a:t>котушки</a:t>
            </a:r>
            <a:r>
              <a:rPr lang="ru-RU" dirty="0"/>
              <a:t>, а матрос </a:t>
            </a:r>
            <a:r>
              <a:rPr lang="ru-RU" dirty="0" err="1"/>
              <a:t>лічив</a:t>
            </a:r>
            <a:r>
              <a:rPr lang="ru-RU" dirty="0"/>
              <a:t> число </a:t>
            </a:r>
            <a:r>
              <a:rPr lang="ru-RU" dirty="0" err="1"/>
              <a:t>вузлів</a:t>
            </a:r>
            <a:r>
              <a:rPr lang="ru-RU" dirty="0"/>
              <a:t> за </a:t>
            </a:r>
            <a:r>
              <a:rPr lang="ru-RU" dirty="0" err="1"/>
              <a:t>фіксований</a:t>
            </a:r>
            <a:r>
              <a:rPr lang="ru-RU" dirty="0"/>
              <a:t> </a:t>
            </a:r>
            <a:r>
              <a:rPr lang="ru-RU" dirty="0" err="1"/>
              <a:t>проміжок</a:t>
            </a:r>
            <a:r>
              <a:rPr lang="ru-RU" dirty="0"/>
              <a:t> часу. </a:t>
            </a:r>
            <a:r>
              <a:rPr lang="ru-RU" dirty="0" err="1"/>
              <a:t>Це</a:t>
            </a:r>
            <a:r>
              <a:rPr lang="ru-RU" dirty="0"/>
              <a:t> число й </a:t>
            </a:r>
            <a:r>
              <a:rPr lang="ru-RU" dirty="0" err="1"/>
              <a:t>показувало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судна в </a:t>
            </a:r>
            <a:r>
              <a:rPr lang="ru-RU" dirty="0" err="1"/>
              <a:t>морських</a:t>
            </a:r>
            <a:r>
              <a:rPr lang="ru-RU" dirty="0"/>
              <a:t> милях за годину (</a:t>
            </a:r>
            <a:r>
              <a:rPr lang="ru-RU" dirty="0" err="1"/>
              <a:t>вузлах</a:t>
            </a:r>
            <a:r>
              <a:rPr lang="ru-RU" dirty="0"/>
              <a:t>).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У </a:t>
            </a:r>
            <a:r>
              <a:rPr lang="ru-RU" dirty="0"/>
              <a:t>Словнику Даля </a:t>
            </a:r>
            <a:r>
              <a:rPr lang="ru-RU" dirty="0" err="1"/>
              <a:t>ціна</a:t>
            </a:r>
            <a:r>
              <a:rPr lang="ru-RU" dirty="0"/>
              <a:t> </a:t>
            </a:r>
            <a:r>
              <a:rPr lang="ru-RU" dirty="0" err="1"/>
              <a:t>позначки</a:t>
            </a:r>
            <a:r>
              <a:rPr lang="ru-RU" dirty="0"/>
              <a:t> на </a:t>
            </a:r>
            <a:r>
              <a:rPr lang="ru-RU" dirty="0" err="1"/>
              <a:t>лагліні</a:t>
            </a:r>
            <a:r>
              <a:rPr lang="ru-RU" dirty="0"/>
              <a:t> наводиться в 1/120 </a:t>
            </a:r>
            <a:r>
              <a:rPr lang="ru-RU" dirty="0" err="1"/>
              <a:t>морської</a:t>
            </a:r>
            <a:r>
              <a:rPr lang="ru-RU" dirty="0"/>
              <a:t> </a:t>
            </a:r>
            <a:r>
              <a:rPr lang="ru-RU" dirty="0" err="1"/>
              <a:t>милі</a:t>
            </a:r>
            <a:r>
              <a:rPr lang="ru-RU" dirty="0"/>
              <a:t>, а </a:t>
            </a:r>
            <a:r>
              <a:rPr lang="ru-RU" dirty="0" err="1"/>
              <a:t>швидкість</a:t>
            </a:r>
            <a:r>
              <a:rPr lang="ru-RU" dirty="0"/>
              <a:t> судна </a:t>
            </a:r>
            <a:r>
              <a:rPr lang="ru-RU" dirty="0" err="1"/>
              <a:t>визначається</a:t>
            </a:r>
            <a:r>
              <a:rPr lang="ru-RU" dirty="0"/>
              <a:t> як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вузлів</a:t>
            </a:r>
            <a:r>
              <a:rPr lang="ru-RU" dirty="0"/>
              <a:t>, </a:t>
            </a:r>
            <a:r>
              <a:rPr lang="ru-RU" dirty="0" err="1"/>
              <a:t>відлічена</a:t>
            </a:r>
            <a:r>
              <a:rPr lang="ru-RU" dirty="0"/>
              <a:t> за 30-секундний </a:t>
            </a:r>
            <a:r>
              <a:rPr lang="ru-RU" dirty="0" err="1"/>
              <a:t>проміжок</a:t>
            </a:r>
            <a:r>
              <a:rPr lang="ru-RU" dirty="0"/>
              <a:t> часу (1/120 </a:t>
            </a:r>
            <a:r>
              <a:rPr lang="ru-RU" dirty="0" err="1"/>
              <a:t>години</a:t>
            </a:r>
            <a:r>
              <a:rPr lang="ru-RU" dirty="0" smtClean="0"/>
              <a:t>).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2704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Archaic_ship_log.svg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849" y="492611"/>
            <a:ext cx="9929907" cy="4794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738540" y="5679963"/>
            <a:ext cx="45652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Колодка </a:t>
            </a:r>
            <a:r>
              <a:rPr lang="ru-RU" dirty="0" err="1"/>
              <a:t>голландського</a:t>
            </a:r>
            <a:r>
              <a:rPr lang="ru-RU" dirty="0"/>
              <a:t> лага у </a:t>
            </a:r>
            <a:r>
              <a:rPr lang="ru-RU" dirty="0" err="1"/>
              <a:t>формі</a:t>
            </a:r>
            <a:r>
              <a:rPr lang="ru-RU" dirty="0"/>
              <a:t> сектора</a:t>
            </a:r>
          </a:p>
        </p:txBody>
      </p:sp>
    </p:spTree>
    <p:extLst>
      <p:ext uri="{BB962C8B-B14F-4D97-AF65-F5344CB8AC3E}">
        <p14:creationId xmlns:p14="http://schemas.microsoft.com/office/powerpoint/2010/main" val="395656217"/>
      </p:ext>
    </p:extLst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404</Words>
  <Application>Microsoft Office PowerPoint</Application>
  <PresentationFormat>Произвольный</PresentationFormat>
  <Paragraphs>47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Офисная тема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Company>Mobile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56</cp:revision>
  <dcterms:created xsi:type="dcterms:W3CDTF">2020-05-07T09:46:48Z</dcterms:created>
  <dcterms:modified xsi:type="dcterms:W3CDTF">2022-12-19T14:23:50Z</dcterms:modified>
</cp:coreProperties>
</file>