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7"/>
  </p:notesMasterIdLst>
  <p:sldIdLst>
    <p:sldId id="271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72" r:id="rId11"/>
    <p:sldId id="273" r:id="rId12"/>
    <p:sldId id="274" r:id="rId13"/>
    <p:sldId id="275" r:id="rId14"/>
    <p:sldId id="270" r:id="rId15"/>
    <p:sldId id="28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FB0C4-80F1-4898-9785-E7A1C65F761B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47279-28B9-43F9-8114-29DCA18B8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194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A791-D20B-4601-B3A6-6BA766CD8417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27CC-EAA2-4797-9252-54EB28465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5947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A791-D20B-4601-B3A6-6BA766CD8417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27CC-EAA2-4797-9252-54EB28465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23003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A791-D20B-4601-B3A6-6BA766CD8417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27CC-EAA2-4797-9252-54EB28465E4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862219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A791-D20B-4601-B3A6-6BA766CD8417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27CC-EAA2-4797-9252-54EB28465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738775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A791-D20B-4601-B3A6-6BA766CD8417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27CC-EAA2-4797-9252-54EB28465E4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923929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A791-D20B-4601-B3A6-6BA766CD8417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27CC-EAA2-4797-9252-54EB28465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20098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A791-D20B-4601-B3A6-6BA766CD8417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27CC-EAA2-4797-9252-54EB28465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380745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A791-D20B-4601-B3A6-6BA766CD8417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27CC-EAA2-4797-9252-54EB28465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32625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A791-D20B-4601-B3A6-6BA766CD8417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27CC-EAA2-4797-9252-54EB28465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07875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A791-D20B-4601-B3A6-6BA766CD8417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27CC-EAA2-4797-9252-54EB28465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7620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A791-D20B-4601-B3A6-6BA766CD8417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27CC-EAA2-4797-9252-54EB28465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39454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A791-D20B-4601-B3A6-6BA766CD8417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27CC-EAA2-4797-9252-54EB28465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40654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A791-D20B-4601-B3A6-6BA766CD8417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27CC-EAA2-4797-9252-54EB28465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69608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A791-D20B-4601-B3A6-6BA766CD8417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27CC-EAA2-4797-9252-54EB28465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67077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A791-D20B-4601-B3A6-6BA766CD8417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27CC-EAA2-4797-9252-54EB28465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0667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27CC-EAA2-4797-9252-54EB28465E4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A791-D20B-4601-B3A6-6BA766CD8417}" type="datetimeFigureOut">
              <a:rPr lang="ru-RU" smtClean="0"/>
              <a:t>27.04.2022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15118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DA791-D20B-4601-B3A6-6BA766CD8417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81127CC-EAA2-4797-9252-54EB28465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48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F3674CE-88CE-4E88-84EB-C5D5A6A5F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7552" y="0"/>
            <a:ext cx="8716895" cy="685665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B981F6-7FD8-4169-8C93-A38A5AF83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601" y="5899053"/>
            <a:ext cx="8596668" cy="1320800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Заняття </a:t>
            </a:r>
            <a:r>
              <a:rPr lang="ru-RU" dirty="0">
                <a:solidFill>
                  <a:schemeClr val="tx1"/>
                </a:solidFill>
              </a:rPr>
              <a:t>27.04.2022</a:t>
            </a:r>
          </a:p>
        </p:txBody>
      </p:sp>
    </p:spTree>
    <p:extLst>
      <p:ext uri="{BB962C8B-B14F-4D97-AF65-F5344CB8AC3E}">
        <p14:creationId xmlns:p14="http://schemas.microsoft.com/office/powerpoint/2010/main" val="108645658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C39A8-01A0-4628-B2D7-C52606EEC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Геометрія крила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B01D49-7D27-4ED3-A38F-590ED59410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E1C34D-F52A-4378-9D38-7251F6EA43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Google Shape;170;p24" descr="ÐÐ°ÑÑÐ¸Ð½ÐºÐ¸ Ð¿Ð¾ Ð·Ð°Ð¿ÑÐ¾ÑÑ ÑÐ¾ÑÐ¼Ð° ÐºÑÑÐ»Ð° ÑÐ°Ð¼Ð¾Ð»ÐµÑÐ°">
            <a:extLst>
              <a:ext uri="{FF2B5EF4-FFF2-40B4-BE49-F238E27FC236}">
                <a16:creationId xmlns:a16="http://schemas.microsoft.com/office/drawing/2014/main" id="{C9430B3C-F57C-4C58-A490-951F4E48741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2935" y="1270000"/>
            <a:ext cx="9137650" cy="44989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4A3C865-272E-4A38-AF52-3A65E5706505}"/>
              </a:ext>
            </a:extLst>
          </p:cNvPr>
          <p:cNvSpPr/>
          <p:nvPr/>
        </p:nvSpPr>
        <p:spPr>
          <a:xfrm>
            <a:off x="1082362" y="5809885"/>
            <a:ext cx="8191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 формою </a:t>
            </a:r>
            <a:r>
              <a:rPr lang="ru-RU" dirty="0" err="1"/>
              <a:t>крило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прямокутним</a:t>
            </a:r>
            <a:r>
              <a:rPr lang="ru-RU" dirty="0"/>
              <a:t>, </a:t>
            </a:r>
            <a:r>
              <a:rPr lang="ru-RU" dirty="0" err="1"/>
              <a:t>трапецієподібним</a:t>
            </a:r>
            <a:r>
              <a:rPr lang="ru-RU" dirty="0"/>
              <a:t>, </a:t>
            </a:r>
            <a:r>
              <a:rPr lang="ru-RU" dirty="0" err="1"/>
              <a:t>трикутним</a:t>
            </a:r>
            <a:r>
              <a:rPr lang="ru-RU" dirty="0"/>
              <a:t>, </a:t>
            </a:r>
            <a:r>
              <a:rPr lang="ru-RU" dirty="0" err="1"/>
              <a:t>еліптичним</a:t>
            </a:r>
            <a:r>
              <a:rPr lang="ru-RU" dirty="0"/>
              <a:t> і </a:t>
            </a:r>
            <a:r>
              <a:rPr lang="ru-RU" dirty="0" err="1"/>
              <a:t>стріловидним</a:t>
            </a:r>
            <a:r>
              <a:rPr lang="ru-RU" dirty="0"/>
              <a:t>. Або </a:t>
            </a:r>
            <a:r>
              <a:rPr lang="ru-RU" dirty="0" err="1"/>
              <a:t>поєднання</a:t>
            </a:r>
            <a:r>
              <a:rPr lang="ru-RU" dirty="0"/>
              <a:t> </a:t>
            </a:r>
            <a:r>
              <a:rPr lang="ru-RU" dirty="0" err="1"/>
              <a:t>деяких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57130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DE803-317F-4AB3-8E91-161179561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Профіль крила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755244-55D0-4A0F-A450-8E5ECA170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9656" y="1237957"/>
            <a:ext cx="6276049" cy="5233181"/>
          </a:xfrm>
        </p:spPr>
        <p:txBody>
          <a:bodyPr>
            <a:normAutofit/>
          </a:bodyPr>
          <a:lstStyle/>
          <a:p>
            <a:r>
              <a:rPr lang="ru-RU" sz="2000" dirty="0" err="1"/>
              <a:t>Передня</a:t>
            </a:r>
            <a:r>
              <a:rPr lang="ru-RU" sz="2000" dirty="0"/>
              <a:t> кромка </a:t>
            </a:r>
            <a:r>
              <a:rPr lang="ru-RU" sz="2000" dirty="0" err="1"/>
              <a:t>аеродинамічного</a:t>
            </a:r>
            <a:r>
              <a:rPr lang="ru-RU" sz="2000" dirty="0"/>
              <a:t> </a:t>
            </a:r>
            <a:r>
              <a:rPr lang="ru-RU" sz="2000" dirty="0" err="1"/>
              <a:t>профілю</a:t>
            </a:r>
            <a:r>
              <a:rPr lang="ru-RU" sz="2000" dirty="0"/>
              <a:t> -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частина</a:t>
            </a:r>
            <a:r>
              <a:rPr lang="ru-RU" sz="2000" dirty="0"/>
              <a:t>, яка </a:t>
            </a:r>
            <a:r>
              <a:rPr lang="ru-RU" sz="2000" dirty="0" err="1"/>
              <a:t>першою</a:t>
            </a:r>
            <a:r>
              <a:rPr lang="ru-RU" sz="2000" dirty="0"/>
              <a:t> </a:t>
            </a:r>
            <a:r>
              <a:rPr lang="ru-RU" sz="2000" dirty="0" err="1"/>
              <a:t>зустрічається</a:t>
            </a:r>
            <a:r>
              <a:rPr lang="ru-RU" sz="2000" dirty="0"/>
              <a:t> з </a:t>
            </a:r>
            <a:r>
              <a:rPr lang="ru-RU" sz="2000" dirty="0" err="1"/>
              <a:t>повітрям</a:t>
            </a:r>
            <a:r>
              <a:rPr lang="ru-RU" sz="2000" dirty="0"/>
              <a:t>.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аеродинамічний</a:t>
            </a:r>
            <a:r>
              <a:rPr lang="ru-RU" sz="2000" dirty="0"/>
              <a:t> </a:t>
            </a:r>
            <a:r>
              <a:rPr lang="ru-RU" sz="2000" dirty="0" err="1"/>
              <a:t>профіль</a:t>
            </a:r>
            <a:r>
              <a:rPr lang="ru-RU" sz="2000" dirty="0"/>
              <a:t> </a:t>
            </a:r>
            <a:r>
              <a:rPr lang="ru-RU" sz="2000" dirty="0" err="1"/>
              <a:t>розроблений</a:t>
            </a:r>
            <a:r>
              <a:rPr lang="ru-RU" sz="2000" dirty="0"/>
              <a:t> для </a:t>
            </a:r>
            <a:r>
              <a:rPr lang="ru-RU" sz="2000" dirty="0" err="1"/>
              <a:t>роботи</a:t>
            </a:r>
            <a:r>
              <a:rPr lang="ru-RU" sz="2000" dirty="0"/>
              <a:t> на </a:t>
            </a:r>
            <a:r>
              <a:rPr lang="ru-RU" sz="2000" dirty="0" err="1"/>
              <a:t>високій</a:t>
            </a:r>
            <a:r>
              <a:rPr lang="ru-RU" sz="2000" dirty="0"/>
              <a:t> </a:t>
            </a:r>
            <a:r>
              <a:rPr lang="ru-RU" sz="2000" dirty="0" err="1"/>
              <a:t>швидкості</a:t>
            </a:r>
            <a:r>
              <a:rPr lang="ru-RU" sz="2000" dirty="0"/>
              <a:t>,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передня</a:t>
            </a:r>
            <a:r>
              <a:rPr lang="ru-RU" sz="2000" dirty="0"/>
              <a:t> кромка буде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гострою</a:t>
            </a:r>
            <a:r>
              <a:rPr lang="ru-RU" sz="2000" dirty="0"/>
              <a:t>, як у </a:t>
            </a:r>
            <a:r>
              <a:rPr lang="ru-RU" sz="2000" dirty="0" err="1"/>
              <a:t>більшості</a:t>
            </a:r>
            <a:r>
              <a:rPr lang="ru-RU" sz="2000" dirty="0"/>
              <a:t> </a:t>
            </a:r>
            <a:r>
              <a:rPr lang="ru-RU" sz="2000" dirty="0" err="1"/>
              <a:t>сучасних</a:t>
            </a:r>
            <a:r>
              <a:rPr lang="ru-RU" sz="2000" dirty="0"/>
              <a:t> </a:t>
            </a:r>
            <a:r>
              <a:rPr lang="ru-RU" sz="2000" dirty="0" err="1"/>
              <a:t>винищувачів</a:t>
            </a:r>
            <a:r>
              <a:rPr lang="ru-RU" sz="2000" dirty="0"/>
              <a:t>.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аеродинамічний</a:t>
            </a:r>
            <a:r>
              <a:rPr lang="ru-RU" sz="2000" dirty="0"/>
              <a:t> </a:t>
            </a:r>
            <a:r>
              <a:rPr lang="ru-RU" sz="2000" dirty="0" err="1"/>
              <a:t>профіль</a:t>
            </a:r>
            <a:r>
              <a:rPr lang="ru-RU" sz="2000" dirty="0"/>
              <a:t> </a:t>
            </a:r>
            <a:r>
              <a:rPr lang="ru-RU" sz="2000" dirty="0" err="1"/>
              <a:t>розроблений</a:t>
            </a:r>
            <a:r>
              <a:rPr lang="ru-RU" sz="2000" dirty="0"/>
              <a:t> для </a:t>
            </a:r>
            <a:r>
              <a:rPr lang="ru-RU" sz="2000" dirty="0" err="1"/>
              <a:t>створення</a:t>
            </a:r>
            <a:r>
              <a:rPr lang="ru-RU" sz="2000" dirty="0"/>
              <a:t> </a:t>
            </a:r>
            <a:r>
              <a:rPr lang="ru-RU" sz="2000" dirty="0" err="1"/>
              <a:t>більшого</a:t>
            </a:r>
            <a:r>
              <a:rPr lang="ru-RU" sz="2000" dirty="0"/>
              <a:t> </a:t>
            </a:r>
            <a:r>
              <a:rPr lang="ru-RU" sz="2000" dirty="0" err="1"/>
              <a:t>підйому</a:t>
            </a:r>
            <a:r>
              <a:rPr lang="ru-RU" sz="2000" dirty="0"/>
              <a:t> при </a:t>
            </a:r>
            <a:r>
              <a:rPr lang="ru-RU" sz="2000" dirty="0" err="1"/>
              <a:t>відносно</a:t>
            </a:r>
            <a:r>
              <a:rPr lang="ru-RU" sz="2000" dirty="0"/>
              <a:t> </a:t>
            </a:r>
            <a:r>
              <a:rPr lang="ru-RU" sz="2000" dirty="0" err="1"/>
              <a:t>низькій</a:t>
            </a:r>
            <a:r>
              <a:rPr lang="ru-RU" sz="2000" dirty="0"/>
              <a:t> </a:t>
            </a:r>
            <a:r>
              <a:rPr lang="ru-RU" sz="2000" dirty="0" err="1"/>
              <a:t>швидкості</a:t>
            </a:r>
            <a:r>
              <a:rPr lang="ru-RU" sz="2000" dirty="0"/>
              <a:t>, як у </a:t>
            </a:r>
            <a:r>
              <a:rPr lang="en-US" sz="2000" dirty="0"/>
              <a:t>Cessna 150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en-US" sz="2000" dirty="0"/>
              <a:t>Cherokee 140, </a:t>
            </a:r>
            <a:r>
              <a:rPr lang="ru-RU" sz="2000" dirty="0" err="1"/>
              <a:t>передня</a:t>
            </a:r>
            <a:r>
              <a:rPr lang="ru-RU" sz="2000" dirty="0"/>
              <a:t> кромка буде </a:t>
            </a:r>
            <a:r>
              <a:rPr lang="ru-RU" sz="2000" dirty="0" err="1"/>
              <a:t>товстою</a:t>
            </a:r>
            <a:r>
              <a:rPr lang="ru-RU" sz="2000" dirty="0"/>
              <a:t>. </a:t>
            </a:r>
            <a:r>
              <a:rPr lang="ru-RU" sz="2000" dirty="0" err="1"/>
              <a:t>Насправді</a:t>
            </a:r>
            <a:r>
              <a:rPr lang="ru-RU" sz="2000" dirty="0"/>
              <a:t>, </a:t>
            </a:r>
            <a:r>
              <a:rPr lang="ru-RU" sz="2000" dirty="0" err="1"/>
              <a:t>надзвуковий</a:t>
            </a:r>
            <a:r>
              <a:rPr lang="ru-RU" sz="2000" dirty="0"/>
              <a:t> </a:t>
            </a:r>
            <a:r>
              <a:rPr lang="ru-RU" sz="2000" dirty="0" err="1"/>
              <a:t>винищувач</a:t>
            </a:r>
            <a:r>
              <a:rPr lang="ru-RU" sz="2000" dirty="0"/>
              <a:t> і легкий </a:t>
            </a:r>
            <a:r>
              <a:rPr lang="ru-RU" sz="2000" dirty="0" err="1"/>
              <a:t>гвинтовий</a:t>
            </a:r>
            <a:r>
              <a:rPr lang="ru-RU" sz="2000" dirty="0"/>
              <a:t> </a:t>
            </a:r>
            <a:r>
              <a:rPr lang="ru-RU" sz="2000" dirty="0" err="1"/>
              <a:t>літак</a:t>
            </a:r>
            <a:r>
              <a:rPr lang="ru-RU" sz="2000" dirty="0"/>
              <a:t> — </a:t>
            </a:r>
            <a:r>
              <a:rPr lang="ru-RU" sz="2000" dirty="0" err="1"/>
              <a:t>це</a:t>
            </a:r>
            <a:r>
              <a:rPr lang="ru-RU" sz="2000" dirty="0"/>
              <a:t> практично два </a:t>
            </a:r>
            <a:r>
              <a:rPr lang="ru-RU" sz="2000" dirty="0" err="1"/>
              <a:t>кінці</a:t>
            </a:r>
            <a:r>
              <a:rPr lang="ru-RU" sz="2000" dirty="0"/>
              <a:t> спектру. </a:t>
            </a:r>
            <a:r>
              <a:rPr lang="ru-RU" sz="2000" dirty="0" err="1"/>
              <a:t>Більшість</a:t>
            </a:r>
            <a:r>
              <a:rPr lang="ru-RU" sz="2000" dirty="0"/>
              <a:t>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літаків</a:t>
            </a:r>
            <a:r>
              <a:rPr lang="ru-RU" sz="2000" dirty="0"/>
              <a:t> лежать </a:t>
            </a:r>
            <a:r>
              <a:rPr lang="ru-RU" sz="2000" dirty="0" err="1"/>
              <a:t>між</a:t>
            </a:r>
            <a:r>
              <a:rPr lang="ru-RU" sz="2000" dirty="0"/>
              <a:t> </a:t>
            </a:r>
            <a:r>
              <a:rPr lang="ru-RU" sz="2000" dirty="0" err="1"/>
              <a:t>цими</a:t>
            </a:r>
            <a:r>
              <a:rPr lang="ru-RU" sz="2000" dirty="0"/>
              <a:t> </a:t>
            </a:r>
            <a:r>
              <a:rPr lang="ru-RU" sz="2000" dirty="0" err="1"/>
              <a:t>двома</a:t>
            </a:r>
            <a:endParaRPr lang="ru-RU" sz="2000" dirty="0"/>
          </a:p>
        </p:txBody>
      </p:sp>
      <p:pic>
        <p:nvPicPr>
          <p:cNvPr id="5" name="Google Shape;178;p25" descr="Airfoil Design (Part One)">
            <a:extLst>
              <a:ext uri="{FF2B5EF4-FFF2-40B4-BE49-F238E27FC236}">
                <a16:creationId xmlns:a16="http://schemas.microsoft.com/office/drawing/2014/main" id="{65DB39BF-CE11-435D-9DB1-316E7AAEFECC}"/>
              </a:ext>
            </a:extLst>
          </p:cNvPr>
          <p:cNvPicPr preferRelativeResize="0">
            <a:picLocks noGrp="1"/>
          </p:cNvPicPr>
          <p:nvPr>
            <p:ph sz="half"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536295" y="1560851"/>
            <a:ext cx="4184033" cy="44805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111092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EA070-0EF4-437C-8181-388DD4229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087831-B65A-4054-80D5-DFE9BEE58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069145"/>
            <a:ext cx="4823134" cy="4972216"/>
          </a:xfrm>
        </p:spPr>
        <p:txBody>
          <a:bodyPr>
            <a:normAutofit/>
          </a:bodyPr>
          <a:lstStyle/>
          <a:p>
            <a:r>
              <a:rPr lang="ru-RU" dirty="0" err="1"/>
              <a:t>Задня</a:t>
            </a:r>
            <a:r>
              <a:rPr lang="ru-RU" dirty="0"/>
              <a:t> кромка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задня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аеродинамічного</a:t>
            </a:r>
            <a:r>
              <a:rPr lang="ru-RU" dirty="0"/>
              <a:t> </a:t>
            </a:r>
            <a:r>
              <a:rPr lang="ru-RU" dirty="0" err="1"/>
              <a:t>профілю</a:t>
            </a:r>
            <a:r>
              <a:rPr lang="ru-RU" dirty="0"/>
              <a:t>, </a:t>
            </a:r>
            <a:r>
              <a:rPr lang="ru-RU" dirty="0" err="1"/>
              <a:t>частина</a:t>
            </a:r>
            <a:r>
              <a:rPr lang="ru-RU" dirty="0"/>
              <a:t>, на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повітряний</a:t>
            </a:r>
            <a:r>
              <a:rPr lang="ru-RU" dirty="0"/>
              <a:t> </a:t>
            </a:r>
            <a:r>
              <a:rPr lang="ru-RU" dirty="0" err="1"/>
              <a:t>потік</a:t>
            </a:r>
            <a:r>
              <a:rPr lang="ru-RU" dirty="0"/>
              <a:t> над </a:t>
            </a:r>
            <a:r>
              <a:rPr lang="ru-RU" dirty="0" err="1"/>
              <a:t>верхньою</a:t>
            </a:r>
            <a:r>
              <a:rPr lang="ru-RU" dirty="0"/>
              <a:t> </a:t>
            </a:r>
            <a:r>
              <a:rPr lang="ru-RU" dirty="0" err="1"/>
              <a:t>поверхнею</a:t>
            </a:r>
            <a:r>
              <a:rPr lang="ru-RU" dirty="0"/>
              <a:t> </a:t>
            </a:r>
            <a:r>
              <a:rPr lang="ru-RU" dirty="0" err="1"/>
              <a:t>з’єднується</a:t>
            </a:r>
            <a:r>
              <a:rPr lang="ru-RU" dirty="0"/>
              <a:t> з </a:t>
            </a:r>
            <a:r>
              <a:rPr lang="ru-RU" dirty="0" err="1"/>
              <a:t>повітряним</a:t>
            </a:r>
            <a:r>
              <a:rPr lang="ru-RU" dirty="0"/>
              <a:t> потоком над </a:t>
            </a:r>
            <a:r>
              <a:rPr lang="ru-RU" dirty="0" err="1"/>
              <a:t>нижньою</a:t>
            </a:r>
            <a:r>
              <a:rPr lang="ru-RU" dirty="0"/>
              <a:t> </a:t>
            </a:r>
            <a:r>
              <a:rPr lang="ru-RU" dirty="0" err="1"/>
              <a:t>поверхнею</a:t>
            </a:r>
            <a:r>
              <a:rPr lang="ru-RU" dirty="0"/>
              <a:t>. </a:t>
            </a:r>
            <a:r>
              <a:rPr lang="ru-RU" dirty="0" err="1"/>
              <a:t>Конструкція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настільки</a:t>
            </a:r>
            <a:r>
              <a:rPr lang="ru-RU" dirty="0"/>
              <a:t> ж </a:t>
            </a:r>
            <a:r>
              <a:rPr lang="ru-RU" dirty="0" err="1"/>
              <a:t>важлива</a:t>
            </a:r>
            <a:r>
              <a:rPr lang="ru-RU" dirty="0"/>
              <a:t>, як і дизайн </a:t>
            </a:r>
            <a:r>
              <a:rPr lang="ru-RU" dirty="0" err="1"/>
              <a:t>передньої</a:t>
            </a:r>
            <a:r>
              <a:rPr lang="ru-RU" dirty="0"/>
              <a:t> кромки.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пов’язано</a:t>
            </a:r>
            <a:r>
              <a:rPr lang="ru-RU" dirty="0"/>
              <a:t> з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протікає</a:t>
            </a:r>
            <a:r>
              <a:rPr lang="ru-RU" dirty="0"/>
              <a:t> над </a:t>
            </a:r>
            <a:r>
              <a:rPr lang="ru-RU" dirty="0" err="1"/>
              <a:t>верхньою</a:t>
            </a:r>
            <a:r>
              <a:rPr lang="ru-RU" dirty="0"/>
              <a:t> та </a:t>
            </a:r>
            <a:r>
              <a:rPr lang="ru-RU" dirty="0" err="1"/>
              <a:t>нижньою</a:t>
            </a:r>
            <a:r>
              <a:rPr lang="ru-RU" dirty="0"/>
              <a:t> </a:t>
            </a:r>
            <a:r>
              <a:rPr lang="ru-RU" dirty="0" err="1"/>
              <a:t>поверхнями</a:t>
            </a:r>
            <a:r>
              <a:rPr lang="ru-RU" dirty="0"/>
              <a:t> </a:t>
            </a:r>
            <a:r>
              <a:rPr lang="ru-RU" dirty="0" err="1"/>
              <a:t>аеродинамічного</a:t>
            </a:r>
            <a:r>
              <a:rPr lang="ru-RU" dirty="0"/>
              <a:t> </a:t>
            </a:r>
            <a:r>
              <a:rPr lang="ru-RU" dirty="0" err="1"/>
              <a:t>профілю</a:t>
            </a:r>
            <a:r>
              <a:rPr lang="ru-RU" dirty="0"/>
              <a:t>,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спрямоване</a:t>
            </a:r>
            <a:r>
              <a:rPr lang="ru-RU" dirty="0"/>
              <a:t> таким чином,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зустрічалося</a:t>
            </a:r>
            <a:r>
              <a:rPr lang="ru-RU" dirty="0"/>
              <a:t> з </a:t>
            </a:r>
            <a:r>
              <a:rPr lang="ru-RU" dirty="0" err="1"/>
              <a:t>якомога</a:t>
            </a:r>
            <a:r>
              <a:rPr lang="ru-RU" dirty="0"/>
              <a:t> </a:t>
            </a:r>
            <a:r>
              <a:rPr lang="ru-RU" dirty="0" err="1"/>
              <a:t>меншою</a:t>
            </a:r>
            <a:r>
              <a:rPr lang="ru-RU" dirty="0"/>
              <a:t> </a:t>
            </a:r>
            <a:r>
              <a:rPr lang="ru-RU" dirty="0" err="1"/>
              <a:t>турбулентністю</a:t>
            </a:r>
            <a:r>
              <a:rPr lang="ru-RU" dirty="0"/>
              <a:t>,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аеродинамічного</a:t>
            </a:r>
            <a:r>
              <a:rPr lang="ru-RU" dirty="0"/>
              <a:t> </a:t>
            </a:r>
            <a:r>
              <a:rPr lang="ru-RU" dirty="0" err="1"/>
              <a:t>профілю</a:t>
            </a:r>
            <a:r>
              <a:rPr lang="ru-RU" dirty="0"/>
              <a:t> в </a:t>
            </a:r>
            <a:r>
              <a:rPr lang="ru-RU" dirty="0" err="1"/>
              <a:t>повітрі</a:t>
            </a:r>
            <a:r>
              <a:rPr lang="ru-RU" dirty="0"/>
              <a:t>.</a:t>
            </a:r>
          </a:p>
        </p:txBody>
      </p:sp>
      <p:pic>
        <p:nvPicPr>
          <p:cNvPr id="3074" name="Picture 2" descr="Задняя кромка крыла - Wikiwand">
            <a:extLst>
              <a:ext uri="{FF2B5EF4-FFF2-40B4-BE49-F238E27FC236}">
                <a16:creationId xmlns:a16="http://schemas.microsoft.com/office/drawing/2014/main" id="{199BFDCC-F502-4C3A-AB26-CECB0833FB3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468" y="1640472"/>
            <a:ext cx="4730008" cy="181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Используемые термины.">
            <a:extLst>
              <a:ext uri="{FF2B5EF4-FFF2-40B4-BE49-F238E27FC236}">
                <a16:creationId xmlns:a16="http://schemas.microsoft.com/office/drawing/2014/main" id="{924312CF-0664-4D8D-AC1D-A7B6C4E14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567" y="3681460"/>
            <a:ext cx="3924885" cy="211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20870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7;p26">
            <a:extLst>
              <a:ext uri="{FF2B5EF4-FFF2-40B4-BE49-F238E27FC236}">
                <a16:creationId xmlns:a16="http://schemas.microsoft.com/office/drawing/2014/main" id="{66C3B48B-4C61-4404-9FDB-E7C131D12F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  <a:prstGeom prst="rect">
            <a:avLst/>
          </a:prstGeom>
          <a:solidFill>
            <a:srgbClr val="94C8ED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Профіль</a:t>
            </a:r>
            <a:r>
              <a:rPr lang="en-US" sz="4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крила</a:t>
            </a:r>
            <a:r>
              <a:rPr lang="en-US" sz="4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4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форма</a:t>
            </a:r>
            <a:r>
              <a:rPr lang="en-US" sz="4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поперечного</a:t>
            </a:r>
            <a:r>
              <a:rPr lang="en-US" sz="4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перерізу</a:t>
            </a:r>
            <a:r>
              <a:rPr lang="en-US" sz="4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крила</a:t>
            </a:r>
            <a:r>
              <a:rPr lang="en-US" sz="4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площиною</a:t>
            </a:r>
            <a:r>
              <a:rPr lang="en-US" sz="4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4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</a:t>
            </a:r>
            <a:r>
              <a:rPr lang="en-US" sz="4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паралельна</a:t>
            </a:r>
            <a:r>
              <a:rPr lang="en-US" sz="4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площині</a:t>
            </a:r>
            <a:r>
              <a:rPr lang="en-US" sz="4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симетрії</a:t>
            </a:r>
            <a:r>
              <a:rPr lang="en-US" sz="4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літака</a:t>
            </a:r>
            <a:endParaRPr dirty="0"/>
          </a:p>
        </p:txBody>
      </p:sp>
      <p:pic>
        <p:nvPicPr>
          <p:cNvPr id="6" name="Google Shape;185;p26">
            <a:extLst>
              <a:ext uri="{FF2B5EF4-FFF2-40B4-BE49-F238E27FC236}">
                <a16:creationId xmlns:a16="http://schemas.microsoft.com/office/drawing/2014/main" id="{30DD9491-07FB-4841-8E1B-472D16E9AC24}"/>
              </a:ext>
            </a:extLst>
          </p:cNvPr>
          <p:cNvPicPr preferRelativeResize="0">
            <a:picLocks noGrp="1"/>
          </p:cNvPicPr>
          <p:nvPr>
            <p:ph sz="half" idx="1"/>
          </p:nvPr>
        </p:nvPicPr>
        <p:blipFill rotWithShape="1">
          <a:blip r:embed="rId2">
            <a:alphaModFix/>
          </a:blip>
          <a:srcRect l="36163" t="22438" r="36718" b="43632"/>
          <a:stretch/>
        </p:blipFill>
        <p:spPr>
          <a:xfrm>
            <a:off x="1005147" y="2160589"/>
            <a:ext cx="4340576" cy="3181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86;p26">
            <a:extLst>
              <a:ext uri="{FF2B5EF4-FFF2-40B4-BE49-F238E27FC236}">
                <a16:creationId xmlns:a16="http://schemas.microsoft.com/office/drawing/2014/main" id="{820A494D-24D5-44DF-AAE4-C80899653234}"/>
              </a:ext>
            </a:extLst>
          </p:cNvPr>
          <p:cNvPicPr preferRelativeResize="0">
            <a:picLocks noGrp="1"/>
          </p:cNvPicPr>
          <p:nvPr>
            <p:ph sz="half" idx="2"/>
          </p:nvPr>
        </p:nvPicPr>
        <p:blipFill rotWithShape="1">
          <a:blip r:embed="rId2">
            <a:alphaModFix/>
          </a:blip>
          <a:srcRect l="36163" t="57223" r="36718" b="5705"/>
          <a:stretch/>
        </p:blipFill>
        <p:spPr>
          <a:xfrm>
            <a:off x="5445739" y="2160590"/>
            <a:ext cx="4514188" cy="31817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ABB7C54-1764-4F93-91C1-C81A497A6AEE}"/>
              </a:ext>
            </a:extLst>
          </p:cNvPr>
          <p:cNvSpPr/>
          <p:nvPr/>
        </p:nvSpPr>
        <p:spPr>
          <a:xfrm>
            <a:off x="318866" y="5572519"/>
            <a:ext cx="113104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авіакомпанії</a:t>
            </a:r>
            <a:r>
              <a:rPr lang="ru-RU" dirty="0"/>
              <a:t>, </a:t>
            </a:r>
            <a:r>
              <a:rPr lang="ru-RU" dirty="0" err="1"/>
              <a:t>такі</a:t>
            </a:r>
            <a:r>
              <a:rPr lang="ru-RU" dirty="0"/>
              <a:t> як </a:t>
            </a:r>
            <a:r>
              <a:rPr lang="ru-RU" dirty="0" err="1"/>
              <a:t>Boeing</a:t>
            </a:r>
            <a:r>
              <a:rPr lang="ru-RU" dirty="0"/>
              <a:t> і </a:t>
            </a:r>
            <a:r>
              <a:rPr lang="ru-RU" dirty="0" err="1"/>
              <a:t>Airbus</a:t>
            </a:r>
            <a:r>
              <a:rPr lang="ru-RU" dirty="0"/>
              <a:t>,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розробляти</a:t>
            </a:r>
            <a:r>
              <a:rPr lang="ru-RU" dirty="0"/>
              <a:t>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аеродинамічні</a:t>
            </a:r>
            <a:r>
              <a:rPr lang="ru-RU" dirty="0"/>
              <a:t> </a:t>
            </a:r>
            <a:r>
              <a:rPr lang="ru-RU" dirty="0" err="1"/>
              <a:t>покриття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на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попереднього</a:t>
            </a:r>
            <a:r>
              <a:rPr lang="ru-RU" dirty="0"/>
              <a:t> </a:t>
            </a:r>
            <a:r>
              <a:rPr lang="ru-RU" dirty="0" err="1"/>
              <a:t>проектування</a:t>
            </a:r>
            <a:r>
              <a:rPr lang="ru-RU" dirty="0"/>
              <a:t> </a:t>
            </a:r>
            <a:r>
              <a:rPr lang="ru-RU" dirty="0" err="1"/>
              <a:t>звичайним</a:t>
            </a:r>
            <a:r>
              <a:rPr lang="ru-RU" dirty="0"/>
              <a:t> </a:t>
            </a:r>
            <a:r>
              <a:rPr lang="ru-RU" dirty="0" err="1"/>
              <a:t>практичним</a:t>
            </a:r>
            <a:r>
              <a:rPr lang="ru-RU" dirty="0"/>
              <a:t> є </a:t>
            </a:r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аеродинамічного</a:t>
            </a:r>
            <a:r>
              <a:rPr lang="ru-RU" dirty="0"/>
              <a:t> </a:t>
            </a:r>
            <a:r>
              <a:rPr lang="ru-RU" dirty="0" err="1"/>
              <a:t>профілю</a:t>
            </a:r>
            <a:r>
              <a:rPr lang="ru-RU" dirty="0"/>
              <a:t> з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аеродинамічних</a:t>
            </a:r>
            <a:r>
              <a:rPr lang="ru-RU" dirty="0"/>
              <a:t> характеристик, </a:t>
            </a:r>
            <a:r>
              <a:rPr lang="ru-RU" dirty="0" err="1"/>
              <a:t>геометричні</a:t>
            </a:r>
            <a:r>
              <a:rPr lang="ru-RU" dirty="0"/>
              <a:t> та </a:t>
            </a:r>
            <a:r>
              <a:rPr lang="ru-RU" dirty="0" err="1"/>
              <a:t>аеродинамічні</a:t>
            </a:r>
            <a:r>
              <a:rPr lang="ru-RU" dirty="0"/>
              <a:t> характеристики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доступні</a:t>
            </a:r>
            <a:r>
              <a:rPr lang="ru-RU" dirty="0"/>
              <a:t> в </a:t>
            </a:r>
            <a:r>
              <a:rPr lang="ru-RU" dirty="0" err="1"/>
              <a:t>аеронавігаційній</a:t>
            </a:r>
            <a:r>
              <a:rPr lang="ru-RU" dirty="0"/>
              <a:t> </a:t>
            </a:r>
            <a:r>
              <a:rPr lang="ru-RU" dirty="0" err="1"/>
              <a:t>літературі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486661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276225" y="155575"/>
            <a:ext cx="11795125" cy="1039812"/>
          </a:xfrm>
          <a:prstGeom prst="rect">
            <a:avLst/>
          </a:prstGeom>
          <a:solidFill>
            <a:srgbClr val="94C8ED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Профіль крила</a:t>
            </a:r>
            <a:endParaRPr/>
          </a:p>
        </p:txBody>
      </p:sp>
      <p:pic>
        <p:nvPicPr>
          <p:cNvPr id="193" name="Google Shape;193;p27" descr="What is the NACA airfoil used for Boeing 737-800? - Quor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662" y="2114550"/>
            <a:ext cx="10431462" cy="436721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7"/>
          <p:cNvSpPr txBox="1"/>
          <p:nvPr/>
        </p:nvSpPr>
        <p:spPr>
          <a:xfrm>
            <a:off x="2844800" y="1331912"/>
            <a:ext cx="89138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737-1/2/3/4/500 aerofoil is made up of four specially designed Boeing aerofoil sections splined into one smooth surface as follows:</a:t>
            </a:r>
            <a:endParaRPr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DD98A-FAC7-404B-8D97-AC59B697C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           </a:t>
            </a:r>
            <a:r>
              <a:rPr lang="ru-RU" dirty="0" err="1">
                <a:solidFill>
                  <a:srgbClr val="C00000"/>
                </a:solidFill>
              </a:rPr>
              <a:t>Дякую</a:t>
            </a:r>
            <a:r>
              <a:rPr lang="ru-RU" dirty="0">
                <a:solidFill>
                  <a:srgbClr val="C00000"/>
                </a:solidFill>
              </a:rPr>
              <a:t> за </a:t>
            </a:r>
            <a:r>
              <a:rPr lang="ru-RU" dirty="0" err="1">
                <a:solidFill>
                  <a:srgbClr val="C00000"/>
                </a:solidFill>
              </a:rPr>
              <a:t>увагу</a:t>
            </a:r>
            <a:r>
              <a:rPr lang="ru-RU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28934C1-65E2-4D73-A22E-332136FFD3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8" name="Picture 6" descr="Некоторые авиационные секреты | Пикабу">
            <a:extLst>
              <a:ext uri="{FF2B5EF4-FFF2-40B4-BE49-F238E27FC236}">
                <a16:creationId xmlns:a16="http://schemas.microsoft.com/office/drawing/2014/main" id="{E4390FC3-7AB6-4744-ADD5-88223183DB3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45" y="388292"/>
            <a:ext cx="4184650" cy="235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Гражданская авиация сегодня: важные аспекты и проблемы при подготовке  кадров / Хабр">
            <a:extLst>
              <a:ext uri="{FF2B5EF4-FFF2-40B4-BE49-F238E27FC236}">
                <a16:creationId xmlns:a16="http://schemas.microsoft.com/office/drawing/2014/main" id="{5CC75023-9B75-4582-B5BD-529894381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1270000"/>
            <a:ext cx="4724210" cy="294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За год цены на авиабилеты в Казахстане взлетели более чем на 8% | Inbusiness">
            <a:extLst>
              <a:ext uri="{FF2B5EF4-FFF2-40B4-BE49-F238E27FC236}">
                <a16:creationId xmlns:a16="http://schemas.microsoft.com/office/drawing/2014/main" id="{E6158CFA-6B00-4DF7-B36E-81AEF697C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701" y="1589447"/>
            <a:ext cx="3353019" cy="251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Обои авиация 2560x1600, картинки, фото, скачать обои высокого качества">
            <a:extLst>
              <a:ext uri="{FF2B5EF4-FFF2-40B4-BE49-F238E27FC236}">
                <a16:creationId xmlns:a16="http://schemas.microsoft.com/office/drawing/2014/main" id="{E23B3A2E-1D18-4EAE-AAC2-DD43C41C4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96" y="3984923"/>
            <a:ext cx="4609909" cy="287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Фотография Самолеты Пассажирские Самолеты летящий Авиация">
            <a:extLst>
              <a:ext uri="{FF2B5EF4-FFF2-40B4-BE49-F238E27FC236}">
                <a16:creationId xmlns:a16="http://schemas.microsoft.com/office/drawing/2014/main" id="{0DA00054-2FE6-4A63-9C6E-33A1639F7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83" y="3984923"/>
            <a:ext cx="4428666" cy="287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Бизнес-авиация">
            <a:extLst>
              <a:ext uri="{FF2B5EF4-FFF2-40B4-BE49-F238E27FC236}">
                <a16:creationId xmlns:a16="http://schemas.microsoft.com/office/drawing/2014/main" id="{D4586BBC-909B-46E2-84F9-25927F5C3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709" y="2247221"/>
            <a:ext cx="3764986" cy="282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Малая авиация в ОАЭ: заказать самолет">
            <a:extLst>
              <a:ext uri="{FF2B5EF4-FFF2-40B4-BE49-F238E27FC236}">
                <a16:creationId xmlns:a16="http://schemas.microsoft.com/office/drawing/2014/main" id="{455815D7-2807-4E6C-A287-59CFCA4AA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284" y="4777347"/>
            <a:ext cx="2875877" cy="208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08678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1;p14">
            <a:extLst>
              <a:ext uri="{FF2B5EF4-FFF2-40B4-BE49-F238E27FC236}">
                <a16:creationId xmlns:a16="http://schemas.microsoft.com/office/drawing/2014/main" id="{062317A9-0468-4785-BDCD-96467193D1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  <a:prstGeom prst="rect">
            <a:avLst/>
          </a:prstGeom>
          <a:solidFill>
            <a:srgbClr val="94C8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sz="4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Призначення крила літака:</a:t>
            </a:r>
            <a:endParaRPr dirty="0"/>
          </a:p>
        </p:txBody>
      </p:sp>
      <p:sp>
        <p:nvSpPr>
          <p:cNvPr id="7" name="Google Shape;92;p14">
            <a:extLst>
              <a:ext uri="{FF2B5EF4-FFF2-40B4-BE49-F238E27FC236}">
                <a16:creationId xmlns:a16="http://schemas.microsoft.com/office/drawing/2014/main" id="{035BE0D6-38E7-431A-B56E-9ABF2DFAE9AE}"/>
              </a:ext>
            </a:extLst>
          </p:cNvPr>
          <p:cNvSpPr txBox="1">
            <a:spLocks/>
          </p:cNvSpPr>
          <p:nvPr/>
        </p:nvSpPr>
        <p:spPr>
          <a:xfrm>
            <a:off x="450460" y="2242747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Створення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під’ємної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сили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яка </a:t>
            </a:r>
            <a:r>
              <a:rPr lang="ru-RU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необхідна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для </a:t>
            </a:r>
            <a:r>
              <a:rPr lang="ru-RU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польоту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на </a:t>
            </a:r>
            <a:r>
              <a:rPr lang="ru-RU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всіх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режимах і при </a:t>
            </a:r>
            <a:r>
              <a:rPr lang="ru-RU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виконанні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маневрів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u-RU" dirty="0"/>
          </a:p>
          <a:p>
            <a:pPr marL="228600" indent="-228600">
              <a:lnSpc>
                <a:spcPct val="80000"/>
              </a:lnSpc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Крило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забезпечує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поперечну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стійкість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та </a:t>
            </a:r>
            <a:r>
              <a:rPr lang="ru-RU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керованість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літака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u-RU" dirty="0"/>
          </a:p>
          <a:p>
            <a:pPr marL="228600" indent="-228600">
              <a:lnSpc>
                <a:spcPct val="80000"/>
              </a:lnSpc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</a:t>
            </a:r>
            <a:r>
              <a:rPr lang="ru-RU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крилі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можуть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розміщуватися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двигуни</a:t>
            </a:r>
            <a:endParaRPr lang="ru-RU" dirty="0"/>
          </a:p>
          <a:p>
            <a:pPr marL="228600" indent="-228600">
              <a:lnSpc>
                <a:spcPct val="80000"/>
              </a:lnSpc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Стійки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шасі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можуть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кріпитися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до </a:t>
            </a:r>
            <a:r>
              <a:rPr lang="ru-RU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крила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lang="ru-RU" dirty="0"/>
          </a:p>
          <a:p>
            <a:pPr marL="228600" indent="-228600">
              <a:lnSpc>
                <a:spcPct val="80000"/>
              </a:lnSpc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Внутрішні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об’єми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крила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використовуються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для </a:t>
            </a:r>
            <a:r>
              <a:rPr lang="ru-RU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розміщення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палива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01332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7;p15">
            <a:extLst>
              <a:ext uri="{FF2B5EF4-FFF2-40B4-BE49-F238E27FC236}">
                <a16:creationId xmlns:a16="http://schemas.microsoft.com/office/drawing/2014/main" id="{33F17BD4-56E0-404A-95EF-C6126B414B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  <a:prstGeom prst="rect">
            <a:avLst/>
          </a:prstGeom>
          <a:solidFill>
            <a:srgbClr val="94C8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Основні вимоги до крила літака:</a:t>
            </a:r>
            <a:endParaRPr dirty="0"/>
          </a:p>
        </p:txBody>
      </p:sp>
      <p:sp>
        <p:nvSpPr>
          <p:cNvPr id="8" name="Google Shape;98;p15">
            <a:extLst>
              <a:ext uri="{FF2B5EF4-FFF2-40B4-BE49-F238E27FC236}">
                <a16:creationId xmlns:a16="http://schemas.microsoft.com/office/drawing/2014/main" id="{1757B4C3-F67F-4629-A277-F3D0569F4DC5}"/>
              </a:ext>
            </a:extLst>
          </p:cNvPr>
          <p:cNvSpPr txBox="1">
            <a:spLocks/>
          </p:cNvSpPr>
          <p:nvPr/>
        </p:nvSpPr>
        <p:spPr>
          <a:xfrm>
            <a:off x="379412" y="2082018"/>
            <a:ext cx="10185425" cy="433941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Bef>
                <a:spcPts val="0"/>
              </a:spcBef>
              <a:buClr>
                <a:srgbClr val="FF0000"/>
              </a:buClr>
              <a:buSzPts val="2200"/>
              <a:buFont typeface="Arial"/>
              <a:buNone/>
            </a:pPr>
            <a:r>
              <a:rPr lang="ru-RU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Аеродинамічні вимоги: </a:t>
            </a:r>
            <a:endParaRPr lang="ru-RU"/>
          </a:p>
          <a:p>
            <a:pPr marL="0" indent="-139700">
              <a:lnSpc>
                <a:spcPct val="70000"/>
              </a:lnSpc>
              <a:buClr>
                <a:schemeClr val="dk1"/>
              </a:buClr>
              <a:buSzPts val="2200"/>
              <a:buFont typeface="Arial"/>
              <a:buChar char="•"/>
            </a:pP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мінімальний опір на всіх режимах польоту; </a:t>
            </a:r>
            <a:endParaRPr lang="ru-RU"/>
          </a:p>
          <a:p>
            <a:pPr marL="0" indent="-139700">
              <a:lnSpc>
                <a:spcPct val="70000"/>
              </a:lnSpc>
              <a:buClr>
                <a:schemeClr val="dk1"/>
              </a:buClr>
              <a:buSzPts val="2200"/>
              <a:buFont typeface="Arial"/>
              <a:buChar char="•"/>
            </a:pP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максимальне значення коефіцієнта під’ємної сили з використанням механізації та без неї; </a:t>
            </a:r>
            <a:endParaRPr lang="ru-RU"/>
          </a:p>
          <a:p>
            <a:pPr marL="0" indent="-139700">
              <a:lnSpc>
                <a:spcPct val="70000"/>
              </a:lnSpc>
              <a:buClr>
                <a:schemeClr val="dk1"/>
              </a:buClr>
              <a:buSzPts val="2200"/>
              <a:buFont typeface="Arial"/>
              <a:buChar char="•"/>
            </a:pP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максимальне значення аеродинамічної якості крила та літака в цілому;</a:t>
            </a:r>
            <a:endParaRPr lang="ru-RU"/>
          </a:p>
          <a:p>
            <a:pPr marL="0" indent="-139700">
              <a:lnSpc>
                <a:spcPct val="70000"/>
              </a:lnSpc>
              <a:buClr>
                <a:schemeClr val="dk1"/>
              </a:buClr>
              <a:buSzPts val="2200"/>
              <a:buFont typeface="Arial"/>
              <a:buChar char="•"/>
            </a:pP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забезпечення необхідної стійкості та керованості літака</a:t>
            </a:r>
            <a:endParaRPr lang="ru-RU"/>
          </a:p>
          <a:p>
            <a:pPr marL="0" indent="0">
              <a:lnSpc>
                <a:spcPct val="70000"/>
              </a:lnSpc>
              <a:buClr>
                <a:srgbClr val="FF0000"/>
              </a:buClr>
              <a:buSzPts val="2200"/>
              <a:buFont typeface="Arial"/>
              <a:buNone/>
            </a:pPr>
            <a:r>
              <a:rPr lang="ru-RU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Констурктивні та масові вимоги: </a:t>
            </a:r>
            <a:endParaRPr lang="ru-RU"/>
          </a:p>
          <a:p>
            <a:pPr marL="0" indent="-139700">
              <a:lnSpc>
                <a:spcPct val="70000"/>
              </a:lnSpc>
              <a:buClr>
                <a:schemeClr val="dk1"/>
              </a:buClr>
              <a:buSzPts val="2200"/>
              <a:buFont typeface="Arial"/>
              <a:buChar char="•"/>
            </a:pP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достатня міцність та жорсткість крила при його мінімальній масі;</a:t>
            </a:r>
            <a:endParaRPr lang="ru-RU"/>
          </a:p>
          <a:p>
            <a:pPr marL="0" indent="-139700">
              <a:lnSpc>
                <a:spcPct val="70000"/>
              </a:lnSpc>
              <a:buClr>
                <a:schemeClr val="dk1"/>
              </a:buClr>
              <a:buSzPts val="2200"/>
              <a:buFont typeface="Arial"/>
              <a:buChar char="•"/>
            </a:pP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відсутність залишкової деформації при навантаженнях, що не перевищують експлуатаційні навантаження; мала зміна аеродинамічної форми при деформації конструкції</a:t>
            </a:r>
            <a:endParaRPr lang="ru-RU"/>
          </a:p>
          <a:p>
            <a:pPr marL="0" indent="-139700">
              <a:lnSpc>
                <a:spcPct val="70000"/>
              </a:lnSpc>
              <a:buClr>
                <a:schemeClr val="dk1"/>
              </a:buClr>
              <a:buSzPts val="2200"/>
              <a:buFont typeface="Arial"/>
              <a:buChar char="•"/>
            </a:pP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Конструкційна цілісність в місцях з’єднання крила і фюзеляжу, шасі, двигунів.</a:t>
            </a:r>
            <a:endParaRPr lang="ru-RU"/>
          </a:p>
          <a:p>
            <a:pPr marL="0" indent="-139700">
              <a:lnSpc>
                <a:spcPct val="70000"/>
              </a:lnSpc>
              <a:buClr>
                <a:schemeClr val="dk1"/>
              </a:buClr>
              <a:buSzPts val="2200"/>
              <a:buFont typeface="Arial"/>
              <a:buChar char="•"/>
            </a:pP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Максимально можлива втомна міцність конструкції </a:t>
            </a:r>
            <a:endParaRPr lang="ru-RU"/>
          </a:p>
          <a:p>
            <a:pPr marL="0" indent="-139700">
              <a:lnSpc>
                <a:spcPct val="70000"/>
              </a:lnSpc>
              <a:buClr>
                <a:schemeClr val="dk1"/>
              </a:buClr>
              <a:buSzPts val="2200"/>
              <a:buFont typeface="Arial"/>
              <a:buChar char="•"/>
            </a:pP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Наявність в крилі об’єму для розміщення палива та агрегатів</a:t>
            </a:r>
            <a:endParaRPr lang="ru-RU"/>
          </a:p>
          <a:p>
            <a:pPr marL="0" indent="0">
              <a:lnSpc>
                <a:spcPct val="70000"/>
              </a:lnSpc>
              <a:buClr>
                <a:srgbClr val="FF0000"/>
              </a:buClr>
              <a:buSzPts val="2200"/>
              <a:buFont typeface="Arial"/>
              <a:buNone/>
            </a:pPr>
            <a:r>
              <a:rPr lang="ru-RU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Технологічні вимоги:</a:t>
            </a: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простота виготовлення, мінімальна вартість виготовлення конструкції. </a:t>
            </a:r>
            <a:endParaRPr lang="ru-RU"/>
          </a:p>
          <a:p>
            <a:pPr marL="0" indent="0">
              <a:lnSpc>
                <a:spcPct val="70000"/>
              </a:lnSpc>
              <a:buClr>
                <a:srgbClr val="FF0000"/>
              </a:buClr>
              <a:buSzPts val="2200"/>
              <a:buFont typeface="Arial"/>
              <a:buNone/>
            </a:pPr>
            <a:r>
              <a:rPr lang="ru-RU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Експлуатаційні вимоги: </a:t>
            </a: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доступ до агрегатів, вузлів кріплення, обладнання, зручність виконання ремонту, технічного огляду та монтажу необхідних вузів та деталей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346418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CB5993-39F9-4B81-B066-2FC39537B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Google Shape;97;p15">
            <a:extLst>
              <a:ext uri="{FF2B5EF4-FFF2-40B4-BE49-F238E27FC236}">
                <a16:creationId xmlns:a16="http://schemas.microsoft.com/office/drawing/2014/main" id="{4415CDC9-6647-40A9-A4A5-9121ED2087F2}"/>
              </a:ext>
            </a:extLst>
          </p:cNvPr>
          <p:cNvSpPr txBox="1">
            <a:spLocks/>
          </p:cNvSpPr>
          <p:nvPr/>
        </p:nvSpPr>
        <p:spPr>
          <a:xfrm>
            <a:off x="677863" y="609600"/>
            <a:ext cx="8596312" cy="1320800"/>
          </a:xfrm>
          <a:prstGeom prst="rect">
            <a:avLst/>
          </a:prstGeom>
          <a:solidFill>
            <a:srgbClr val="94C8ED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Основні вимоги до крила літака: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FF43B21-C230-40A4-9B5B-55E447581DE1}"/>
              </a:ext>
            </a:extLst>
          </p:cNvPr>
          <p:cNvSpPr/>
          <p:nvPr/>
        </p:nvSpPr>
        <p:spPr>
          <a:xfrm>
            <a:off x="867507" y="2321168"/>
            <a:ext cx="876886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1.Низьке </a:t>
            </a:r>
            <a:r>
              <a:rPr lang="ru-RU" dirty="0" err="1"/>
              <a:t>значення</a:t>
            </a:r>
            <a:r>
              <a:rPr lang="ru-RU" dirty="0"/>
              <a:t> лобового опору</a:t>
            </a:r>
          </a:p>
          <a:p>
            <a:r>
              <a:rPr lang="ru-RU" dirty="0"/>
              <a:t>2.Високе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під’ємної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сили</a:t>
            </a:r>
            <a:endParaRPr lang="ru-RU" dirty="0"/>
          </a:p>
          <a:p>
            <a:r>
              <a:rPr lang="ru-RU" dirty="0"/>
              <a:t>3.Високе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крила</a:t>
            </a:r>
            <a:endParaRPr lang="ru-RU" dirty="0"/>
          </a:p>
          <a:p>
            <a:r>
              <a:rPr lang="ru-RU" dirty="0"/>
              <a:t>4.Стабільність і </a:t>
            </a:r>
            <a:r>
              <a:rPr lang="ru-RU" dirty="0" err="1"/>
              <a:t>керованість</a:t>
            </a:r>
            <a:endParaRPr lang="ru-RU" dirty="0"/>
          </a:p>
          <a:p>
            <a:r>
              <a:rPr lang="ru-RU" dirty="0"/>
              <a:t>5.Паливо, </a:t>
            </a:r>
            <a:r>
              <a:rPr lang="ru-RU" dirty="0" err="1"/>
              <a:t>обладнання</a:t>
            </a:r>
            <a:r>
              <a:rPr lang="ru-RU" dirty="0"/>
              <a:t>… </a:t>
            </a:r>
          </a:p>
          <a:p>
            <a:r>
              <a:rPr lang="ru-RU" dirty="0"/>
              <a:t>6.Мала вага,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міцність</a:t>
            </a:r>
            <a:r>
              <a:rPr lang="ru-RU" dirty="0"/>
              <a:t>, </a:t>
            </a:r>
            <a:r>
              <a:rPr lang="ru-RU" dirty="0" err="1"/>
              <a:t>надійність</a:t>
            </a:r>
            <a:r>
              <a:rPr lang="ru-RU" dirty="0"/>
              <a:t>, </a:t>
            </a:r>
            <a:r>
              <a:rPr lang="ru-RU" dirty="0" err="1"/>
              <a:t>довговічність</a:t>
            </a:r>
            <a:r>
              <a:rPr lang="ru-RU" dirty="0"/>
              <a:t>, </a:t>
            </a:r>
            <a:r>
              <a:rPr lang="ru-RU" dirty="0" err="1"/>
              <a:t>жорсткість</a:t>
            </a:r>
            <a:endParaRPr lang="ru-RU" dirty="0"/>
          </a:p>
          <a:p>
            <a:r>
              <a:rPr lang="ru-RU" dirty="0"/>
              <a:t>7.Запобігання </a:t>
            </a:r>
            <a:r>
              <a:rPr lang="ru-RU" dirty="0" err="1"/>
              <a:t>аеропружності</a:t>
            </a:r>
            <a:endParaRPr lang="ru-RU" dirty="0"/>
          </a:p>
          <a:p>
            <a:r>
              <a:rPr lang="ru-RU" dirty="0"/>
              <a:t>8.Простота </a:t>
            </a:r>
            <a:r>
              <a:rPr lang="ru-RU" dirty="0" err="1"/>
              <a:t>обслуговування</a:t>
            </a:r>
            <a:endParaRPr lang="ru-RU" dirty="0"/>
          </a:p>
          <a:p>
            <a:r>
              <a:rPr lang="ru-RU" dirty="0"/>
              <a:t>9.Передові </a:t>
            </a:r>
            <a:r>
              <a:rPr lang="ru-RU" dirty="0" err="1"/>
              <a:t>технології</a:t>
            </a:r>
            <a:r>
              <a:rPr lang="ru-RU" dirty="0"/>
              <a:t>, </a:t>
            </a:r>
            <a:r>
              <a:rPr lang="ru-RU" dirty="0" err="1"/>
              <a:t>низька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виготовлення</a:t>
            </a:r>
            <a:r>
              <a:rPr lang="ru-RU" dirty="0"/>
              <a:t> та ремонту</a:t>
            </a:r>
          </a:p>
        </p:txBody>
      </p:sp>
    </p:spTree>
    <p:extLst>
      <p:ext uri="{BB962C8B-B14F-4D97-AF65-F5344CB8AC3E}">
        <p14:creationId xmlns:p14="http://schemas.microsoft.com/office/powerpoint/2010/main" val="260253817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5;p18">
            <a:extLst>
              <a:ext uri="{FF2B5EF4-FFF2-40B4-BE49-F238E27FC236}">
                <a16:creationId xmlns:a16="http://schemas.microsoft.com/office/drawing/2014/main" id="{C21F5274-60B7-47FF-BD53-FBFEB24034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6075" y="165100"/>
            <a:ext cx="11312525" cy="981075"/>
          </a:xfrm>
          <a:prstGeom prst="rect">
            <a:avLst/>
          </a:prstGeom>
          <a:solidFill>
            <a:srgbClr val="94C8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Площа</a:t>
            </a:r>
            <a:r>
              <a:rPr lang="en-US" sz="4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крила</a:t>
            </a:r>
            <a:r>
              <a:rPr lang="en-US" sz="4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з </a:t>
            </a:r>
            <a:r>
              <a:rPr lang="en-US" sz="4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напливами</a:t>
            </a:r>
            <a:endParaRPr dirty="0"/>
          </a:p>
        </p:txBody>
      </p:sp>
      <p:pic>
        <p:nvPicPr>
          <p:cNvPr id="9" name="Google Shape;116;p18">
            <a:extLst>
              <a:ext uri="{FF2B5EF4-FFF2-40B4-BE49-F238E27FC236}">
                <a16:creationId xmlns:a16="http://schemas.microsoft.com/office/drawing/2014/main" id="{059DB1C7-36F3-4BA4-A194-39E2213140EE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25526" t="19470" r="36230" b="19505"/>
          <a:stretch/>
        </p:blipFill>
        <p:spPr>
          <a:xfrm>
            <a:off x="346075" y="1304925"/>
            <a:ext cx="5902325" cy="5297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7;p18" descr="Boeing 737 Classic - Wikiwand">
            <a:extLst>
              <a:ext uri="{FF2B5EF4-FFF2-40B4-BE49-F238E27FC236}">
                <a16:creationId xmlns:a16="http://schemas.microsoft.com/office/drawing/2014/main" id="{21469B11-E23C-4151-8FB6-E73F9EAC0D1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7750" y="1304925"/>
            <a:ext cx="4260850" cy="5324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334230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807738-AB94-4BD1-87BE-0028B1B05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856" y="279915"/>
            <a:ext cx="10561997" cy="1553289"/>
          </a:xfrm>
        </p:spPr>
        <p:txBody>
          <a:bodyPr/>
          <a:lstStyle/>
          <a:p>
            <a:r>
              <a:rPr lang="uk-UA" dirty="0">
                <a:solidFill>
                  <a:srgbClr val="0070C0"/>
                </a:solidFill>
              </a:rPr>
              <a:t>За кількістю крил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D9AFF4-C99F-4CFA-896C-97BBF28EDC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амолёт An-2: фото, описание, история создания и характеристики">
            <a:extLst>
              <a:ext uri="{FF2B5EF4-FFF2-40B4-BE49-F238E27FC236}">
                <a16:creationId xmlns:a16="http://schemas.microsoft.com/office/drawing/2014/main" id="{906F0E51-D5A9-485A-A008-F21E2CAFC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856" y="1648533"/>
            <a:ext cx="3218204" cy="221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Ан-225 — Википедия">
            <a:extLst>
              <a:ext uri="{FF2B5EF4-FFF2-40B4-BE49-F238E27FC236}">
                <a16:creationId xmlns:a16="http://schemas.microsoft.com/office/drawing/2014/main" id="{FAE926BB-216D-4704-91C2-AA8426D70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74" y="1648533"/>
            <a:ext cx="3331534" cy="221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Истребитель Сопвич «Триплан» с мотором «Клерже»">
            <a:extLst>
              <a:ext uri="{FF2B5EF4-FFF2-40B4-BE49-F238E27FC236}">
                <a16:creationId xmlns:a16="http://schemas.microsoft.com/office/drawing/2014/main" id="{86ABEDD0-FA86-4B3B-A5BA-2CD53A72C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98" y="4100975"/>
            <a:ext cx="3421105" cy="258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Чотиримісний літак, літак RV-10, продаж літаків і вертольотів в Україні">
            <a:extLst>
              <a:ext uri="{FF2B5EF4-FFF2-40B4-BE49-F238E27FC236}">
                <a16:creationId xmlns:a16="http://schemas.microsoft.com/office/drawing/2014/main" id="{9CF9E7E8-3525-4090-83DA-AF781406D88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74" y="4179075"/>
            <a:ext cx="3768280" cy="250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55645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169862" y="149225"/>
            <a:ext cx="8601075" cy="63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500"/>
            </a:pPr>
            <a:r>
              <a:rPr lang="ru-RU" sz="3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Трансзвукове</a:t>
            </a:r>
            <a:r>
              <a:rPr lang="ru-RU" sz="3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крило</a:t>
            </a:r>
            <a:r>
              <a:rPr lang="ru-RU" sz="3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pic>
        <p:nvPicPr>
          <p:cNvPr id="143" name="Google Shape;143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9862" y="1055687"/>
            <a:ext cx="5426075" cy="2093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862" y="4191000"/>
            <a:ext cx="5635625" cy="2052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1"/>
          <p:cNvPicPr preferRelativeResize="0"/>
          <p:nvPr/>
        </p:nvPicPr>
        <p:blipFill rotWithShape="1">
          <a:blip r:embed="rId5">
            <a:alphaModFix/>
          </a:blip>
          <a:srcRect r="29728"/>
          <a:stretch/>
        </p:blipFill>
        <p:spPr>
          <a:xfrm>
            <a:off x="6259512" y="130175"/>
            <a:ext cx="5554662" cy="204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 txBox="1"/>
          <p:nvPr/>
        </p:nvSpPr>
        <p:spPr>
          <a:xfrm>
            <a:off x="6500812" y="2124075"/>
            <a:ext cx="469741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High-speed test. Cruise performance</a:t>
            </a:r>
            <a:endParaRPr/>
          </a:p>
        </p:txBody>
      </p:sp>
      <p:sp>
        <p:nvSpPr>
          <p:cNvPr id="147" name="Google Shape;147;p21"/>
          <p:cNvSpPr txBox="1"/>
          <p:nvPr/>
        </p:nvSpPr>
        <p:spPr>
          <a:xfrm>
            <a:off x="169862" y="3341687"/>
            <a:ext cx="542607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Aeroelastic tests. Flutter tests. Ground vibration tests</a:t>
            </a:r>
            <a:endParaRPr dirty="0"/>
          </a:p>
        </p:txBody>
      </p:sp>
      <p:sp>
        <p:nvSpPr>
          <p:cNvPr id="148" name="Google Shape;148;p21"/>
          <p:cNvSpPr txBox="1"/>
          <p:nvPr/>
        </p:nvSpPr>
        <p:spPr>
          <a:xfrm>
            <a:off x="2416175" y="6369050"/>
            <a:ext cx="254476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High-speed test</a:t>
            </a:r>
            <a:endParaRPr/>
          </a:p>
        </p:txBody>
      </p:sp>
      <p:sp>
        <p:nvSpPr>
          <p:cNvPr id="149" name="Google Shape;149;p21"/>
          <p:cNvSpPr txBox="1"/>
          <p:nvPr/>
        </p:nvSpPr>
        <p:spPr>
          <a:xfrm>
            <a:off x="8140700" y="6243637"/>
            <a:ext cx="254476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High-speed test</a:t>
            </a:r>
            <a:endParaRPr/>
          </a:p>
        </p:txBody>
      </p:sp>
      <p:pic>
        <p:nvPicPr>
          <p:cNvPr id="150" name="Google Shape;150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51537" y="2579687"/>
            <a:ext cx="6059487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 rotWithShape="1">
          <a:blip r:embed="rId7">
            <a:alphaModFix/>
          </a:blip>
          <a:srcRect l="-3024" r="3024" b="20481"/>
          <a:stretch/>
        </p:blipFill>
        <p:spPr>
          <a:xfrm>
            <a:off x="6218237" y="4435475"/>
            <a:ext cx="5526087" cy="211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DDB00-E3D5-4003-A180-8568E5BD2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Розміщення крила відносно фюзеляжу:</a:t>
            </a:r>
            <a:br>
              <a:rPr lang="uk-UA" dirty="0"/>
            </a:br>
            <a:r>
              <a:rPr lang="uk-UA" dirty="0" err="1"/>
              <a:t>високоплан</a:t>
            </a:r>
            <a:r>
              <a:rPr lang="uk-UA" dirty="0"/>
              <a:t>, </a:t>
            </a:r>
            <a:r>
              <a:rPr lang="uk-UA" dirty="0" err="1"/>
              <a:t>середньоплан</a:t>
            </a:r>
            <a:r>
              <a:rPr lang="uk-UA" dirty="0"/>
              <a:t>, </a:t>
            </a:r>
            <a:r>
              <a:rPr lang="uk-UA" dirty="0" err="1"/>
              <a:t>низькоплан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C5110D5-7CC6-4F62-B79D-3A2FADC91D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Преимущества и недостатки высокопланов и низкопланов для для  первоначального обучения пилотов">
            <a:extLst>
              <a:ext uri="{FF2B5EF4-FFF2-40B4-BE49-F238E27FC236}">
                <a16:creationId xmlns:a16="http://schemas.microsoft.com/office/drawing/2014/main" id="{4CEE8306-0570-4A82-AA63-96E448614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23" y="2915905"/>
            <a:ext cx="3561681" cy="237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МОНОПЛАН • Большая российская энциклопедия - электронная версия">
            <a:extLst>
              <a:ext uri="{FF2B5EF4-FFF2-40B4-BE49-F238E27FC236}">
                <a16:creationId xmlns:a16="http://schemas.microsoft.com/office/drawing/2014/main" id="{BD6FD990-70EE-4FA3-A2CF-48FA8279D81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69" y="2386240"/>
            <a:ext cx="5701394" cy="342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78366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2;p23">
            <a:extLst>
              <a:ext uri="{FF2B5EF4-FFF2-40B4-BE49-F238E27FC236}">
                <a16:creationId xmlns:a16="http://schemas.microsoft.com/office/drawing/2014/main" id="{FBEDE69F-9D4A-49CE-AAAB-58723AB549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  <a:prstGeom prst="rect">
            <a:avLst/>
          </a:prstGeom>
          <a:solidFill>
            <a:srgbClr val="94C8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Форма</a:t>
            </a:r>
            <a:r>
              <a:rPr lang="en-US" sz="4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крила</a:t>
            </a:r>
            <a:r>
              <a:rPr lang="en-US" sz="4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en-US" sz="4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плані</a:t>
            </a:r>
            <a:endParaRPr dirty="0"/>
          </a:p>
        </p:txBody>
      </p:sp>
      <p:pic>
        <p:nvPicPr>
          <p:cNvPr id="6" name="Google Shape;163;p23">
            <a:extLst>
              <a:ext uri="{FF2B5EF4-FFF2-40B4-BE49-F238E27FC236}">
                <a16:creationId xmlns:a16="http://schemas.microsoft.com/office/drawing/2014/main" id="{57184A04-758F-4857-8E61-6510AE0C1DCA}"/>
              </a:ext>
            </a:extLst>
          </p:cNvPr>
          <p:cNvPicPr preferRelativeResize="0">
            <a:picLocks noGrp="1"/>
          </p:cNvPicPr>
          <p:nvPr>
            <p:ph sz="half" idx="1"/>
          </p:nvPr>
        </p:nvPicPr>
        <p:blipFill rotWithShape="1">
          <a:blip r:embed="rId2">
            <a:alphaModFix/>
          </a:blip>
          <a:srcRect l="27252" t="20951" r="26600" b="27357"/>
          <a:stretch/>
        </p:blipFill>
        <p:spPr>
          <a:xfrm>
            <a:off x="677862" y="2274199"/>
            <a:ext cx="4611589" cy="3730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64;p23" descr="https://cf.ppt-online.org/files/slide/y/Y8Fg1obiQJls97DrkMd4ZfVcwxuvqjPLBEyenm/slide-15.jpg">
            <a:extLst>
              <a:ext uri="{FF2B5EF4-FFF2-40B4-BE49-F238E27FC236}">
                <a16:creationId xmlns:a16="http://schemas.microsoft.com/office/drawing/2014/main" id="{4CB0385D-9ABB-408E-9A84-2FDE87CBBF9E}"/>
              </a:ext>
            </a:extLst>
          </p:cNvPr>
          <p:cNvPicPr preferRelativeResize="0">
            <a:picLocks noGrp="1"/>
          </p:cNvPicPr>
          <p:nvPr>
            <p:ph sz="half" idx="2"/>
          </p:nvPr>
        </p:nvPicPr>
        <p:blipFill rotWithShape="1">
          <a:blip r:embed="rId3">
            <a:alphaModFix/>
          </a:blip>
          <a:srcRect l="33674" t="2865" r="2653" b="17448"/>
          <a:stretch/>
        </p:blipFill>
        <p:spPr>
          <a:xfrm>
            <a:off x="5940106" y="2274199"/>
            <a:ext cx="3974662" cy="37307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981745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</TotalTime>
  <Words>565</Words>
  <Application>Microsoft Office PowerPoint</Application>
  <PresentationFormat>Широкоэкранный</PresentationFormat>
  <Paragraphs>50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Аспект</vt:lpstr>
      <vt:lpstr>Заняття 27.04.2022</vt:lpstr>
      <vt:lpstr>Призначення крила літака:</vt:lpstr>
      <vt:lpstr>Основні вимоги до крила літака:</vt:lpstr>
      <vt:lpstr>Презентация PowerPoint</vt:lpstr>
      <vt:lpstr>Площа крила з напливами</vt:lpstr>
      <vt:lpstr>За кількістю крил</vt:lpstr>
      <vt:lpstr>Трансзвукове крило </vt:lpstr>
      <vt:lpstr>Розміщення крила відносно фюзеляжу: високоплан, середньоплан, низькоплан</vt:lpstr>
      <vt:lpstr>Форма крила в плані</vt:lpstr>
      <vt:lpstr>Геометрія крила</vt:lpstr>
      <vt:lpstr>Профіль крила</vt:lpstr>
      <vt:lpstr>Презентация PowerPoint</vt:lpstr>
      <vt:lpstr>Профіль крила – форма поперечного перерізу крила площиною, що паралельна площині симетрії літака</vt:lpstr>
      <vt:lpstr>Профіль крила</vt:lpstr>
      <vt:lpstr>           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Заняття 27.04.2022</dc:title>
  <dc:creator>Professional</dc:creator>
  <cp:lastModifiedBy>Professional</cp:lastModifiedBy>
  <cp:revision>6</cp:revision>
  <dcterms:created xsi:type="dcterms:W3CDTF">2022-04-27T15:56:31Z</dcterms:created>
  <dcterms:modified xsi:type="dcterms:W3CDTF">2022-04-27T16:53:37Z</dcterms:modified>
</cp:coreProperties>
</file>