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5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37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аняття 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Джерела інформації: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uk.wikipedia.org/wiki</a:t>
            </a:r>
            <a:r>
              <a:rPr lang="uk-UA" dirty="0" smtClean="0"/>
              <a:t> </a:t>
            </a:r>
            <a:r>
              <a:rPr lang="uk-UA" dirty="0" err="1" smtClean="0"/>
              <a:t>Sea</a:t>
            </a:r>
            <a:r>
              <a:rPr lang="uk-UA" dirty="0" smtClean="0"/>
              <a:t> </a:t>
            </a:r>
            <a:r>
              <a:rPr lang="uk-UA" dirty="0" err="1" smtClean="0"/>
              <a:t>Shadow</a:t>
            </a:r>
            <a:endParaRPr lang="uk-UA" dirty="0" smtClean="0"/>
          </a:p>
          <a:p>
            <a:pPr marL="0" indent="0">
              <a:buFontTx/>
              <a:buChar char="-"/>
            </a:pPr>
            <a:r>
              <a:rPr lang="uk-UA" dirty="0" smtClean="0"/>
              <a:t> Американський флот засудив до знищення унікальний корабель-невидимку </a:t>
            </a:r>
            <a:r>
              <a:rPr lang="uk-UA" dirty="0" err="1" smtClean="0"/>
              <a:t>Sea</a:t>
            </a:r>
            <a:r>
              <a:rPr lang="uk-UA" dirty="0" smtClean="0"/>
              <a:t>. Дата звернення: 21 червня 2011 року. </a:t>
            </a:r>
            <a:r>
              <a:rPr lang="uk-UA" dirty="0" err="1" smtClean="0"/>
              <a:t>Архівовано</a:t>
            </a:r>
            <a:r>
              <a:rPr lang="uk-UA" dirty="0" smtClean="0"/>
              <a:t> 24 червня 2011 року. </a:t>
            </a:r>
          </a:p>
          <a:p>
            <a:pPr marL="0" indent="0">
              <a:buFontTx/>
              <a:buChar char="-"/>
            </a:pPr>
            <a:r>
              <a:rPr lang="uk-UA" dirty="0" smtClean="0"/>
              <a:t> </a:t>
            </a:r>
            <a:r>
              <a:rPr lang="uk-UA" dirty="0" err="1" smtClean="0"/>
              <a:t>Time</a:t>
            </a:r>
            <a:r>
              <a:rPr lang="uk-UA" dirty="0" smtClean="0"/>
              <a:t> </a:t>
            </a:r>
            <a:r>
              <a:rPr lang="uk-UA" dirty="0" err="1" smtClean="0"/>
              <a:t>Magazine</a:t>
            </a:r>
            <a:r>
              <a:rPr lang="uk-UA" dirty="0" smtClean="0"/>
              <a:t>, </a:t>
            </a:r>
            <a:r>
              <a:rPr lang="uk-UA" dirty="0" err="1" smtClean="0"/>
              <a:t>May</a:t>
            </a:r>
            <a:r>
              <a:rPr lang="uk-UA" dirty="0" smtClean="0"/>
              <a:t> 11, 2012, с. 5 </a:t>
            </a:r>
          </a:p>
          <a:p>
            <a:pPr marL="0" indent="0">
              <a:buFontTx/>
              <a:buChar char="-"/>
            </a:pPr>
            <a:r>
              <a:rPr lang="uk-UA" dirty="0" smtClean="0"/>
              <a:t> </a:t>
            </a:r>
            <a:r>
              <a:rPr lang="uk-UA" dirty="0" err="1" smtClean="0"/>
              <a:t>Innovative</a:t>
            </a:r>
            <a:r>
              <a:rPr lang="uk-UA" dirty="0" smtClean="0"/>
              <a:t> </a:t>
            </a:r>
            <a:r>
              <a:rPr lang="uk-UA" dirty="0" err="1" smtClean="0"/>
              <a:t>stealth</a:t>
            </a:r>
            <a:r>
              <a:rPr lang="uk-UA" dirty="0" smtClean="0"/>
              <a:t> </a:t>
            </a:r>
            <a:r>
              <a:rPr lang="uk-UA" dirty="0" err="1" smtClean="0"/>
              <a:t>ship</a:t>
            </a:r>
            <a:r>
              <a:rPr lang="uk-UA" dirty="0" smtClean="0"/>
              <a:t> </a:t>
            </a:r>
            <a:r>
              <a:rPr lang="uk-UA" dirty="0" err="1" smtClean="0"/>
              <a:t>sold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Alameda</a:t>
            </a:r>
            <a:r>
              <a:rPr lang="uk-UA" dirty="0" smtClean="0"/>
              <a:t> </a:t>
            </a:r>
            <a:r>
              <a:rPr lang="uk-UA" dirty="0" err="1" smtClean="0"/>
              <a:t>firm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</a:t>
            </a:r>
            <a:r>
              <a:rPr lang="uk-UA" dirty="0" err="1" smtClean="0"/>
              <a:t>scrap</a:t>
            </a:r>
            <a:r>
              <a:rPr lang="uk-UA" dirty="0" smtClean="0"/>
              <a:t>,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Sacramento</a:t>
            </a:r>
            <a:r>
              <a:rPr lang="uk-UA" dirty="0" smtClean="0"/>
              <a:t> </a:t>
            </a:r>
            <a:r>
              <a:rPr lang="uk-UA" dirty="0" err="1" smtClean="0"/>
              <a:t>Bee</a:t>
            </a:r>
            <a:r>
              <a:rPr lang="uk-UA" dirty="0" smtClean="0"/>
              <a:t> (6 липня 2012). </a:t>
            </a:r>
            <a:r>
              <a:rPr lang="uk-UA" dirty="0" err="1" smtClean="0"/>
              <a:t>Архівовано</a:t>
            </a:r>
            <a:r>
              <a:rPr lang="uk-UA" dirty="0" smtClean="0"/>
              <a:t> 10 липня 2012 року. 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 err="1" smtClean="0"/>
              <a:t>Newtons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scrap</a:t>
            </a:r>
            <a:r>
              <a:rPr lang="uk-UA" dirty="0" smtClean="0"/>
              <a:t>, </a:t>
            </a:r>
            <a:r>
              <a:rPr lang="uk-UA" dirty="0" err="1" smtClean="0"/>
              <a:t>Sunnyvale</a:t>
            </a:r>
            <a:r>
              <a:rPr lang="uk-UA" dirty="0" smtClean="0"/>
              <a:t> </a:t>
            </a:r>
            <a:r>
              <a:rPr lang="uk-UA" dirty="0" err="1" smtClean="0"/>
              <a:t>Lockheed</a:t>
            </a:r>
            <a:r>
              <a:rPr lang="uk-UA" dirty="0" smtClean="0"/>
              <a:t> </a:t>
            </a:r>
            <a:r>
              <a:rPr lang="uk-UA" dirty="0" err="1" smtClean="0"/>
              <a:t>facility's</a:t>
            </a:r>
            <a:r>
              <a:rPr lang="uk-UA" dirty="0" smtClean="0"/>
              <a:t> </a:t>
            </a:r>
            <a:r>
              <a:rPr lang="uk-UA" dirty="0" err="1" smtClean="0"/>
              <a:t>Sea</a:t>
            </a:r>
            <a:r>
              <a:rPr lang="uk-UA" dirty="0" smtClean="0"/>
              <a:t> </a:t>
            </a:r>
            <a:r>
              <a:rPr lang="uk-UA" dirty="0" err="1" smtClean="0"/>
              <a:t>Shadow</a:t>
            </a:r>
            <a:r>
              <a:rPr lang="uk-UA" dirty="0" smtClean="0"/>
              <a:t> </a:t>
            </a:r>
            <a:r>
              <a:rPr lang="uk-UA" dirty="0" err="1" smtClean="0"/>
              <a:t>leaves</a:t>
            </a:r>
            <a:r>
              <a:rPr lang="uk-UA" dirty="0" smtClean="0"/>
              <a:t> a </a:t>
            </a:r>
            <a:r>
              <a:rPr lang="uk-UA" dirty="0" err="1" smtClean="0"/>
              <a:t>stealthy</a:t>
            </a:r>
            <a:r>
              <a:rPr lang="uk-UA" dirty="0" smtClean="0"/>
              <a:t>, high-</a:t>
            </a:r>
            <a:r>
              <a:rPr lang="uk-UA" dirty="0" err="1" smtClean="0"/>
              <a:t>tech</a:t>
            </a:r>
            <a:r>
              <a:rPr lang="uk-UA" dirty="0" smtClean="0"/>
              <a:t> </a:t>
            </a:r>
            <a:r>
              <a:rPr lang="uk-UA" dirty="0" err="1" smtClean="0"/>
              <a:t>legacy</a:t>
            </a:r>
            <a:r>
              <a:rPr lang="uk-UA" dirty="0" smtClean="0"/>
              <a:t> - </a:t>
            </a:r>
            <a:r>
              <a:rPr lang="uk-UA" dirty="0" err="1" smtClean="0"/>
              <a:t>San</a:t>
            </a:r>
            <a:r>
              <a:rPr lang="uk-UA" dirty="0" smtClean="0"/>
              <a:t> </a:t>
            </a:r>
            <a:r>
              <a:rPr lang="uk-UA" dirty="0" err="1" smtClean="0"/>
              <a:t>Jose</a:t>
            </a:r>
            <a:r>
              <a:rPr lang="uk-UA" dirty="0" smtClean="0"/>
              <a:t> </a:t>
            </a:r>
            <a:r>
              <a:rPr lang="uk-UA" dirty="0" err="1" smtClean="0"/>
              <a:t>Mercury</a:t>
            </a:r>
            <a:r>
              <a:rPr lang="uk-UA" dirty="0" smtClean="0"/>
              <a:t> </a:t>
            </a:r>
            <a:r>
              <a:rPr lang="uk-UA" dirty="0" err="1" smtClean="0"/>
              <a:t>News</a:t>
            </a:r>
            <a:r>
              <a:rPr lang="uk-UA" dirty="0" smtClean="0"/>
              <a:t>. Дата звернення: 26 серпня 2013 року. </a:t>
            </a:r>
            <a:r>
              <a:rPr lang="uk-UA" dirty="0" err="1" smtClean="0"/>
              <a:t>Архівовано</a:t>
            </a:r>
            <a:r>
              <a:rPr lang="uk-UA" dirty="0" smtClean="0"/>
              <a:t> 28 травня 2014 року.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110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Людмила\Desktop\274px-Urban_Strike_(gam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995" y="1314042"/>
            <a:ext cx="3534319" cy="4914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79269"/>
            <a:ext cx="10515600" cy="5497694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Sea </a:t>
            </a:r>
            <a:r>
              <a:rPr lang="en-US" b="1" dirty="0" smtClean="0">
                <a:solidFill>
                  <a:srgbClr val="FF0000"/>
                </a:solidFill>
              </a:rPr>
              <a:t>Shadow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ru-RU" dirty="0" smtClean="0"/>
              <a:t>англ. </a:t>
            </a:r>
            <a:r>
              <a:rPr lang="en-US" i="1" dirty="0" smtClean="0"/>
              <a:t>Sea Shadow</a:t>
            </a:r>
            <a:r>
              <a:rPr lang="en-US" dirty="0" smtClean="0"/>
              <a:t> — «</a:t>
            </a:r>
            <a:r>
              <a:rPr lang="ru-RU" dirty="0" err="1" smtClean="0"/>
              <a:t>Морська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») — </a:t>
            </a:r>
            <a:r>
              <a:rPr lang="ru-RU" dirty="0" err="1" smtClean="0"/>
              <a:t>експериментальне</a:t>
            </a:r>
            <a:r>
              <a:rPr lang="ru-RU" dirty="0" smtClean="0"/>
              <a:t> судно-невидимка, </a:t>
            </a:r>
            <a:r>
              <a:rPr lang="ru-RU" dirty="0" err="1" smtClean="0"/>
              <a:t>спроектоване</a:t>
            </a:r>
            <a:r>
              <a:rPr lang="ru-RU" dirty="0" smtClean="0"/>
              <a:t> в 1980-х роках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спущене</a:t>
            </a:r>
            <a:r>
              <a:rPr lang="ru-RU" dirty="0" smtClean="0"/>
              <a:t> на воду в </a:t>
            </a:r>
            <a:r>
              <a:rPr lang="ru-RU" dirty="0" err="1" smtClean="0"/>
              <a:t>березні</a:t>
            </a:r>
            <a:r>
              <a:rPr lang="ru-RU" dirty="0" smtClean="0"/>
              <a:t> 1985 року </a:t>
            </a:r>
            <a:r>
              <a:rPr lang="ru-RU" dirty="0" err="1" smtClean="0"/>
              <a:t>американською</a:t>
            </a:r>
            <a:r>
              <a:rPr lang="ru-RU" dirty="0" smtClean="0"/>
              <a:t> </a:t>
            </a:r>
            <a:r>
              <a:rPr lang="ru-RU" dirty="0" err="1" smtClean="0"/>
              <a:t>корпорацією</a:t>
            </a:r>
            <a:r>
              <a:rPr lang="ru-RU" dirty="0" smtClean="0"/>
              <a:t> «</a:t>
            </a:r>
            <a:r>
              <a:rPr lang="en-US" dirty="0" smtClean="0"/>
              <a:t>Lockheed Martin». </a:t>
            </a:r>
            <a:r>
              <a:rPr lang="ru-RU" dirty="0" err="1" smtClean="0"/>
              <a:t>Невидимість</a:t>
            </a:r>
            <a:r>
              <a:rPr lang="ru-RU" dirty="0" smtClean="0"/>
              <a:t> «</a:t>
            </a:r>
            <a:r>
              <a:rPr lang="en-US" dirty="0" smtClean="0"/>
              <a:t>Sea Shadow» </a:t>
            </a:r>
            <a:r>
              <a:rPr lang="ru-RU" dirty="0" smtClean="0"/>
              <a:t>для </a:t>
            </a:r>
            <a:r>
              <a:rPr lang="ru-RU" dirty="0" err="1" smtClean="0"/>
              <a:t>радарів</a:t>
            </a:r>
            <a:r>
              <a:rPr lang="ru-RU" dirty="0" smtClean="0"/>
              <a:t> </a:t>
            </a:r>
            <a:r>
              <a:rPr lang="ru-RU" dirty="0" err="1" smtClean="0"/>
              <a:t>забезпечувалась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застосуванню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Стелс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Users\Людмила\Desktop\240px-US_Navy_Sea_Shadow_stealth_cr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35" y="2947601"/>
            <a:ext cx="4804948" cy="328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70709"/>
            <a:ext cx="10515600" cy="54062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Судно </a:t>
            </a:r>
            <a:r>
              <a:rPr lang="ru-RU" dirty="0" err="1" smtClean="0"/>
              <a:t>розроблялося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в </a:t>
            </a:r>
            <a:r>
              <a:rPr lang="ru-RU" dirty="0" err="1" smtClean="0"/>
              <a:t>кораблебудуванні</a:t>
            </a:r>
            <a:r>
              <a:rPr lang="ru-RU" dirty="0" smtClean="0"/>
              <a:t>. У 1985-1986, роках судно </a:t>
            </a:r>
            <a:r>
              <a:rPr lang="ru-RU" dirty="0" err="1" smtClean="0"/>
              <a:t>пройшло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випробування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доведено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невидимих</a:t>
            </a:r>
            <a:r>
              <a:rPr lang="ru-RU" dirty="0" smtClean="0"/>
              <a:t> ​для </a:t>
            </a:r>
            <a:r>
              <a:rPr lang="ru-RU" dirty="0" err="1" smtClean="0"/>
              <a:t>радарів</a:t>
            </a:r>
            <a:r>
              <a:rPr lang="ru-RU" dirty="0" smtClean="0"/>
              <a:t> ​</a:t>
            </a:r>
            <a:r>
              <a:rPr lang="ru-RU" dirty="0" err="1" smtClean="0"/>
              <a:t>судів</a:t>
            </a:r>
            <a:r>
              <a:rPr lang="ru-RU" dirty="0" smtClean="0"/>
              <a:t>. В 1993-1994 судно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представлене</a:t>
            </a:r>
            <a:r>
              <a:rPr lang="ru-RU" dirty="0" smtClean="0"/>
              <a:t> для </a:t>
            </a:r>
            <a:r>
              <a:rPr lang="ru-RU" dirty="0" err="1" smtClean="0"/>
              <a:t>громадськості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випробувань</a:t>
            </a:r>
            <a:r>
              <a:rPr lang="ru-RU" dirty="0" smtClean="0"/>
              <a:t> </a:t>
            </a:r>
            <a:r>
              <a:rPr lang="ru-RU" dirty="0" err="1" smtClean="0"/>
              <a:t>коштували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$50 млн. </a:t>
            </a:r>
            <a:r>
              <a:rPr lang="ru-RU" dirty="0" err="1" smtClean="0"/>
              <a:t>і</a:t>
            </a:r>
            <a:r>
              <a:rPr lang="ru-RU" dirty="0" smtClean="0"/>
              <a:t> $195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05394"/>
            <a:ext cx="10515600" cy="5471569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Конструкція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технічні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параметри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err="1" smtClean="0"/>
              <a:t>Довжина</a:t>
            </a:r>
            <a:r>
              <a:rPr lang="ru-RU" dirty="0" smtClean="0"/>
              <a:t>: 50 м,</a:t>
            </a:r>
          </a:p>
          <a:p>
            <a:pPr>
              <a:buNone/>
            </a:pPr>
            <a:r>
              <a:rPr lang="ru-RU" dirty="0" smtClean="0"/>
              <a:t>Ширина: 21 м.</a:t>
            </a:r>
          </a:p>
          <a:p>
            <a:pPr>
              <a:buNone/>
            </a:pPr>
            <a:r>
              <a:rPr lang="ru-RU" dirty="0" err="1" smtClean="0"/>
              <a:t>Водотоннажність</a:t>
            </a:r>
            <a:r>
              <a:rPr lang="ru-RU" dirty="0" smtClean="0"/>
              <a:t>: 572 </a:t>
            </a:r>
            <a:r>
              <a:rPr lang="ru-RU" dirty="0" err="1" smtClean="0"/>
              <a:t>тонни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Швидкість</a:t>
            </a:r>
            <a:r>
              <a:rPr lang="ru-RU" dirty="0" smtClean="0"/>
              <a:t>: 28 </a:t>
            </a:r>
            <a:r>
              <a:rPr lang="ru-RU" dirty="0" err="1" smtClean="0"/>
              <a:t>вузлів</a:t>
            </a:r>
            <a:r>
              <a:rPr lang="ru-RU" dirty="0" smtClean="0"/>
              <a:t> (52 км/год)</a:t>
            </a:r>
          </a:p>
          <a:p>
            <a:pPr>
              <a:buNone/>
            </a:pPr>
            <a:r>
              <a:rPr lang="ru-RU" dirty="0" smtClean="0"/>
              <a:t>Судно </a:t>
            </a:r>
            <a:r>
              <a:rPr lang="ru-RU" dirty="0" err="1" smtClean="0"/>
              <a:t>спиралося</a:t>
            </a:r>
            <a:r>
              <a:rPr lang="ru-RU" dirty="0" smtClean="0"/>
              <a:t> на </a:t>
            </a:r>
            <a:r>
              <a:rPr lang="ru-RU" dirty="0" err="1" smtClean="0"/>
              <a:t>підводні</a:t>
            </a:r>
            <a:r>
              <a:rPr lang="ru-RU" dirty="0" smtClean="0"/>
              <a:t> </a:t>
            </a:r>
            <a:r>
              <a:rPr lang="ru-RU" dirty="0" err="1" smtClean="0"/>
              <a:t>крила</a:t>
            </a:r>
            <a:r>
              <a:rPr lang="ru-RU" dirty="0" smtClean="0"/>
              <a:t> та </a:t>
            </a:r>
            <a:r>
              <a:rPr lang="ru-RU" dirty="0" err="1" smtClean="0"/>
              <a:t>підводні</a:t>
            </a:r>
            <a:r>
              <a:rPr lang="ru-RU" dirty="0" smtClean="0"/>
              <a:t> </a:t>
            </a:r>
            <a:r>
              <a:rPr lang="ru-RU" dirty="0" err="1" smtClean="0"/>
              <a:t>поплавці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юдмила\Desktop\US_Navy_Sea_Shadow_stealth_craf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953" y="627017"/>
            <a:ext cx="8036510" cy="548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27017"/>
            <a:ext cx="10515600" cy="55499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Історія «Сі </a:t>
            </a:r>
            <a:r>
              <a:rPr lang="uk-UA" dirty="0" err="1" smtClean="0"/>
              <a:t>Шедоу</a:t>
            </a:r>
            <a:r>
              <a:rPr lang="uk-UA" dirty="0" smtClean="0"/>
              <a:t>» у Сан-Дієго Корабель був розроблений у 1980-х роках. На воду було спущено 1985 року. Корабель розроблявся з вивчення нових технологій (автоматизація, невидимість, корабель управління). У 1993-1994 роках судно пройшло різні випробування, потім базувалося в порту Сан-Дієго. У 1999 році корабель знову введено в експлуатацію. Сі </a:t>
            </a:r>
            <a:r>
              <a:rPr lang="uk-UA" dirty="0" err="1" smtClean="0"/>
              <a:t>Шедоу</a:t>
            </a:r>
            <a:r>
              <a:rPr lang="uk-UA" dirty="0" smtClean="0"/>
              <a:t> довів можливість автоматизованих суден, невидимих для радарів. Корабель використовувався у зйомках фільму про Джеймса Бонда "Завтра не помре ніколи" (1997). З 2006 року американські ВМФ намагалися продати корабель. Однак після невдалих спроб 18 червня 2011 року було вирішено його розібрати.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57646"/>
            <a:ext cx="10515600" cy="541931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В 2012 </a:t>
            </a:r>
            <a:r>
              <a:rPr lang="uk-UA" dirty="0" err="1" smtClean="0"/>
              <a:t>Sea</a:t>
            </a:r>
            <a:r>
              <a:rPr lang="uk-UA" dirty="0" smtClean="0"/>
              <a:t> </a:t>
            </a:r>
            <a:r>
              <a:rPr lang="uk-UA" dirty="0" err="1" smtClean="0"/>
              <a:t>Shadow</a:t>
            </a:r>
            <a:r>
              <a:rPr lang="uk-UA" dirty="0" smtClean="0"/>
              <a:t> був виставлений на продаж ВМС США за умови, що корабель буде розібраний. Реалізація корабля здійснювалася через </a:t>
            </a:r>
            <a:r>
              <a:rPr lang="uk-UA" dirty="0" err="1" smtClean="0"/>
              <a:t>інтернет-аукціон</a:t>
            </a:r>
            <a:r>
              <a:rPr lang="uk-UA" dirty="0" smtClean="0"/>
              <a:t>, де кожна ставка збільшувалася на сто доларів. Початкова вартість лоту була визначена у десять тисяч доларів, проте до ранку 30 квітня 2012 року досягла 100,4 тисяч доларів. Він був проданий і повністю розібраний 2012 року компанією </a:t>
            </a:r>
            <a:r>
              <a:rPr lang="uk-UA" dirty="0" err="1" smtClean="0"/>
              <a:t>Bay</a:t>
            </a:r>
            <a:r>
              <a:rPr lang="uk-UA" dirty="0" smtClean="0"/>
              <a:t> </a:t>
            </a:r>
            <a:r>
              <a:rPr lang="uk-UA" dirty="0" err="1" smtClean="0"/>
              <a:t>Ship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Корпус корабля створено за технологією S.W.A.T.H. (судно з малою площею ватерлінії), він спирається на два понтони, які повністю розташовані під водою та додатково забезпечені підводними крилами. Це дозволяє зменшити опір хвиль і хитавицю. Надводний корпус з'єднується з підводними крилами конструкціями, що несуть, під кутом 45 градусів. Це підвищує стійкість судна та характеристику помітності радіолокації. На судні усунуто всі нерівності на корпусі, оскільки вони є головною причиною помітності судна. Особлива структура корпусу не повертає радіолокаційний промінь назад, а змушує його відбиватися убік. Такими ж зроблено кормову та носову частини. Судно має електричну передачу.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У популярній культурі </a:t>
            </a:r>
          </a:p>
          <a:p>
            <a:pPr>
              <a:buNone/>
            </a:pPr>
            <a:r>
              <a:rPr lang="uk-UA" dirty="0" smtClean="0"/>
              <a:t>         Кораблі класу </a:t>
            </a:r>
            <a:r>
              <a:rPr lang="uk-UA" dirty="0" err="1" smtClean="0"/>
              <a:t>Sea</a:t>
            </a:r>
            <a:r>
              <a:rPr lang="uk-UA" dirty="0" smtClean="0"/>
              <a:t> </a:t>
            </a:r>
            <a:r>
              <a:rPr lang="uk-UA" dirty="0" err="1" smtClean="0"/>
              <a:t>Shadow</a:t>
            </a:r>
            <a:r>
              <a:rPr lang="uk-UA" dirty="0" smtClean="0"/>
              <a:t> присутні в іграх </a:t>
            </a:r>
            <a:r>
              <a:rPr lang="uk-UA" dirty="0" err="1" smtClean="0"/>
              <a:t>Comanche</a:t>
            </a:r>
            <a:r>
              <a:rPr lang="uk-UA" dirty="0" smtClean="0"/>
              <a:t> 4 та </a:t>
            </a:r>
            <a:r>
              <a:rPr lang="uk-UA" dirty="0" err="1" smtClean="0"/>
              <a:t>Urban</a:t>
            </a:r>
            <a:r>
              <a:rPr lang="uk-UA" dirty="0" smtClean="0"/>
              <a:t> </a:t>
            </a:r>
            <a:r>
              <a:rPr lang="uk-UA" dirty="0" err="1" smtClean="0"/>
              <a:t>Strike</a:t>
            </a:r>
            <a:r>
              <a:rPr lang="uk-UA" dirty="0" smtClean="0"/>
              <a:t>, в якій, за сюжетом, використовуються міжнародною терористичною організацією під керівництвом сенатора </a:t>
            </a:r>
            <a:r>
              <a:rPr lang="uk-UA" dirty="0" err="1" smtClean="0"/>
              <a:t>Мелоуна</a:t>
            </a:r>
            <a:r>
              <a:rPr lang="uk-UA" dirty="0" smtClean="0"/>
              <a:t> (Карлоса </a:t>
            </a:r>
            <a:r>
              <a:rPr lang="uk-UA" dirty="0" err="1" smtClean="0"/>
              <a:t>Ортегі</a:t>
            </a:r>
            <a:r>
              <a:rPr lang="uk-UA" dirty="0" smtClean="0"/>
              <a:t>). Кораблі класу </a:t>
            </a:r>
            <a:r>
              <a:rPr lang="uk-UA" dirty="0" err="1" smtClean="0"/>
              <a:t>Sea</a:t>
            </a:r>
            <a:r>
              <a:rPr lang="uk-UA" dirty="0" smtClean="0"/>
              <a:t> </a:t>
            </a:r>
            <a:r>
              <a:rPr lang="uk-UA" dirty="0" err="1" smtClean="0"/>
              <a:t>Shadow</a:t>
            </a:r>
            <a:r>
              <a:rPr lang="uk-UA" dirty="0" smtClean="0"/>
              <a:t> також присутні у грі </a:t>
            </a:r>
            <a:r>
              <a:rPr lang="uk-UA" dirty="0" err="1" smtClean="0"/>
              <a:t>Tom</a:t>
            </a:r>
            <a:r>
              <a:rPr lang="uk-UA" dirty="0" smtClean="0"/>
              <a:t> </a:t>
            </a:r>
            <a:r>
              <a:rPr lang="uk-UA" dirty="0" err="1" smtClean="0"/>
              <a:t>Clancy's</a:t>
            </a:r>
            <a:r>
              <a:rPr lang="uk-UA" dirty="0" smtClean="0"/>
              <a:t> H.A.W.X. у місії під назвою "</a:t>
            </a:r>
            <a:r>
              <a:rPr lang="uk-UA" dirty="0" err="1" smtClean="0"/>
              <a:t>Улісс</a:t>
            </a:r>
            <a:r>
              <a:rPr lang="uk-UA" dirty="0" smtClean="0"/>
              <a:t>", що відбувається 19 червня 2021 року в </a:t>
            </a:r>
            <a:r>
              <a:rPr lang="uk-UA" dirty="0" err="1" smtClean="0"/>
              <a:t>Мегеллановій</a:t>
            </a:r>
            <a:r>
              <a:rPr lang="uk-UA" dirty="0" smtClean="0"/>
              <a:t> протоці.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612</Words>
  <Application>Microsoft Office PowerPoint</Application>
  <PresentationFormat>Произвольный</PresentationFormat>
  <Paragraphs>29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Людмила</cp:lastModifiedBy>
  <cp:revision>70</cp:revision>
  <dcterms:created xsi:type="dcterms:W3CDTF">2020-05-07T09:46:48Z</dcterms:created>
  <dcterms:modified xsi:type="dcterms:W3CDTF">2022-12-13T09:30:34Z</dcterms:modified>
</cp:coreProperties>
</file>