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sldIdLst>
    <p:sldId id="256" r:id="rId2"/>
    <p:sldId id="287" r:id="rId3"/>
    <p:sldId id="293" r:id="rId4"/>
    <p:sldId id="294" r:id="rId5"/>
    <p:sldId id="295" r:id="rId6"/>
    <p:sldId id="296" r:id="rId7"/>
    <p:sldId id="297" r:id="rId8"/>
    <p:sldId id="298" r:id="rId9"/>
    <p:sldId id="299" r:id="rId10"/>
    <p:sldId id="300" r:id="rId11"/>
    <p:sldId id="301" r:id="rId12"/>
    <p:sldId id="303" r:id="rId13"/>
    <p:sldId id="270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3" autoAdjust="0"/>
    <p:restoredTop sz="94660"/>
  </p:normalViewPr>
  <p:slideViewPr>
    <p:cSldViewPr snapToGrid="0">
      <p:cViewPr varScale="1">
        <p:scale>
          <a:sx n="85" d="100"/>
          <a:sy n="85" d="100"/>
        </p:scale>
        <p:origin x="-379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верхнего колонтитула 1"/>
          <p:cNvSpPr>
            <a:spLocks noGrp="1" noEditPoints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  <a:p>
            <a:endParaRPr lang="en-US"/>
          </a:p>
        </p:txBody>
      </p:sp>
      <p:sp>
        <p:nvSpPr>
          <p:cNvPr id="3" name="Заполнитель даты 2"/>
          <p:cNvSpPr>
            <a:spLocks noGrp="1" noEditPoints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BA506E-1FE7-4AAE-BB65-6E2B558BBDB0}" type="datetimeFigureOut">
              <a:rPr lang="en-US" smtClean="0"/>
              <a:pPr/>
              <a:t>10/31/2022</a:t>
            </a:fld>
            <a:endParaRPr lang="en-US"/>
          </a:p>
        </p:txBody>
      </p:sp>
      <p:sp>
        <p:nvSpPr>
          <p:cNvPr id="4" name="Заполнитель изображения слайда 3"/>
          <p:cNvSpPr>
            <a:spLocks noGrp="1" noRot="1" noChangeAspect="1" noEditPoints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  <a:p>
            <a:endParaRPr lang="en-US"/>
          </a:p>
        </p:txBody>
      </p:sp>
      <p:sp>
        <p:nvSpPr>
          <p:cNvPr id="5" name="Заполнитель заметок 4"/>
          <p:cNvSpPr>
            <a:spLocks noGrp="1" noEditPoints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6D4FDC-8622-4334-B648-77487596090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690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A3747DEA-7FA9-475C-B807-E86FE22AF2F9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изображения слайда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B7645DE9-8F0D-4CB2-9ADE-F3277D6FC193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Подзаголовок 2"/>
          <p:cNvSpPr>
            <a:spLocks noGrp="1" noEditPoints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ru-RU" altLang="en-US"/>
              <a:t>Щелкните для изменения стиля основного подзаголовка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B0AB0ADC-1C9C-4E59-85D7-6ED1919796FC}" type="datetimeFigureOut">
              <a:rPr lang="en-US" smtClean="0"/>
              <a:pPr/>
              <a:t>10/31/2022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3318114-54DF-49C5-BF53-87C7BC0AFA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Название и текст по вертикал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по вертикали 2"/>
          <p:cNvSpPr>
            <a:spLocks noGrp="1" noEditPoints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11614C18-1A31-4D64-A5F0-F37588A5D425}" type="datetimeFigureOut">
              <a:rPr lang="en-US" smtClean="0"/>
              <a:pPr/>
              <a:t>10/31/2022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058E936B-431F-42A0-B6C5-EC2CFFA095B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Название по вертикали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по вертикали 2"/>
          <p:cNvSpPr>
            <a:spLocks noGrp="1" noEditPoints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F8035FE8-4175-41DC-8A54-9583C4995D85}" type="datetimeFigureOut">
              <a:rPr lang="en-US" smtClean="0"/>
              <a:pPr/>
              <a:t>10/31/2022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1CFDB99A-76D3-4C3C-BA32-7C324AB422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ние и контен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56007547-11BA-49E2-83F6-D7B40320EB77}" type="datetimeFigureOut">
              <a:rPr lang="en-US" smtClean="0"/>
              <a:pPr/>
              <a:t>10/31/2022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8CD90B5F-7BD4-488B-8D13-D2A53320B4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290E50E4-A575-4D8C-9134-8600EB77CC73}" type="datetimeFigureOut">
              <a:rPr lang="en-US" smtClean="0"/>
              <a:pPr/>
              <a:t>10/31/2022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7812F6A0-A181-4C73-88E9-21740C316B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контен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контента 3"/>
          <p:cNvSpPr>
            <a:spLocks noGrp="1" noEditPoints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6B7F64DD-80C4-46D5-8BF1-EA5AC6BAF693}" type="datetimeFigureOut">
              <a:rPr lang="en-US" smtClean="0"/>
              <a:pPr/>
              <a:t>10/31/2022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C83B7A7A-A8A5-448C-8621-A62FA6B7A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4" name="Заполнитель контента 3"/>
          <p:cNvSpPr>
            <a:spLocks noGrp="1" noEditPoints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5" name="Заполнитель текста 4"/>
          <p:cNvSpPr>
            <a:spLocks noGrp="1" noEditPoints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6" name="Заполнитель контента 5"/>
          <p:cNvSpPr>
            <a:spLocks noGrp="1" noEditPoints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7" name="Заполнитель даты 6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2DE8959F-8CA0-45D0-9BB6-A45A569247D0}" type="datetimeFigureOut">
              <a:rPr lang="en-US" smtClean="0"/>
              <a:pPr/>
              <a:t>10/31/2022</a:t>
            </a:fld>
            <a:endParaRPr lang="en-US"/>
          </a:p>
        </p:txBody>
      </p:sp>
      <p:sp>
        <p:nvSpPr>
          <p:cNvPr id="8" name="Заполнитель нижнего колонтитула 7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9" name="Заполнитель номера слайда 8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39186CF6-DD91-4EF5-914E-DA7F0B8AB2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назв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даты 2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E08D97E9-2A11-4BAB-B43C-D32CD218868A}" type="datetimeFigureOut">
              <a:rPr lang="en-US" smtClean="0"/>
              <a:pPr/>
              <a:t>10/31/2022</a:t>
            </a:fld>
            <a:endParaRPr lang="en-US"/>
          </a:p>
        </p:txBody>
      </p:sp>
      <p:sp>
        <p:nvSpPr>
          <p:cNvPr id="4" name="Заполнитель нижнего колонтитула 3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5" name="Заполнитель номера слайда 4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DD200CE7-8E4A-4EDC-A55C-DC11FDE2F3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даты 1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D4E8FC27-08C2-4BAA-9721-6000688F0C40}" type="datetimeFigureOut">
              <a:rPr lang="en-US" smtClean="0"/>
              <a:pPr/>
              <a:t>10/31/2022</a:t>
            </a:fld>
            <a:endParaRPr lang="en-US"/>
          </a:p>
        </p:txBody>
      </p:sp>
      <p:sp>
        <p:nvSpPr>
          <p:cNvPr id="3" name="Заполнитель нижнего колонтитула 2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4" name="Заполнитель номера слайда 3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579FD3FC-F315-4125-937F-F22CB7E4AE7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Контен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контента 2"/>
          <p:cNvSpPr>
            <a:spLocks noGrp="1" noEditPoints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текста 3"/>
          <p:cNvSpPr>
            <a:spLocks noGrp="1" noEditPoints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ED81673B-027B-4B13-AA73-38B471D5AA4D}" type="datetimeFigureOut">
              <a:rPr lang="en-US" smtClean="0"/>
              <a:pPr/>
              <a:t>10/31/2022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FF7AF132-2A50-42E4-86CD-194FD525D4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Изображение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изображения 2"/>
          <p:cNvSpPr>
            <a:spLocks noGrp="1" noEditPoints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altLang="en-US"/>
              <a:t>Щелкните значок, чтобы добавить рисунок</a:t>
            </a:r>
          </a:p>
        </p:txBody>
      </p:sp>
      <p:sp>
        <p:nvSpPr>
          <p:cNvPr id="4" name="Заполнитель текста 3"/>
          <p:cNvSpPr>
            <a:spLocks noGrp="1" noEditPoints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altLang="en-US"/>
              <a:t>Щелкните для изменения стиля основного текста</a:t>
            </a:r>
          </a:p>
        </p:txBody>
      </p:sp>
      <p:sp>
        <p:nvSpPr>
          <p:cNvPr id="5" name="Заполнитель даты 4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C7B56276-8C3E-4890-A6F1-79A4E8F2C085}" type="datetimeFigureOut">
              <a:rPr lang="en-US" smtClean="0"/>
              <a:pPr/>
              <a:t>10/31/2022</a:t>
            </a:fld>
            <a:endParaRPr lang="en-US"/>
          </a:p>
        </p:txBody>
      </p:sp>
      <p:sp>
        <p:nvSpPr>
          <p:cNvPr id="6" name="Заполнитель нижнего колонтитула 5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altLang="en-US"/>
          </a:p>
        </p:txBody>
      </p:sp>
      <p:sp>
        <p:nvSpPr>
          <p:cNvPr id="7" name="Заполнитель номера слайда 6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04CA1E1D-0631-4BE2-9433-E57A4E802A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полнитель названия 1"/>
          <p:cNvSpPr>
            <a:spLocks noGrp="1" noEditPoints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altLang="en-US"/>
              <a:t>Щелкните для изменения стиля основного заголовка</a:t>
            </a:r>
          </a:p>
        </p:txBody>
      </p:sp>
      <p:sp>
        <p:nvSpPr>
          <p:cNvPr id="3" name="Заполнитель текста 2"/>
          <p:cNvSpPr>
            <a:spLocks noGrp="1" noEditPoints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altLang="en-US"/>
              <a:t>Щелкните для изменения стиля основного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Заполнитель даты 3"/>
          <p:cNvSpPr>
            <a:spLocks noGrp="1" noEditPoints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26F768-49E3-4295-8427-2CC3E2156E25}" type="datetimeFigureOut">
              <a:rPr lang="en-US" smtClean="0"/>
              <a:pPr/>
              <a:t>10/31/2022</a:t>
            </a:fld>
            <a:endParaRPr lang="en-US"/>
          </a:p>
        </p:txBody>
      </p:sp>
      <p:sp>
        <p:nvSpPr>
          <p:cNvPr id="5" name="Заполнитель нижнего колонтитула 4"/>
          <p:cNvSpPr>
            <a:spLocks noGrp="1" noEditPoints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altLang="en-US"/>
          </a:p>
        </p:txBody>
      </p:sp>
      <p:sp>
        <p:nvSpPr>
          <p:cNvPr id="6" name="Заполнитель номера слайда 5"/>
          <p:cNvSpPr>
            <a:spLocks noGrp="1" noEditPoints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7C61EE-A8B1-4099-BA99-ACF7C97C18A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iki.tntu.edu.ua/%D0%A5%D0%BE%D0%B4%D0%BE%D0%B2%D1%96%D1%81%D1%82%D1%8C_%D1%81%D1%83%D0%B4%D0%BD%D0%B0#.D0.9E.D0.BF.D1.96.D1.80_.D1.82.D0.B5.D1.80.D1.82.D1.8F." TargetMode="External"/><Relationship Id="rId3" Type="http://schemas.openxmlformats.org/officeDocument/2006/relationships/hyperlink" Target="https://wiki.tntu.edu.ua/%D0%A5%D0%BE%D0%B4%D0%BE%D0%B2%D1%96%D1%81%D1%82%D1%8C_%D1%81%D1%83%D0%B4%D0%BD%D0%B0#.D0.95.D0.BB.D0.B5.D0.BC.D0.B5.D0.BD.D1.82.D0.B8_.22.D0.A2.D0.B5.D0.BE.D1.80.D1.96.D1.97_.D0.BA.D0.BE.D1.80.D0.B0.D0.B1.D0.BB.D1.8F.22" TargetMode="External"/><Relationship Id="rId7" Type="http://schemas.openxmlformats.org/officeDocument/2006/relationships/hyperlink" Target="https://wiki.tntu.edu.ua/%D0%A5%D0%BE%D0%B4%D0%BE%D0%B2%D1%96%D1%81%D1%82%D1%8C_%D1%81%D1%83%D0%B4%D0%BD%D0%B0#.D0.9F.D0.BE.D0.B2.D0.BD.D0.B8.D0.B9_.D0.BE.D0.BF.D1.96.D1.80" TargetMode="External"/><Relationship Id="rId2" Type="http://schemas.openxmlformats.org/officeDocument/2006/relationships/hyperlink" Target="https://wiki.tntu.edu.ua/%D0%A5%D0%BE%D0%B4%D0%BE%D0%B2%D1%96%D1%81%D1%82%D1%8C_%D1%81%D1%83%D0%B4%D0%BD%D0%B0#.D0.97.D0.B0.D0.B3.D0.B0.D0.BB.D1.8C.D0.BD.D0.B5_.D0.B2.D0.B8.D0.B7.D0.BD.D0.B0.D1.87.D0.B5.D0.BD.D0.BD.D1.8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iki.tntu.edu.ua/%D0%A5%D0%BE%D0%B4%D0%BE%D0%B2%D1%96%D1%81%D1%82%D1%8C_%D1%81%D1%83%D0%B4%D0%BD%D0%B0#.D0.A5.D0.B2.D0.B8.D0.BB.D1.8C.D0.BE.D0.B2.D0.B8.D0.B9_.D1.82.D0.B0_.D0.B2.D0.B8.D1.85.D1.80.D0.BE.D0.B2.D0.B8.D0.B9_.D0.BE.D0.BF.D0.BE.D1.80.D0.B8" TargetMode="External"/><Relationship Id="rId5" Type="http://schemas.openxmlformats.org/officeDocument/2006/relationships/hyperlink" Target="https://wiki.tntu.edu.ua/%D0%A5%D0%BE%D0%B4%D0%BE%D0%B2%D1%96%D1%81%D1%82%D1%8C_%D1%81%D1%83%D0%B4%D0%BD%D0%B0#.D0.A1.D0.BA.D0.BB.D0.B0.D0.B4.D0.BE.D0.B2.D1.96_.D0.BF.D0.BE.D0.B2.D0.BD.D0.BE.D0.B3.D0.BE_.D0.BE.D0.BF.D0.BE.D1.80.D1.83_.D1.80.D1.83.D1.85.D1.83_.D1.81.D1.83.D0.B4.D0.BD.D0.B0" TargetMode="External"/><Relationship Id="rId4" Type="http://schemas.openxmlformats.org/officeDocument/2006/relationships/hyperlink" Target="https://wiki.tntu.edu.ua/%D0%A5%D0%BE%D0%B4%D0%BE%D0%B2%D1%96%D1%81%D1%82%D1%8C_%D1%81%D1%83%D0%B4%D0%BD%D0%B0#.D0.9E.D1.81.D0.BD.D0.BE.D0.B2.D0.B8_.D0.B4.D0.B8.D0.BD.D0.B0.D0.BC.D1.96.D0.BA.D0.B8_.D1.81.D1.83.D0.B4.D0.BD.D0.B0:_.D0.BE.D0.BF.D1.96.D1.80_.D0.B2.D0.BE.D0.B4.D0.B8_.D1.80.D1.83.D1.85.D1.83_.D1.81.D1.83.D0.B4.D0.BD.D0.B0" TargetMode="External"/><Relationship Id="rId9" Type="http://schemas.openxmlformats.org/officeDocument/2006/relationships/hyperlink" Target="https://wiki.tntu.edu.ua/%D0%A5%D0%BE%D0%B4%D0%BE%D0%B2%D1%96%D1%81%D1%82%D1%8C_%D1%81%D1%83%D0%B4%D0%BD%D0%B0#.D0.9A.D0.BE.D1.80.D0.BE.D1.82.D0.BA.D0.B8.D0.B9_.D0.B2.D0.B8.D1.81.D0.BD.D0.BE.D0.B2.D0.BE.D0.BA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 noEditPoints="1"/>
          </p:cNvSpPr>
          <p:nvPr>
            <p:ph type="subTitle" idx="1"/>
          </p:nvPr>
        </p:nvSpPr>
        <p:spPr>
          <a:xfrm>
            <a:off x="1491029" y="2019423"/>
            <a:ext cx="10232048" cy="4375882"/>
          </a:xfrm>
        </p:spPr>
        <p:txBody>
          <a:bodyPr/>
          <a:lstStyle/>
          <a:p>
            <a:endParaRPr lang="uk-UA" altLang="en-US" dirty="0"/>
          </a:p>
          <a:p>
            <a:r>
              <a:rPr lang="uk-UA" altLang="en-US" sz="6000" b="1" dirty="0" err="1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судномодельний</a:t>
            </a:r>
            <a:r>
              <a:rPr lang="uk-UA" altLang="en-US" sz="6000" b="1" dirty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 гурток</a:t>
            </a:r>
          </a:p>
          <a:p>
            <a:r>
              <a:rPr lang="uk-UA" altLang="en-US" sz="6000" b="1" dirty="0">
                <a:solidFill>
                  <a:srgbClr val="00B05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НВК</a:t>
            </a:r>
            <a:r>
              <a:rPr lang="uk-UA" altLang="en-US" sz="6000" b="1" dirty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 </a:t>
            </a:r>
          </a:p>
          <a:p>
            <a:r>
              <a:rPr lang="uk-UA" altLang="en-US" sz="4000" b="1" dirty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презентує</a:t>
            </a:r>
          </a:p>
          <a:p>
            <a:r>
              <a:rPr lang="uk-UA" altLang="en-US" sz="4000" b="1" dirty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заняття </a:t>
            </a:r>
            <a:r>
              <a:rPr lang="uk-UA" altLang="en-US" sz="4000" b="1" dirty="0" smtClean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вищого </a:t>
            </a:r>
            <a:r>
              <a:rPr lang="uk-UA" altLang="en-US" sz="4000" b="1" dirty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рівня</a:t>
            </a:r>
            <a:r>
              <a:rPr lang="uk-UA" altLang="en-US" sz="6000" b="1" dirty="0">
                <a:solidFill>
                  <a:srgbClr val="FF0000"/>
                </a:solidFill>
                <a:latin typeface="Comic Sans MS" pitchFamily="66" charset="0"/>
                <a:ea typeface="Comic Sans MS" pitchFamily="66" charset="0"/>
                <a:cs typeface="Comic Sans MS" pitchFamily="66" charset="0"/>
              </a:rPr>
              <a:t> </a:t>
            </a:r>
            <a:endParaRPr lang="ru-RU" altLang="en-US" sz="60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3857136" y="0"/>
            <a:ext cx="4279900" cy="22225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81318"/>
            <a:ext cx="10515600" cy="549564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err="1"/>
              <a:t>Орієнтовні</a:t>
            </a:r>
            <a:r>
              <a:rPr lang="ru-RU" dirty="0"/>
              <a:t> </a:t>
            </a:r>
            <a:r>
              <a:rPr lang="ru-RU" dirty="0" err="1"/>
              <a:t>величини</a:t>
            </a:r>
            <a:r>
              <a:rPr lang="ru-RU" dirty="0"/>
              <a:t> </a:t>
            </a:r>
            <a:r>
              <a:rPr lang="ru-RU" dirty="0" err="1"/>
              <a:t>шорсткості</a:t>
            </a:r>
            <a:r>
              <a:rPr lang="ru-RU" dirty="0"/>
              <a:t> </a:t>
            </a:r>
            <a:r>
              <a:rPr lang="ru-RU" dirty="0" err="1"/>
              <a:t>поверхонь</a:t>
            </a:r>
            <a:r>
              <a:rPr lang="ru-RU" dirty="0"/>
              <a:t>: </a:t>
            </a:r>
          </a:p>
          <a:p>
            <a:pPr marL="0" indent="0">
              <a:buNone/>
            </a:pPr>
            <a:r>
              <a:rPr lang="ru-RU" dirty="0" err="1"/>
              <a:t>дерев'яна</a:t>
            </a:r>
            <a:r>
              <a:rPr lang="ru-RU" dirty="0"/>
              <a:t> </a:t>
            </a:r>
            <a:r>
              <a:rPr lang="ru-RU" dirty="0" err="1"/>
              <a:t>лакована</a:t>
            </a:r>
            <a:r>
              <a:rPr lang="ru-RU" dirty="0"/>
              <a:t> </a:t>
            </a:r>
            <a:r>
              <a:rPr lang="ru-RU" dirty="0" err="1"/>
              <a:t>шліфована</a:t>
            </a:r>
            <a:r>
              <a:rPr lang="ru-RU" dirty="0"/>
              <a:t> – 0,003-0,005 мм, </a:t>
            </a:r>
            <a:r>
              <a:rPr lang="ru-RU" dirty="0" err="1"/>
              <a:t>дерев'яна</a:t>
            </a:r>
            <a:r>
              <a:rPr lang="ru-RU" dirty="0"/>
              <a:t> </a:t>
            </a:r>
            <a:r>
              <a:rPr lang="ru-RU" dirty="0" err="1"/>
              <a:t>фарбована</a:t>
            </a:r>
            <a:r>
              <a:rPr lang="ru-RU" dirty="0"/>
              <a:t> </a:t>
            </a:r>
            <a:r>
              <a:rPr lang="ru-RU" dirty="0" err="1"/>
              <a:t>шліфована</a:t>
            </a:r>
            <a:r>
              <a:rPr lang="ru-RU" dirty="0"/>
              <a:t> – 0,02-0,03 мм, </a:t>
            </a:r>
            <a:r>
              <a:rPr lang="ru-RU" dirty="0" err="1"/>
              <a:t>дерев'яна</a:t>
            </a:r>
            <a:r>
              <a:rPr lang="ru-RU" dirty="0"/>
              <a:t> </a:t>
            </a:r>
            <a:r>
              <a:rPr lang="ru-RU" dirty="0" err="1"/>
              <a:t>фарбована</a:t>
            </a:r>
            <a:r>
              <a:rPr lang="ru-RU" dirty="0"/>
              <a:t> суриком – 0,15 мм, днище, </a:t>
            </a:r>
            <a:r>
              <a:rPr lang="ru-RU" dirty="0" err="1"/>
              <a:t>вкрите</a:t>
            </a:r>
            <a:r>
              <a:rPr lang="ru-RU" dirty="0"/>
              <a:t> </a:t>
            </a:r>
            <a:r>
              <a:rPr lang="ru-RU" dirty="0" err="1"/>
              <a:t>мушлями</a:t>
            </a:r>
            <a:r>
              <a:rPr lang="ru-RU" dirty="0"/>
              <a:t> – &gt; 4 мм. З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зрозуміла</a:t>
            </a:r>
            <a:r>
              <a:rPr lang="ru-RU" dirty="0"/>
              <a:t> </a:t>
            </a:r>
            <a:r>
              <a:rPr lang="ru-RU" dirty="0" err="1"/>
              <a:t>важливість</a:t>
            </a:r>
            <a:r>
              <a:rPr lang="ru-RU" dirty="0"/>
              <a:t> </a:t>
            </a:r>
            <a:r>
              <a:rPr lang="ru-RU" dirty="0" err="1"/>
              <a:t>підготовки</a:t>
            </a:r>
            <a:r>
              <a:rPr lang="ru-RU" dirty="0"/>
              <a:t> корпусу особливо у </a:t>
            </a:r>
            <a:r>
              <a:rPr lang="ru-RU" dirty="0" err="1"/>
              <a:t>носовій</a:t>
            </a:r>
            <a:r>
              <a:rPr lang="ru-RU" dirty="0"/>
              <a:t> </a:t>
            </a:r>
            <a:r>
              <a:rPr lang="ru-RU" dirty="0" err="1"/>
              <a:t>частині</a:t>
            </a:r>
            <a:r>
              <a:rPr lang="ru-RU" dirty="0"/>
              <a:t>. </a:t>
            </a:r>
            <a:r>
              <a:rPr lang="ru-RU" dirty="0" err="1"/>
              <a:t>Що</a:t>
            </a:r>
            <a:r>
              <a:rPr lang="ru-RU" dirty="0"/>
              <a:t> ж до </a:t>
            </a:r>
            <a:r>
              <a:rPr lang="ru-RU" dirty="0" err="1"/>
              <a:t>водоростей</a:t>
            </a:r>
            <a:r>
              <a:rPr lang="ru-RU" dirty="0"/>
              <a:t> та </a:t>
            </a:r>
            <a:r>
              <a:rPr lang="ru-RU" dirty="0" err="1"/>
              <a:t>мушель</a:t>
            </a:r>
            <a:r>
              <a:rPr lang="ru-RU" dirty="0"/>
              <a:t> на </a:t>
            </a:r>
            <a:r>
              <a:rPr lang="ru-RU" dirty="0" err="1"/>
              <a:t>корпусі</a:t>
            </a:r>
            <a:r>
              <a:rPr lang="ru-RU" dirty="0"/>
              <a:t> – </a:t>
            </a:r>
            <a:r>
              <a:rPr lang="ru-RU" dirty="0" err="1"/>
              <a:t>варто</a:t>
            </a:r>
            <a:r>
              <a:rPr lang="ru-RU" dirty="0"/>
              <a:t> знати, </a:t>
            </a:r>
            <a:r>
              <a:rPr lang="ru-RU" dirty="0" err="1"/>
              <a:t>що</a:t>
            </a:r>
            <a:r>
              <a:rPr lang="ru-RU" dirty="0"/>
              <a:t> вони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збільшити</a:t>
            </a:r>
            <a:r>
              <a:rPr lang="ru-RU" dirty="0"/>
              <a:t> </a:t>
            </a:r>
            <a:r>
              <a:rPr lang="ru-RU" dirty="0" err="1"/>
              <a:t>опір</a:t>
            </a:r>
            <a:r>
              <a:rPr lang="ru-RU" dirty="0"/>
              <a:t> на 50- 80% і </a:t>
            </a:r>
            <a:r>
              <a:rPr lang="ru-RU" dirty="0" err="1"/>
              <a:t>втрату</a:t>
            </a:r>
            <a:r>
              <a:rPr lang="ru-RU" dirty="0"/>
              <a:t> </a:t>
            </a:r>
            <a:r>
              <a:rPr lang="ru-RU" dirty="0" err="1"/>
              <a:t>швидкості</a:t>
            </a:r>
            <a:r>
              <a:rPr lang="ru-RU" dirty="0"/>
              <a:t> на 15-25%. </a:t>
            </a:r>
          </a:p>
          <a:p>
            <a:pPr marL="0" indent="0">
              <a:buNone/>
            </a:pPr>
            <a:r>
              <a:rPr lang="ru-RU" dirty="0" err="1"/>
              <a:t>Опір</a:t>
            </a:r>
            <a:r>
              <a:rPr lang="ru-RU" dirty="0"/>
              <a:t> корпусу </a:t>
            </a:r>
            <a:r>
              <a:rPr lang="ru-RU" dirty="0" err="1"/>
              <a:t>вивчають</a:t>
            </a:r>
            <a:r>
              <a:rPr lang="ru-RU" dirty="0"/>
              <a:t> на моделях у </a:t>
            </a:r>
            <a:r>
              <a:rPr lang="ru-RU" dirty="0" err="1"/>
              <a:t>дослідних</a:t>
            </a:r>
            <a:r>
              <a:rPr lang="ru-RU" dirty="0"/>
              <a:t> </a:t>
            </a:r>
            <a:r>
              <a:rPr lang="ru-RU" dirty="0" err="1"/>
              <a:t>басейнах</a:t>
            </a:r>
            <a:r>
              <a:rPr lang="ru-RU" dirty="0"/>
              <a:t> з </a:t>
            </a:r>
            <a:r>
              <a:rPr lang="ru-RU" dirty="0" err="1"/>
              <a:t>урахуванням</a:t>
            </a:r>
            <a:r>
              <a:rPr lang="ru-RU" dirty="0"/>
              <a:t> </a:t>
            </a:r>
            <a:r>
              <a:rPr lang="ru-RU" dirty="0" err="1"/>
              <a:t>співвідношення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ними та </a:t>
            </a:r>
            <a:r>
              <a:rPr lang="ru-RU" dirty="0" err="1"/>
              <a:t>натурним</a:t>
            </a:r>
            <a:r>
              <a:rPr lang="ru-RU" dirty="0"/>
              <a:t> корпусом, </a:t>
            </a:r>
            <a:r>
              <a:rPr lang="ru-RU" dirty="0" err="1"/>
              <a:t>тобто</a:t>
            </a:r>
            <a:r>
              <a:rPr lang="ru-RU" dirty="0"/>
              <a:t> з </a:t>
            </a:r>
            <a:r>
              <a:rPr lang="ru-RU" dirty="0" err="1"/>
              <a:t>урахуванням</a:t>
            </a:r>
            <a:r>
              <a:rPr lang="ru-RU" dirty="0"/>
              <a:t> </a:t>
            </a:r>
            <a:r>
              <a:rPr lang="ru-RU" dirty="0" err="1"/>
              <a:t>мірила</a:t>
            </a:r>
            <a:r>
              <a:rPr lang="ru-RU" dirty="0"/>
              <a:t>. </a:t>
            </a:r>
            <a:r>
              <a:rPr lang="ru-RU" dirty="0" err="1"/>
              <a:t>Опір</a:t>
            </a:r>
            <a:r>
              <a:rPr lang="ru-RU" dirty="0"/>
              <a:t> </a:t>
            </a:r>
            <a:r>
              <a:rPr lang="ru-RU" dirty="0" err="1"/>
              <a:t>тертя</a:t>
            </a:r>
            <a:r>
              <a:rPr lang="ru-RU" dirty="0"/>
              <a:t>, </a:t>
            </a:r>
            <a:r>
              <a:rPr lang="ru-RU" dirty="0" err="1"/>
              <a:t>застосовуючи</a:t>
            </a:r>
            <a:r>
              <a:rPr lang="ru-RU" dirty="0"/>
              <a:t> </a:t>
            </a:r>
            <a:r>
              <a:rPr lang="ru-RU" dirty="0" err="1"/>
              <a:t>закони</a:t>
            </a:r>
            <a:r>
              <a:rPr lang="ru-RU" dirty="0"/>
              <a:t> </a:t>
            </a:r>
            <a:r>
              <a:rPr lang="ru-RU" dirty="0" err="1"/>
              <a:t>подібності</a:t>
            </a:r>
            <a:r>
              <a:rPr lang="ru-RU" dirty="0"/>
              <a:t>, </a:t>
            </a:r>
            <a:r>
              <a:rPr lang="ru-RU" dirty="0" err="1"/>
              <a:t>вираховують</a:t>
            </a:r>
            <a:r>
              <a:rPr lang="ru-RU" dirty="0"/>
              <a:t> теоретично, й </a:t>
            </a:r>
            <a:r>
              <a:rPr lang="ru-RU" dirty="0" err="1"/>
              <a:t>віднімаючи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повного</a:t>
            </a:r>
            <a:r>
              <a:rPr lang="ru-RU" dirty="0"/>
              <a:t> опору </a:t>
            </a:r>
            <a:r>
              <a:rPr lang="ru-RU" dirty="0" err="1"/>
              <a:t>моделі</a:t>
            </a:r>
            <a:r>
              <a:rPr lang="ru-RU" dirty="0"/>
              <a:t>, </a:t>
            </a:r>
            <a:r>
              <a:rPr lang="ru-RU" dirty="0" err="1"/>
              <a:t>отримують</a:t>
            </a:r>
            <a:r>
              <a:rPr lang="ru-RU" dirty="0"/>
              <a:t> </a:t>
            </a:r>
            <a:r>
              <a:rPr lang="ru-RU" dirty="0" err="1"/>
              <a:t>залишковий</a:t>
            </a:r>
            <a:r>
              <a:rPr lang="ru-RU" dirty="0"/>
              <a:t> </a:t>
            </a:r>
            <a:r>
              <a:rPr lang="ru-RU" dirty="0" err="1"/>
              <a:t>опір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дві</a:t>
            </a:r>
            <a:r>
              <a:rPr lang="ru-RU" dirty="0"/>
              <a:t> </a:t>
            </a:r>
            <a:r>
              <a:rPr lang="ru-RU" dirty="0" err="1"/>
              <a:t>складові</a:t>
            </a:r>
            <a:r>
              <a:rPr lang="ru-RU" dirty="0"/>
              <a:t> – </a:t>
            </a:r>
            <a:r>
              <a:rPr lang="ru-RU" dirty="0" err="1"/>
              <a:t>вихрову</a:t>
            </a:r>
            <a:r>
              <a:rPr lang="ru-RU" dirty="0"/>
              <a:t> та </a:t>
            </a:r>
            <a:r>
              <a:rPr lang="ru-RU" dirty="0" err="1"/>
              <a:t>хвильову</a:t>
            </a:r>
            <a:r>
              <a:rPr lang="ru-RU" dirty="0"/>
              <a:t>. </a:t>
            </a:r>
            <a:r>
              <a:rPr lang="ru-RU" dirty="0" err="1"/>
              <a:t>Зрозуміло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основна</a:t>
            </a:r>
            <a:r>
              <a:rPr lang="ru-RU" dirty="0"/>
              <a:t> мета </a:t>
            </a:r>
            <a:r>
              <a:rPr lang="ru-RU" dirty="0" err="1"/>
              <a:t>дослідів</a:t>
            </a:r>
            <a:r>
              <a:rPr lang="ru-RU" dirty="0"/>
              <a:t> у </a:t>
            </a:r>
            <a:r>
              <a:rPr lang="ru-RU" dirty="0" err="1"/>
              <a:t>басейні</a:t>
            </a:r>
            <a:r>
              <a:rPr lang="ru-RU" dirty="0"/>
              <a:t> – при великих </a:t>
            </a:r>
            <a:r>
              <a:rPr lang="ru-RU" dirty="0" err="1"/>
              <a:t>швидкостях</a:t>
            </a:r>
            <a:r>
              <a:rPr lang="ru-RU" dirty="0"/>
              <a:t> </a:t>
            </a:r>
            <a:r>
              <a:rPr lang="ru-RU" dirty="0" err="1"/>
              <a:t>залишковий</a:t>
            </a:r>
            <a:r>
              <a:rPr lang="ru-RU" dirty="0"/>
              <a:t> </a:t>
            </a:r>
            <a:r>
              <a:rPr lang="ru-RU" dirty="0" err="1"/>
              <a:t>опір</a:t>
            </a:r>
            <a:r>
              <a:rPr lang="ru-RU" dirty="0"/>
              <a:t> становить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половини</a:t>
            </a:r>
            <a:r>
              <a:rPr lang="ru-RU" dirty="0"/>
              <a:t> </a:t>
            </a:r>
            <a:r>
              <a:rPr lang="ru-RU" dirty="0" err="1"/>
              <a:t>загального</a:t>
            </a:r>
            <a:r>
              <a:rPr lang="ru-RU" dirty="0"/>
              <a:t>. </a:t>
            </a:r>
          </a:p>
          <a:p>
            <a:pPr marL="0" indent="0">
              <a:buNone/>
            </a:pPr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93053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64776"/>
            <a:ext cx="10515600" cy="5612187"/>
          </a:xfrm>
        </p:spPr>
        <p:txBody>
          <a:bodyPr/>
          <a:lstStyle/>
          <a:p>
            <a:pPr marL="0" indent="0">
              <a:buNone/>
            </a:pPr>
            <a:r>
              <a:rPr lang="ru-RU" b="1" dirty="0" smtClean="0">
                <a:solidFill>
                  <a:srgbClr val="FF0000"/>
                </a:solidFill>
              </a:rPr>
              <a:t>5. Короткий </a:t>
            </a:r>
            <a:r>
              <a:rPr lang="ru-RU" b="1" dirty="0" err="1">
                <a:solidFill>
                  <a:srgbClr val="FF0000"/>
                </a:solidFill>
              </a:rPr>
              <a:t>висновок</a:t>
            </a:r>
            <a:endParaRPr lang="ru-RU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u-RU" dirty="0" err="1"/>
              <a:t>Ходовість</a:t>
            </a:r>
            <a:r>
              <a:rPr lang="ru-RU" dirty="0"/>
              <a:t> судна 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дуже</a:t>
            </a:r>
            <a:r>
              <a:rPr lang="ru-RU" dirty="0"/>
              <a:t> </a:t>
            </a:r>
            <a:r>
              <a:rPr lang="ru-RU" dirty="0" err="1"/>
              <a:t>важлива</a:t>
            </a:r>
            <a:r>
              <a:rPr lang="ru-RU" dirty="0"/>
              <a:t> </a:t>
            </a:r>
            <a:r>
              <a:rPr lang="ru-RU" dirty="0" err="1"/>
              <a:t>мореплавна</a:t>
            </a:r>
            <a:r>
              <a:rPr lang="ru-RU" dirty="0"/>
              <a:t> </a:t>
            </a:r>
            <a:r>
              <a:rPr lang="ru-RU" dirty="0" err="1"/>
              <a:t>якість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дозволяє</a:t>
            </a:r>
            <a:r>
              <a:rPr lang="ru-RU" dirty="0"/>
              <a:t> </a:t>
            </a:r>
            <a:r>
              <a:rPr lang="ru-RU" dirty="0" err="1"/>
              <a:t>досягати</a:t>
            </a:r>
            <a:r>
              <a:rPr lang="ru-RU" dirty="0"/>
              <a:t> </a:t>
            </a:r>
            <a:r>
              <a:rPr lang="ru-RU" dirty="0" err="1"/>
              <a:t>максимальних</a:t>
            </a:r>
            <a:r>
              <a:rPr lang="ru-RU" dirty="0"/>
              <a:t> </a:t>
            </a:r>
            <a:r>
              <a:rPr lang="ru-RU" dirty="0" err="1"/>
              <a:t>швидкостей</a:t>
            </a:r>
            <a:r>
              <a:rPr lang="ru-RU" dirty="0"/>
              <a:t> при </a:t>
            </a:r>
            <a:r>
              <a:rPr lang="ru-RU" dirty="0" err="1"/>
              <a:t>меншій</a:t>
            </a:r>
            <a:r>
              <a:rPr lang="ru-RU" dirty="0"/>
              <a:t> </a:t>
            </a:r>
            <a:r>
              <a:rPr lang="ru-RU" dirty="0" err="1"/>
              <a:t>витраті</a:t>
            </a:r>
            <a:r>
              <a:rPr lang="ru-RU" dirty="0"/>
              <a:t> </a:t>
            </a:r>
            <a:r>
              <a:rPr lang="ru-RU" dirty="0" err="1"/>
              <a:t>потужності</a:t>
            </a:r>
            <a:r>
              <a:rPr lang="ru-RU" dirty="0"/>
              <a:t> </a:t>
            </a:r>
            <a:r>
              <a:rPr lang="ru-RU" dirty="0" err="1"/>
              <a:t>механізмів</a:t>
            </a:r>
            <a:r>
              <a:rPr lang="ru-RU" dirty="0"/>
              <a:t>. </a:t>
            </a:r>
            <a:r>
              <a:rPr lang="ru-RU" dirty="0" err="1"/>
              <a:t>Теоретичний</a:t>
            </a:r>
            <a:r>
              <a:rPr lang="ru-RU" dirty="0"/>
              <a:t> </a:t>
            </a:r>
            <a:r>
              <a:rPr lang="ru-RU" dirty="0" err="1"/>
              <a:t>розрахунок</a:t>
            </a:r>
            <a:r>
              <a:rPr lang="ru-RU" dirty="0"/>
              <a:t> </a:t>
            </a:r>
            <a:r>
              <a:rPr lang="ru-RU" dirty="0" err="1"/>
              <a:t>ходовості</a:t>
            </a:r>
            <a:r>
              <a:rPr lang="ru-RU" dirty="0"/>
              <a:t> як правило не </a:t>
            </a:r>
            <a:r>
              <a:rPr lang="ru-RU" dirty="0" err="1"/>
              <a:t>дає</a:t>
            </a:r>
            <a:r>
              <a:rPr lang="ru-RU" dirty="0"/>
              <a:t> </a:t>
            </a:r>
            <a:r>
              <a:rPr lang="ru-RU" dirty="0" err="1"/>
              <a:t>надійних</a:t>
            </a:r>
            <a:r>
              <a:rPr lang="ru-RU" dirty="0"/>
              <a:t> </a:t>
            </a:r>
            <a:r>
              <a:rPr lang="ru-RU" dirty="0" err="1"/>
              <a:t>результатів</a:t>
            </a:r>
            <a:r>
              <a:rPr lang="ru-RU" dirty="0"/>
              <a:t> </a:t>
            </a:r>
            <a:r>
              <a:rPr lang="ru-RU" dirty="0" err="1"/>
              <a:t>внаслідок</a:t>
            </a:r>
            <a:r>
              <a:rPr lang="ru-RU" dirty="0"/>
              <a:t> </a:t>
            </a:r>
            <a:r>
              <a:rPr lang="ru-RU" dirty="0" err="1"/>
              <a:t>необхідності</a:t>
            </a:r>
            <a:r>
              <a:rPr lang="ru-RU" dirty="0"/>
              <a:t> </a:t>
            </a:r>
            <a:r>
              <a:rPr lang="ru-RU" dirty="0" err="1"/>
              <a:t>врахування</a:t>
            </a:r>
            <a:r>
              <a:rPr lang="ru-RU" dirty="0"/>
              <a:t> </a:t>
            </a:r>
            <a:r>
              <a:rPr lang="ru-RU" dirty="0" err="1"/>
              <a:t>великої</a:t>
            </a:r>
            <a:r>
              <a:rPr lang="ru-RU" dirty="0"/>
              <a:t> </a:t>
            </a:r>
            <a:r>
              <a:rPr lang="ru-RU" dirty="0" err="1"/>
              <a:t>кількості</a:t>
            </a:r>
            <a:r>
              <a:rPr lang="ru-RU" dirty="0"/>
              <a:t> </a:t>
            </a:r>
            <a:r>
              <a:rPr lang="ru-RU" dirty="0" err="1"/>
              <a:t>факторів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погано </a:t>
            </a:r>
            <a:r>
              <a:rPr lang="ru-RU" dirty="0" err="1"/>
              <a:t>піддаються</a:t>
            </a:r>
            <a:r>
              <a:rPr lang="ru-RU" dirty="0"/>
              <a:t> </a:t>
            </a:r>
            <a:r>
              <a:rPr lang="ru-RU" dirty="0" err="1"/>
              <a:t>визначенню</a:t>
            </a:r>
            <a:r>
              <a:rPr lang="ru-RU" dirty="0"/>
              <a:t>. </a:t>
            </a:r>
            <a:r>
              <a:rPr lang="ru-RU" dirty="0" err="1"/>
              <a:t>Ходовість</a:t>
            </a:r>
            <a:r>
              <a:rPr lang="ru-RU" dirty="0"/>
              <a:t> судна при </a:t>
            </a:r>
            <a:r>
              <a:rPr lang="ru-RU" dirty="0" err="1"/>
              <a:t>проектуванні</a:t>
            </a:r>
            <a:r>
              <a:rPr lang="ru-RU" dirty="0"/>
              <a:t> </a:t>
            </a:r>
            <a:r>
              <a:rPr lang="ru-RU" dirty="0" err="1"/>
              <a:t>оцінюють</a:t>
            </a:r>
            <a:r>
              <a:rPr lang="ru-RU" dirty="0"/>
              <a:t> </a:t>
            </a:r>
            <a:r>
              <a:rPr lang="ru-RU" dirty="0" err="1"/>
              <a:t>розрахунками</a:t>
            </a:r>
            <a:r>
              <a:rPr lang="ru-RU" dirty="0"/>
              <a:t> та шляхом </a:t>
            </a:r>
            <a:r>
              <a:rPr lang="ru-RU" dirty="0" err="1"/>
              <a:t>модельних</a:t>
            </a:r>
            <a:r>
              <a:rPr lang="ru-RU" dirty="0"/>
              <a:t> </a:t>
            </a:r>
            <a:r>
              <a:rPr lang="ru-RU" dirty="0" err="1"/>
              <a:t>випробувань</a:t>
            </a:r>
            <a:r>
              <a:rPr lang="ru-RU" dirty="0"/>
              <a:t> в </a:t>
            </a:r>
            <a:r>
              <a:rPr lang="ru-RU" dirty="0" err="1"/>
              <a:t>дослідному</a:t>
            </a:r>
            <a:r>
              <a:rPr lang="ru-RU" dirty="0"/>
              <a:t> </a:t>
            </a:r>
            <a:r>
              <a:rPr lang="ru-RU" dirty="0" err="1"/>
              <a:t>басейні</a:t>
            </a:r>
            <a:r>
              <a:rPr lang="ru-RU" dirty="0"/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898811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88894"/>
            <a:ext cx="10515600" cy="5388069"/>
          </a:xfrm>
        </p:spPr>
        <p:txBody>
          <a:bodyPr/>
          <a:lstStyle/>
          <a:p>
            <a:pPr marL="0" indent="0">
              <a:buNone/>
            </a:pPr>
            <a:r>
              <a:rPr lang="uk-UA" b="1" dirty="0" smtClean="0">
                <a:solidFill>
                  <a:srgbClr val="FF0000"/>
                </a:solidFill>
              </a:rPr>
              <a:t>6. Джерела інформації:</a:t>
            </a:r>
          </a:p>
          <a:p>
            <a:pPr marL="0" indent="0">
              <a:buNone/>
            </a:pPr>
            <a:r>
              <a:rPr lang="uk-UA" dirty="0" smtClean="0"/>
              <a:t>. </a:t>
            </a:r>
            <a:r>
              <a:rPr lang="en-US" dirty="0" smtClean="0"/>
              <a:t>https</a:t>
            </a:r>
            <a:r>
              <a:rPr lang="en-US" dirty="0"/>
              <a:t>://</a:t>
            </a:r>
            <a:r>
              <a:rPr lang="en-US" dirty="0" smtClean="0"/>
              <a:t>wiki.tntu.edu.ua</a:t>
            </a:r>
            <a:r>
              <a:rPr lang="uk-UA" dirty="0" smtClean="0"/>
              <a:t>/Ходовість_судна</a:t>
            </a:r>
            <a:endParaRPr lang="ru-RU" dirty="0"/>
          </a:p>
          <a:p>
            <a:r>
              <a:rPr lang="ru-RU" dirty="0" smtClean="0"/>
              <a:t>Семенов-Тян-Шанский </a:t>
            </a:r>
            <a:r>
              <a:rPr lang="ru-RU" dirty="0"/>
              <a:t>В. В. Статика </a:t>
            </a:r>
            <a:r>
              <a:rPr lang="ru-RU" dirty="0" smtClean="0"/>
              <a:t>і </a:t>
            </a:r>
            <a:r>
              <a:rPr lang="ru-RU" dirty="0" err="1" smtClean="0"/>
              <a:t>динаміка</a:t>
            </a:r>
            <a:r>
              <a:rPr lang="ru-RU" dirty="0" smtClean="0"/>
              <a:t> </a:t>
            </a:r>
            <a:r>
              <a:rPr lang="ru-RU" dirty="0"/>
              <a:t>корабля. — Л.: </a:t>
            </a:r>
            <a:r>
              <a:rPr lang="ru-RU" dirty="0" err="1" smtClean="0"/>
              <a:t>Суднобудування</a:t>
            </a:r>
            <a:r>
              <a:rPr lang="ru-RU" dirty="0" smtClean="0"/>
              <a:t>, 2003</a:t>
            </a:r>
            <a:r>
              <a:rPr lang="ru-RU" dirty="0"/>
              <a:t>. </a:t>
            </a:r>
          </a:p>
          <a:p>
            <a:r>
              <a:rPr lang="ru-RU" dirty="0" err="1" smtClean="0"/>
              <a:t>Новіков</a:t>
            </a:r>
            <a:r>
              <a:rPr lang="ru-RU" dirty="0" smtClean="0"/>
              <a:t> </a:t>
            </a:r>
            <a:r>
              <a:rPr lang="ru-RU" dirty="0"/>
              <a:t>А. И. </a:t>
            </a:r>
            <a:r>
              <a:rPr lang="ru-RU" dirty="0" err="1" smtClean="0"/>
              <a:t>Грузова</a:t>
            </a:r>
            <a:r>
              <a:rPr lang="ru-RU" dirty="0" smtClean="0"/>
              <a:t> </a:t>
            </a:r>
            <a:r>
              <a:rPr lang="ru-RU" dirty="0"/>
              <a:t>марка морских </a:t>
            </a:r>
            <a:r>
              <a:rPr lang="ru-RU" dirty="0" err="1" smtClean="0"/>
              <a:t>судів</a:t>
            </a:r>
            <a:r>
              <a:rPr lang="ru-RU" dirty="0"/>
              <a:t>. — </a:t>
            </a:r>
            <a:r>
              <a:rPr lang="ru-RU" dirty="0" err="1" smtClean="0"/>
              <a:t>Севастопіль</a:t>
            </a:r>
            <a:r>
              <a:rPr lang="ru-RU" dirty="0"/>
              <a:t>: Кручинин Л. Ю., 2006. — 160 с. </a:t>
            </a:r>
          </a:p>
          <a:p>
            <a:r>
              <a:rPr lang="ru-RU" dirty="0"/>
              <a:t>Донцов C. B. </a:t>
            </a:r>
            <a:r>
              <a:rPr lang="ru-RU" dirty="0" err="1" smtClean="0"/>
              <a:t>Основи</a:t>
            </a:r>
            <a:r>
              <a:rPr lang="ru-RU" dirty="0" smtClean="0"/>
              <a:t> </a:t>
            </a:r>
            <a:r>
              <a:rPr lang="ru-RU" dirty="0" err="1" smtClean="0"/>
              <a:t>теорії</a:t>
            </a:r>
            <a:r>
              <a:rPr lang="ru-RU" dirty="0" smtClean="0"/>
              <a:t> </a:t>
            </a:r>
            <a:r>
              <a:rPr lang="ru-RU" dirty="0"/>
              <a:t>судна: </a:t>
            </a:r>
            <a:r>
              <a:rPr lang="ru-RU" dirty="0" smtClean="0"/>
              <a:t>Одеса</a:t>
            </a:r>
            <a:r>
              <a:rPr lang="ru-RU" dirty="0"/>
              <a:t>: </a:t>
            </a:r>
            <a:r>
              <a:rPr lang="ru-RU" dirty="0" err="1" smtClean="0"/>
              <a:t>Фенікс</a:t>
            </a:r>
            <a:r>
              <a:rPr lang="ru-RU" dirty="0"/>
              <a:t>, 2007. -142 с. </a:t>
            </a:r>
          </a:p>
          <a:p>
            <a:r>
              <a:rPr lang="ru-RU" dirty="0" err="1"/>
              <a:t>Сизов</a:t>
            </a:r>
            <a:r>
              <a:rPr lang="ru-RU" dirty="0"/>
              <a:t> В. Г. </a:t>
            </a:r>
            <a:r>
              <a:rPr lang="ru-RU" dirty="0" err="1" smtClean="0"/>
              <a:t>Теорія</a:t>
            </a:r>
            <a:r>
              <a:rPr lang="ru-RU" dirty="0" smtClean="0"/>
              <a:t> </a:t>
            </a:r>
            <a:r>
              <a:rPr lang="ru-RU" dirty="0"/>
              <a:t>корабля: </a:t>
            </a:r>
            <a:r>
              <a:rPr lang="ru-RU" dirty="0" smtClean="0"/>
              <a:t>Одеса</a:t>
            </a:r>
            <a:r>
              <a:rPr lang="ru-RU" dirty="0"/>
              <a:t>: </a:t>
            </a:r>
            <a:r>
              <a:rPr lang="ru-RU" dirty="0" err="1" smtClean="0"/>
              <a:t>Фенікс</a:t>
            </a:r>
            <a:r>
              <a:rPr lang="ru-RU" dirty="0"/>
              <a:t>, М.:</a:t>
            </a:r>
            <a:r>
              <a:rPr lang="ru-RU" dirty="0" err="1" smtClean="0"/>
              <a:t>ТрансЛіт</a:t>
            </a:r>
            <a:r>
              <a:rPr lang="ru-RU" dirty="0"/>
              <a:t>. 2008.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416658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 noEditPoints="1"/>
          </p:cNvSpPr>
          <p:nvPr>
            <p:ph type="title"/>
          </p:nvPr>
        </p:nvSpPr>
        <p:spPr>
          <a:xfrm>
            <a:off x="838200" y="365125"/>
            <a:ext cx="10515600" cy="1061794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uk-UA" b="1" dirty="0">
                <a:solidFill>
                  <a:srgbClr val="FF0000"/>
                </a:solidFill>
              </a:rPr>
              <a:t>Дякую за увагу!</a:t>
            </a:r>
            <a:endParaRPr b="1" dirty="0">
              <a:solidFill>
                <a:srgbClr val="FF0000"/>
              </a:solidFill>
            </a:endParaRPr>
          </a:p>
        </p:txBody>
      </p:sp>
      <p:pic>
        <p:nvPicPr>
          <p:cNvPr id="6146" name="Picture 2" descr="C:\Users\User\Desktop\c0fb3835085ce2c_400x25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4236" y="1658471"/>
            <a:ext cx="6658982" cy="41618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46847"/>
            <a:ext cx="10515600" cy="56301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3600" b="1" dirty="0" smtClean="0">
                <a:solidFill>
                  <a:srgbClr val="FF0000"/>
                </a:solidFill>
              </a:rPr>
              <a:t>Ходова частина моделі.</a:t>
            </a:r>
          </a:p>
          <a:p>
            <a:pPr marL="0" indent="0">
              <a:buNone/>
            </a:pPr>
            <a:r>
              <a:rPr lang="uk-UA" sz="3600" b="1" dirty="0" smtClean="0">
                <a:solidFill>
                  <a:srgbClr val="FF0000"/>
                </a:solidFill>
              </a:rPr>
              <a:t>Ходовість </a:t>
            </a:r>
            <a:r>
              <a:rPr lang="uk-UA" sz="3600" b="1" dirty="0" smtClean="0">
                <a:solidFill>
                  <a:srgbClr val="FF0000"/>
                </a:solidFill>
              </a:rPr>
              <a:t>судна. Частина 2</a:t>
            </a:r>
          </a:p>
          <a:p>
            <a:pPr marL="0" indent="0">
              <a:buNone/>
            </a:pPr>
            <a:r>
              <a:rPr lang="ru-RU" b="1" dirty="0">
                <a:solidFill>
                  <a:srgbClr val="0070C0"/>
                </a:solidFill>
                <a:hlinkClick r:id="rId2"/>
              </a:rPr>
              <a:t>1 </a:t>
            </a:r>
            <a:r>
              <a:rPr lang="ru-RU" b="1" dirty="0" err="1">
                <a:solidFill>
                  <a:srgbClr val="0070C0"/>
                </a:solidFill>
                <a:hlinkClick r:id="rId2"/>
              </a:rPr>
              <a:t>Загальне</a:t>
            </a:r>
            <a:r>
              <a:rPr lang="ru-RU" b="1" dirty="0">
                <a:solidFill>
                  <a:srgbClr val="0070C0"/>
                </a:solidFill>
                <a:hlinkClick r:id="rId2"/>
              </a:rPr>
              <a:t> </a:t>
            </a:r>
            <a:r>
              <a:rPr lang="ru-RU" b="1" dirty="0" err="1">
                <a:solidFill>
                  <a:srgbClr val="0070C0"/>
                </a:solidFill>
                <a:hlinkClick r:id="rId2"/>
              </a:rPr>
              <a:t>визначення</a:t>
            </a:r>
            <a:endParaRPr lang="ru-RU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ru-RU" b="1" dirty="0">
                <a:solidFill>
                  <a:srgbClr val="0070C0"/>
                </a:solidFill>
                <a:hlinkClick r:id="rId3"/>
              </a:rPr>
              <a:t>2 </a:t>
            </a:r>
            <a:r>
              <a:rPr lang="ru-RU" b="1" dirty="0" err="1">
                <a:solidFill>
                  <a:srgbClr val="0070C0"/>
                </a:solidFill>
                <a:hlinkClick r:id="rId3"/>
              </a:rPr>
              <a:t>Елементи</a:t>
            </a:r>
            <a:r>
              <a:rPr lang="ru-RU" b="1" dirty="0">
                <a:solidFill>
                  <a:srgbClr val="0070C0"/>
                </a:solidFill>
                <a:hlinkClick r:id="rId3"/>
              </a:rPr>
              <a:t> "</a:t>
            </a:r>
            <a:r>
              <a:rPr lang="ru-RU" b="1" dirty="0" err="1">
                <a:solidFill>
                  <a:srgbClr val="0070C0"/>
                </a:solidFill>
                <a:hlinkClick r:id="rId3"/>
              </a:rPr>
              <a:t>Теорії</a:t>
            </a:r>
            <a:r>
              <a:rPr lang="ru-RU" b="1" dirty="0">
                <a:solidFill>
                  <a:srgbClr val="0070C0"/>
                </a:solidFill>
                <a:hlinkClick r:id="rId3"/>
              </a:rPr>
              <a:t> корабля"</a:t>
            </a:r>
            <a:endParaRPr lang="ru-RU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ru-RU" b="1" dirty="0">
                <a:solidFill>
                  <a:srgbClr val="0070C0"/>
                </a:solidFill>
                <a:hlinkClick r:id="rId4"/>
              </a:rPr>
              <a:t>3 </a:t>
            </a:r>
            <a:r>
              <a:rPr lang="ru-RU" b="1" dirty="0" err="1">
                <a:solidFill>
                  <a:srgbClr val="0070C0"/>
                </a:solidFill>
                <a:hlinkClick r:id="rId4"/>
              </a:rPr>
              <a:t>Основи</a:t>
            </a:r>
            <a:r>
              <a:rPr lang="ru-RU" b="1" dirty="0">
                <a:solidFill>
                  <a:srgbClr val="0070C0"/>
                </a:solidFill>
                <a:hlinkClick r:id="rId4"/>
              </a:rPr>
              <a:t> </a:t>
            </a:r>
            <a:r>
              <a:rPr lang="ru-RU" b="1" dirty="0" err="1">
                <a:solidFill>
                  <a:srgbClr val="0070C0"/>
                </a:solidFill>
                <a:hlinkClick r:id="rId4"/>
              </a:rPr>
              <a:t>динаміки</a:t>
            </a:r>
            <a:r>
              <a:rPr lang="ru-RU" b="1" dirty="0">
                <a:solidFill>
                  <a:srgbClr val="0070C0"/>
                </a:solidFill>
                <a:hlinkClick r:id="rId4"/>
              </a:rPr>
              <a:t> судна: </a:t>
            </a:r>
            <a:r>
              <a:rPr lang="ru-RU" b="1" dirty="0" err="1">
                <a:solidFill>
                  <a:srgbClr val="0070C0"/>
                </a:solidFill>
                <a:hlinkClick r:id="rId4"/>
              </a:rPr>
              <a:t>опір</a:t>
            </a:r>
            <a:r>
              <a:rPr lang="ru-RU" b="1" dirty="0">
                <a:solidFill>
                  <a:srgbClr val="0070C0"/>
                </a:solidFill>
                <a:hlinkClick r:id="rId4"/>
              </a:rPr>
              <a:t> води </a:t>
            </a:r>
            <a:r>
              <a:rPr lang="ru-RU" b="1" dirty="0" err="1">
                <a:solidFill>
                  <a:srgbClr val="0070C0"/>
                </a:solidFill>
                <a:hlinkClick r:id="rId4"/>
              </a:rPr>
              <a:t>руху</a:t>
            </a:r>
            <a:r>
              <a:rPr lang="ru-RU" b="1" dirty="0">
                <a:solidFill>
                  <a:srgbClr val="0070C0"/>
                </a:solidFill>
                <a:hlinkClick r:id="rId4"/>
              </a:rPr>
              <a:t> судна</a:t>
            </a:r>
            <a:endParaRPr lang="ru-RU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ru-RU" b="1" dirty="0">
                <a:solidFill>
                  <a:srgbClr val="0070C0"/>
                </a:solidFill>
                <a:hlinkClick r:id="rId5"/>
              </a:rPr>
              <a:t>4 </a:t>
            </a:r>
            <a:r>
              <a:rPr lang="ru-RU" b="1" dirty="0" err="1">
                <a:solidFill>
                  <a:srgbClr val="0070C0"/>
                </a:solidFill>
                <a:hlinkClick r:id="rId5"/>
              </a:rPr>
              <a:t>Складові</a:t>
            </a:r>
            <a:r>
              <a:rPr lang="ru-RU" b="1" dirty="0">
                <a:solidFill>
                  <a:srgbClr val="0070C0"/>
                </a:solidFill>
                <a:hlinkClick r:id="rId5"/>
              </a:rPr>
              <a:t> </a:t>
            </a:r>
            <a:r>
              <a:rPr lang="ru-RU" b="1" dirty="0" err="1">
                <a:solidFill>
                  <a:srgbClr val="0070C0"/>
                </a:solidFill>
                <a:hlinkClick r:id="rId5"/>
              </a:rPr>
              <a:t>повного</a:t>
            </a:r>
            <a:r>
              <a:rPr lang="ru-RU" b="1" dirty="0">
                <a:solidFill>
                  <a:srgbClr val="0070C0"/>
                </a:solidFill>
                <a:hlinkClick r:id="rId5"/>
              </a:rPr>
              <a:t> опору </a:t>
            </a:r>
            <a:r>
              <a:rPr lang="ru-RU" b="1" dirty="0" err="1">
                <a:solidFill>
                  <a:srgbClr val="0070C0"/>
                </a:solidFill>
                <a:hlinkClick r:id="rId5"/>
              </a:rPr>
              <a:t>руху</a:t>
            </a:r>
            <a:r>
              <a:rPr lang="ru-RU" b="1" dirty="0">
                <a:solidFill>
                  <a:srgbClr val="0070C0"/>
                </a:solidFill>
                <a:hlinkClick r:id="rId5"/>
              </a:rPr>
              <a:t> судна</a:t>
            </a:r>
            <a:r>
              <a:rPr lang="ru-RU" b="1" dirty="0">
                <a:solidFill>
                  <a:srgbClr val="0070C0"/>
                </a:solidFill>
              </a:rPr>
              <a:t> </a:t>
            </a:r>
          </a:p>
          <a:p>
            <a:pPr lvl="1"/>
            <a:r>
              <a:rPr lang="ru-RU" b="1" dirty="0">
                <a:solidFill>
                  <a:srgbClr val="0070C0"/>
                </a:solidFill>
                <a:hlinkClick r:id="rId6"/>
              </a:rPr>
              <a:t>4.1 </a:t>
            </a:r>
            <a:r>
              <a:rPr lang="ru-RU" b="1" dirty="0" err="1">
                <a:solidFill>
                  <a:srgbClr val="0070C0"/>
                </a:solidFill>
                <a:hlinkClick r:id="rId6"/>
              </a:rPr>
              <a:t>Хвильовий</a:t>
            </a:r>
            <a:r>
              <a:rPr lang="ru-RU" b="1" dirty="0">
                <a:solidFill>
                  <a:srgbClr val="0070C0"/>
                </a:solidFill>
                <a:hlinkClick r:id="rId6"/>
              </a:rPr>
              <a:t> та </a:t>
            </a:r>
            <a:r>
              <a:rPr lang="ru-RU" b="1" dirty="0" err="1">
                <a:solidFill>
                  <a:srgbClr val="0070C0"/>
                </a:solidFill>
                <a:hlinkClick r:id="rId6"/>
              </a:rPr>
              <a:t>вихровий</a:t>
            </a:r>
            <a:r>
              <a:rPr lang="ru-RU" b="1" dirty="0">
                <a:solidFill>
                  <a:srgbClr val="0070C0"/>
                </a:solidFill>
                <a:hlinkClick r:id="rId6"/>
              </a:rPr>
              <a:t> опори</a:t>
            </a:r>
            <a:endParaRPr lang="ru-RU" b="1" dirty="0">
              <a:solidFill>
                <a:srgbClr val="0070C0"/>
              </a:solidFill>
            </a:endParaRPr>
          </a:p>
          <a:p>
            <a:pPr lvl="1"/>
            <a:r>
              <a:rPr lang="ru-RU" b="1" dirty="0">
                <a:solidFill>
                  <a:srgbClr val="0070C0"/>
                </a:solidFill>
                <a:hlinkClick r:id="rId7"/>
              </a:rPr>
              <a:t>4.2 </a:t>
            </a:r>
            <a:r>
              <a:rPr lang="ru-RU" b="1" dirty="0" err="1">
                <a:solidFill>
                  <a:srgbClr val="0070C0"/>
                </a:solidFill>
                <a:hlinkClick r:id="rId7"/>
              </a:rPr>
              <a:t>Повний</a:t>
            </a:r>
            <a:r>
              <a:rPr lang="ru-RU" b="1" dirty="0">
                <a:solidFill>
                  <a:srgbClr val="0070C0"/>
                </a:solidFill>
                <a:hlinkClick r:id="rId7"/>
              </a:rPr>
              <a:t> </a:t>
            </a:r>
            <a:r>
              <a:rPr lang="ru-RU" b="1" dirty="0" err="1">
                <a:solidFill>
                  <a:srgbClr val="0070C0"/>
                </a:solidFill>
                <a:hlinkClick r:id="rId7"/>
              </a:rPr>
              <a:t>опір</a:t>
            </a:r>
            <a:endParaRPr lang="ru-RU" b="1" dirty="0">
              <a:solidFill>
                <a:srgbClr val="0070C0"/>
              </a:solidFill>
            </a:endParaRPr>
          </a:p>
          <a:p>
            <a:pPr lvl="1"/>
            <a:r>
              <a:rPr lang="ru-RU" b="1" dirty="0">
                <a:solidFill>
                  <a:srgbClr val="0070C0"/>
                </a:solidFill>
                <a:hlinkClick r:id="rId8"/>
              </a:rPr>
              <a:t>4.3 </a:t>
            </a:r>
            <a:r>
              <a:rPr lang="ru-RU" b="1" dirty="0" err="1">
                <a:solidFill>
                  <a:srgbClr val="0070C0"/>
                </a:solidFill>
                <a:hlinkClick r:id="rId8"/>
              </a:rPr>
              <a:t>Опір</a:t>
            </a:r>
            <a:r>
              <a:rPr lang="ru-RU" b="1" dirty="0">
                <a:solidFill>
                  <a:srgbClr val="0070C0"/>
                </a:solidFill>
                <a:hlinkClick r:id="rId8"/>
              </a:rPr>
              <a:t> </a:t>
            </a:r>
            <a:r>
              <a:rPr lang="ru-RU" b="1" dirty="0" err="1">
                <a:solidFill>
                  <a:srgbClr val="0070C0"/>
                </a:solidFill>
                <a:hlinkClick r:id="rId8"/>
              </a:rPr>
              <a:t>тертя</a:t>
            </a:r>
            <a:r>
              <a:rPr lang="ru-RU" b="1" dirty="0">
                <a:solidFill>
                  <a:srgbClr val="0070C0"/>
                </a:solidFill>
                <a:hlinkClick r:id="rId8"/>
              </a:rPr>
              <a:t>.</a:t>
            </a:r>
            <a:endParaRPr lang="ru-RU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ru-RU" b="1" dirty="0">
                <a:solidFill>
                  <a:srgbClr val="0070C0"/>
                </a:solidFill>
                <a:hlinkClick r:id="rId9"/>
              </a:rPr>
              <a:t>5 Короткий </a:t>
            </a:r>
            <a:r>
              <a:rPr lang="ru-RU" b="1" dirty="0" err="1">
                <a:solidFill>
                  <a:srgbClr val="0070C0"/>
                </a:solidFill>
                <a:hlinkClick r:id="rId9"/>
              </a:rPr>
              <a:t>висновок</a:t>
            </a:r>
            <a:endParaRPr lang="ru-RU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ru-RU" b="1" dirty="0">
                <a:solidFill>
                  <a:srgbClr val="0070C0"/>
                </a:solidFill>
              </a:rPr>
              <a:t>6 </a:t>
            </a:r>
            <a:r>
              <a:rPr lang="ru-RU" b="1" dirty="0" err="1" smtClean="0">
                <a:solidFill>
                  <a:srgbClr val="0070C0"/>
                </a:solidFill>
              </a:rPr>
              <a:t>Джерела</a:t>
            </a:r>
            <a:r>
              <a:rPr lang="ru-RU" b="1" dirty="0" smtClean="0">
                <a:solidFill>
                  <a:srgbClr val="0070C0"/>
                </a:solidFill>
              </a:rPr>
              <a:t> </a:t>
            </a:r>
            <a:r>
              <a:rPr lang="ru-RU" b="1" dirty="0" err="1" smtClean="0">
                <a:solidFill>
                  <a:srgbClr val="0070C0"/>
                </a:solidFill>
              </a:rPr>
              <a:t>інформації</a:t>
            </a:r>
            <a:endParaRPr lang="ru-RU" b="1" dirty="0">
              <a:solidFill>
                <a:srgbClr val="0070C0"/>
              </a:solidFill>
            </a:endParaRPr>
          </a:p>
          <a:p>
            <a:endParaRPr lang="ru-RU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33384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00635"/>
            <a:ext cx="10515600" cy="55763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smtClean="0">
                <a:solidFill>
                  <a:srgbClr val="FF0000"/>
                </a:solidFill>
              </a:rPr>
              <a:t>4.Складові </a:t>
            </a:r>
            <a:r>
              <a:rPr lang="ru-RU" b="1" dirty="0" err="1">
                <a:solidFill>
                  <a:srgbClr val="FF0000"/>
                </a:solidFill>
              </a:rPr>
              <a:t>повного</a:t>
            </a:r>
            <a:r>
              <a:rPr lang="ru-RU" b="1" dirty="0">
                <a:solidFill>
                  <a:srgbClr val="FF0000"/>
                </a:solidFill>
              </a:rPr>
              <a:t> опору </a:t>
            </a:r>
            <a:r>
              <a:rPr lang="ru-RU" b="1" dirty="0" err="1">
                <a:solidFill>
                  <a:srgbClr val="FF0000"/>
                </a:solidFill>
              </a:rPr>
              <a:t>руху</a:t>
            </a:r>
            <a:r>
              <a:rPr lang="ru-RU" b="1" dirty="0">
                <a:solidFill>
                  <a:srgbClr val="FF0000"/>
                </a:solidFill>
              </a:rPr>
              <a:t> судна</a:t>
            </a:r>
          </a:p>
          <a:p>
            <a:pPr marL="0" indent="0">
              <a:buNone/>
            </a:pPr>
            <a:r>
              <a:rPr lang="ru-RU" dirty="0" err="1"/>
              <a:t>Сили</a:t>
            </a:r>
            <a:r>
              <a:rPr lang="ru-RU" dirty="0"/>
              <a:t>, </a:t>
            </a:r>
            <a:r>
              <a:rPr lang="ru-RU" dirty="0" err="1"/>
              <a:t>прикладені</a:t>
            </a:r>
            <a:r>
              <a:rPr lang="ru-RU" dirty="0"/>
              <a:t> до </a:t>
            </a:r>
            <a:r>
              <a:rPr lang="ru-RU" dirty="0" err="1"/>
              <a:t>змоченої</a:t>
            </a:r>
            <a:r>
              <a:rPr lang="ru-RU" dirty="0"/>
              <a:t> </a:t>
            </a:r>
            <a:r>
              <a:rPr lang="ru-RU" dirty="0" err="1"/>
              <a:t>поверхні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розкласти</a:t>
            </a:r>
            <a:r>
              <a:rPr lang="ru-RU" dirty="0"/>
              <a:t> на </a:t>
            </a:r>
            <a:r>
              <a:rPr lang="ru-RU" dirty="0" err="1"/>
              <a:t>нормальні</a:t>
            </a:r>
            <a:r>
              <a:rPr lang="ru-RU" dirty="0"/>
              <a:t> </a:t>
            </a:r>
            <a:r>
              <a:rPr lang="en-US" b="1" dirty="0"/>
              <a:t>p</a:t>
            </a:r>
            <a:r>
              <a:rPr lang="en-US" dirty="0"/>
              <a:t> </a:t>
            </a:r>
            <a:r>
              <a:rPr lang="ru-RU" dirty="0"/>
              <a:t>та </a:t>
            </a:r>
            <a:r>
              <a:rPr lang="ru-RU" dirty="0" err="1"/>
              <a:t>дотичні</a:t>
            </a:r>
            <a:r>
              <a:rPr lang="ru-RU" dirty="0"/>
              <a:t> (</a:t>
            </a:r>
            <a:r>
              <a:rPr lang="el-GR" dirty="0"/>
              <a:t>τ) </a:t>
            </a:r>
            <a:r>
              <a:rPr lang="ru-RU" dirty="0" err="1"/>
              <a:t>складові</a:t>
            </a:r>
            <a:r>
              <a:rPr lang="ru-RU" dirty="0"/>
              <a:t>, </a:t>
            </a:r>
            <a:r>
              <a:rPr lang="ru-RU" dirty="0" err="1"/>
              <a:t>вимірюючи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у кг/м2 (рис.2). </a:t>
            </a:r>
            <a:r>
              <a:rPr lang="ru-RU" dirty="0" err="1"/>
              <a:t>Проекція</a:t>
            </a:r>
            <a:r>
              <a:rPr lang="ru-RU" dirty="0"/>
              <a:t> </a:t>
            </a:r>
            <a:r>
              <a:rPr lang="ru-RU" dirty="0" err="1"/>
              <a:t>результуючої</a:t>
            </a:r>
            <a:r>
              <a:rPr lang="ru-RU" dirty="0"/>
              <a:t> </a:t>
            </a:r>
            <a:r>
              <a:rPr lang="ru-RU" dirty="0" err="1"/>
              <a:t>усіх</a:t>
            </a:r>
            <a:r>
              <a:rPr lang="ru-RU" dirty="0"/>
              <a:t> сил </a:t>
            </a:r>
            <a:r>
              <a:rPr lang="ru-RU" b="1" dirty="0"/>
              <a:t>р</a:t>
            </a:r>
            <a:r>
              <a:rPr lang="ru-RU" dirty="0"/>
              <a:t> на </a:t>
            </a:r>
            <a:r>
              <a:rPr lang="ru-RU" dirty="0" err="1"/>
              <a:t>напрямок</a:t>
            </a:r>
            <a:r>
              <a:rPr lang="ru-RU" dirty="0"/>
              <a:t> </a:t>
            </a:r>
            <a:r>
              <a:rPr lang="ru-RU" dirty="0" err="1"/>
              <a:t>руху</a:t>
            </a:r>
            <a:r>
              <a:rPr lang="ru-RU" dirty="0"/>
              <a:t> </a:t>
            </a:r>
            <a:r>
              <a:rPr lang="ru-RU" dirty="0" err="1"/>
              <a:t>називають</a:t>
            </a:r>
            <a:r>
              <a:rPr lang="ru-RU" dirty="0"/>
              <a:t> </a:t>
            </a:r>
            <a:r>
              <a:rPr lang="ru-RU" b="1" dirty="0"/>
              <a:t>опором </a:t>
            </a:r>
            <a:r>
              <a:rPr lang="ru-RU" b="1" dirty="0" err="1"/>
              <a:t>тиску</a:t>
            </a:r>
            <a:r>
              <a:rPr lang="ru-RU" b="1" dirty="0"/>
              <a:t> </a:t>
            </a:r>
            <a:r>
              <a:rPr lang="en-US" b="1" dirty="0" err="1"/>
              <a:t>Rp</a:t>
            </a:r>
            <a:r>
              <a:rPr lang="en-US" dirty="0"/>
              <a:t>, </a:t>
            </a:r>
            <a:r>
              <a:rPr lang="ru-RU" dirty="0"/>
              <a:t>а </a:t>
            </a:r>
            <a:r>
              <a:rPr lang="ru-RU" dirty="0" err="1"/>
              <a:t>усіх</a:t>
            </a:r>
            <a:r>
              <a:rPr lang="ru-RU" dirty="0"/>
              <a:t> </a:t>
            </a:r>
            <a:r>
              <a:rPr lang="ru-RU" dirty="0" err="1"/>
              <a:t>дотичних</a:t>
            </a:r>
            <a:r>
              <a:rPr lang="ru-RU" dirty="0"/>
              <a:t> – </a:t>
            </a:r>
            <a:r>
              <a:rPr lang="ru-RU" b="1" dirty="0"/>
              <a:t>опором </a:t>
            </a:r>
            <a:r>
              <a:rPr lang="ru-RU" b="1" dirty="0" err="1"/>
              <a:t>тертя</a:t>
            </a:r>
            <a:r>
              <a:rPr lang="ru-RU" b="1" dirty="0"/>
              <a:t> </a:t>
            </a:r>
            <a:r>
              <a:rPr lang="en-US" b="1" dirty="0"/>
              <a:t>Rf</a:t>
            </a:r>
            <a:r>
              <a:rPr lang="en-US" dirty="0"/>
              <a:t>. </a:t>
            </a:r>
          </a:p>
          <a:p>
            <a:pPr marL="0" indent="0">
              <a:buNone/>
            </a:pPr>
            <a:r>
              <a:rPr lang="en-US" b="1" i="1" dirty="0"/>
              <a:t>R</a:t>
            </a:r>
            <a:r>
              <a:rPr lang="en-US" b="1" dirty="0"/>
              <a:t>=</a:t>
            </a:r>
            <a:r>
              <a:rPr lang="en-US" b="1" i="1" dirty="0" err="1"/>
              <a:t>Rp</a:t>
            </a:r>
            <a:r>
              <a:rPr lang="en-US" b="1" dirty="0" err="1"/>
              <a:t>+</a:t>
            </a:r>
            <a:r>
              <a:rPr lang="en-US" b="1" i="1" dirty="0" err="1"/>
              <a:t>Rf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rgbClr val="FF0000"/>
                </a:solidFill>
              </a:rPr>
              <a:t>4.1.Хвильовий </a:t>
            </a:r>
            <a:r>
              <a:rPr lang="ru-RU" b="1" dirty="0">
                <a:solidFill>
                  <a:srgbClr val="FF0000"/>
                </a:solidFill>
              </a:rPr>
              <a:t>та </a:t>
            </a:r>
            <a:r>
              <a:rPr lang="ru-RU" b="1" dirty="0" err="1">
                <a:solidFill>
                  <a:srgbClr val="FF0000"/>
                </a:solidFill>
              </a:rPr>
              <a:t>вихровий</a:t>
            </a:r>
            <a:r>
              <a:rPr lang="ru-RU" b="1" dirty="0">
                <a:solidFill>
                  <a:srgbClr val="FF0000"/>
                </a:solidFill>
              </a:rPr>
              <a:t> опори</a:t>
            </a:r>
          </a:p>
          <a:p>
            <a:pPr marL="0" indent="0">
              <a:buNone/>
            </a:pPr>
            <a:r>
              <a:rPr lang="ru-RU" dirty="0" err="1"/>
              <a:t>Проекцію</a:t>
            </a:r>
            <a:r>
              <a:rPr lang="ru-RU" dirty="0"/>
              <a:t> на </a:t>
            </a:r>
            <a:r>
              <a:rPr lang="ru-RU" dirty="0" err="1"/>
              <a:t>напрямок</a:t>
            </a:r>
            <a:r>
              <a:rPr lang="ru-RU" dirty="0"/>
              <a:t> </a:t>
            </a:r>
            <a:r>
              <a:rPr lang="ru-RU" dirty="0" err="1"/>
              <a:t>руху</a:t>
            </a:r>
            <a:r>
              <a:rPr lang="ru-RU" dirty="0"/>
              <a:t> </a:t>
            </a:r>
            <a:r>
              <a:rPr lang="ru-RU" dirty="0" err="1"/>
              <a:t>результуючої</a:t>
            </a:r>
            <a:r>
              <a:rPr lang="ru-RU" dirty="0"/>
              <a:t> </a:t>
            </a:r>
            <a:r>
              <a:rPr lang="ru-RU" dirty="0" err="1"/>
              <a:t>тисків</a:t>
            </a:r>
            <a:r>
              <a:rPr lang="ru-RU" dirty="0"/>
              <a:t> за </a:t>
            </a:r>
            <a:r>
              <a:rPr lang="ru-RU" dirty="0" err="1"/>
              <a:t>відсутності</a:t>
            </a:r>
            <a:r>
              <a:rPr lang="ru-RU" dirty="0"/>
              <a:t> </a:t>
            </a:r>
            <a:r>
              <a:rPr lang="ru-RU" dirty="0" err="1"/>
              <a:t>хвилеутворення</a:t>
            </a:r>
            <a:r>
              <a:rPr lang="ru-RU" dirty="0"/>
              <a:t> </a:t>
            </a:r>
            <a:r>
              <a:rPr lang="ru-RU" dirty="0" err="1"/>
              <a:t>називають</a:t>
            </a:r>
            <a:r>
              <a:rPr lang="ru-RU" dirty="0"/>
              <a:t> </a:t>
            </a:r>
            <a:r>
              <a:rPr lang="ru-RU" dirty="0" err="1"/>
              <a:t>вихровим</a:t>
            </a:r>
            <a:r>
              <a:rPr lang="ru-RU" dirty="0"/>
              <a:t> опором – </a:t>
            </a:r>
            <a:r>
              <a:rPr lang="en-US" b="1" dirty="0"/>
              <a:t>Re</a:t>
            </a:r>
            <a:r>
              <a:rPr lang="en-US" dirty="0"/>
              <a:t>, </a:t>
            </a:r>
            <a:r>
              <a:rPr lang="ru-RU" dirty="0" err="1"/>
              <a:t>проекцію</a:t>
            </a:r>
            <a:r>
              <a:rPr lang="ru-RU" dirty="0"/>
              <a:t> на той </a:t>
            </a:r>
            <a:r>
              <a:rPr lang="ru-RU" dirty="0" err="1"/>
              <a:t>самий</a:t>
            </a:r>
            <a:r>
              <a:rPr lang="ru-RU" dirty="0"/>
              <a:t> </a:t>
            </a:r>
            <a:r>
              <a:rPr lang="ru-RU" dirty="0" err="1"/>
              <a:t>напрямок</a:t>
            </a:r>
            <a:r>
              <a:rPr lang="ru-RU" dirty="0"/>
              <a:t> </a:t>
            </a:r>
            <a:r>
              <a:rPr lang="ru-RU" dirty="0" err="1"/>
              <a:t>додаткових</a:t>
            </a:r>
            <a:r>
              <a:rPr lang="ru-RU" dirty="0"/>
              <a:t> </a:t>
            </a:r>
            <a:r>
              <a:rPr lang="ru-RU" dirty="0" err="1"/>
              <a:t>хвильових</a:t>
            </a:r>
            <a:r>
              <a:rPr lang="ru-RU" dirty="0"/>
              <a:t> </a:t>
            </a:r>
            <a:r>
              <a:rPr lang="ru-RU" dirty="0" err="1"/>
              <a:t>тисків</a:t>
            </a:r>
            <a:r>
              <a:rPr lang="ru-RU" dirty="0"/>
              <a:t> </a:t>
            </a:r>
            <a:r>
              <a:rPr lang="ru-RU" dirty="0" err="1"/>
              <a:t>називають</a:t>
            </a:r>
            <a:r>
              <a:rPr lang="ru-RU" dirty="0"/>
              <a:t> </a:t>
            </a:r>
            <a:r>
              <a:rPr lang="ru-RU" dirty="0" err="1"/>
              <a:t>хвильовим</a:t>
            </a:r>
            <a:r>
              <a:rPr lang="ru-RU" dirty="0"/>
              <a:t> опором - </a:t>
            </a:r>
            <a:r>
              <a:rPr lang="en-US" b="1" dirty="0" err="1"/>
              <a:t>Rw</a:t>
            </a:r>
            <a:r>
              <a:rPr lang="en-US" dirty="0"/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348921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63388"/>
            <a:ext cx="10515600" cy="5513575"/>
          </a:xfrm>
        </p:spPr>
        <p:txBody>
          <a:bodyPr/>
          <a:lstStyle/>
          <a:p>
            <a:pPr marL="0" indent="0">
              <a:buNone/>
            </a:pPr>
            <a:r>
              <a:rPr lang="ru-RU" b="1" dirty="0" smtClean="0">
                <a:solidFill>
                  <a:srgbClr val="FF0000"/>
                </a:solidFill>
              </a:rPr>
              <a:t>4.2. </a:t>
            </a:r>
            <a:r>
              <a:rPr lang="ru-RU" b="1" dirty="0" err="1" smtClean="0">
                <a:solidFill>
                  <a:srgbClr val="FF0000"/>
                </a:solidFill>
              </a:rPr>
              <a:t>Повний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опір</a:t>
            </a:r>
            <a:endParaRPr lang="ru-RU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u-RU" dirty="0" err="1"/>
              <a:t>Повний</a:t>
            </a:r>
            <a:r>
              <a:rPr lang="ru-RU" dirty="0"/>
              <a:t> </a:t>
            </a:r>
            <a:r>
              <a:rPr lang="ru-RU" dirty="0" err="1"/>
              <a:t>опір</a:t>
            </a:r>
            <a:r>
              <a:rPr lang="ru-RU" dirty="0"/>
              <a:t> </a:t>
            </a:r>
            <a:r>
              <a:rPr lang="ru-RU" dirty="0" err="1"/>
              <a:t>складається</a:t>
            </a:r>
            <a:r>
              <a:rPr lang="ru-RU" dirty="0"/>
              <a:t>: </a:t>
            </a:r>
            <a:r>
              <a:rPr lang="en-US" b="1" i="1" dirty="0"/>
              <a:t>R</a:t>
            </a:r>
            <a:r>
              <a:rPr lang="en-US" b="1" dirty="0"/>
              <a:t>=</a:t>
            </a:r>
            <a:r>
              <a:rPr lang="en-US" b="1" i="1" dirty="0" err="1"/>
              <a:t>Rf</a:t>
            </a:r>
            <a:r>
              <a:rPr lang="en-US" b="1" dirty="0" err="1"/>
              <a:t>+</a:t>
            </a:r>
            <a:r>
              <a:rPr lang="en-US" b="1" i="1" dirty="0" err="1"/>
              <a:t>Re</a:t>
            </a:r>
            <a:r>
              <a:rPr lang="en-US" b="1" dirty="0" err="1"/>
              <a:t>+</a:t>
            </a:r>
            <a:r>
              <a:rPr lang="en-US" b="1" i="1" dirty="0" err="1"/>
              <a:t>Rw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ru-RU" dirty="0"/>
              <a:t>При </a:t>
            </a:r>
            <a:r>
              <a:rPr lang="ru-RU" dirty="0" err="1"/>
              <a:t>швидкості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відповідає</a:t>
            </a:r>
            <a:r>
              <a:rPr lang="ru-RU" dirty="0"/>
              <a:t> </a:t>
            </a:r>
            <a:r>
              <a:rPr lang="ru-RU" dirty="0" err="1"/>
              <a:t>найбільшій</a:t>
            </a:r>
            <a:r>
              <a:rPr lang="ru-RU" dirty="0"/>
              <a:t> </a:t>
            </a:r>
            <a:r>
              <a:rPr lang="ru-RU" dirty="0" err="1"/>
              <a:t>швидкості</a:t>
            </a:r>
            <a:r>
              <a:rPr lang="ru-RU" dirty="0"/>
              <a:t> </a:t>
            </a:r>
            <a:r>
              <a:rPr lang="ru-RU" dirty="0" err="1"/>
              <a:t>яхти</a:t>
            </a:r>
            <a:r>
              <a:rPr lang="ru-RU" dirty="0"/>
              <a:t> </a:t>
            </a:r>
            <a:r>
              <a:rPr lang="ru-RU" dirty="0" err="1"/>
              <a:t>опір</a:t>
            </a:r>
            <a:r>
              <a:rPr lang="ru-RU" dirty="0"/>
              <a:t> </a:t>
            </a:r>
            <a:r>
              <a:rPr lang="ru-RU" dirty="0" err="1"/>
              <a:t>тертя</a:t>
            </a:r>
            <a:r>
              <a:rPr lang="ru-RU" dirty="0"/>
              <a:t> становить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повного</a:t>
            </a:r>
            <a:r>
              <a:rPr lang="ru-RU" dirty="0"/>
              <a:t> опору 40-45%, </a:t>
            </a:r>
            <a:r>
              <a:rPr lang="ru-RU" dirty="0" err="1"/>
              <a:t>вихровий</a:t>
            </a:r>
            <a:r>
              <a:rPr lang="ru-RU" dirty="0"/>
              <a:t> – 18-20%, </a:t>
            </a:r>
            <a:r>
              <a:rPr lang="ru-RU" dirty="0" err="1"/>
              <a:t>хвильовий</a:t>
            </a:r>
            <a:r>
              <a:rPr lang="ru-RU" dirty="0"/>
              <a:t> </a:t>
            </a:r>
            <a:r>
              <a:rPr lang="ru-RU" dirty="0" err="1"/>
              <a:t>опір</a:t>
            </a:r>
            <a:r>
              <a:rPr lang="ru-RU" dirty="0"/>
              <a:t> – до 10%. </a:t>
            </a:r>
          </a:p>
        </p:txBody>
      </p:sp>
      <p:pic>
        <p:nvPicPr>
          <p:cNvPr id="3074" name="Picture 2" descr="C:\Users\User\Desktop\Сили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836" y="2904565"/>
            <a:ext cx="6365384" cy="2777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735107" y="5660776"/>
            <a:ext cx="1096383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Рис.2. </a:t>
            </a:r>
            <a:r>
              <a:rPr lang="ru-RU" dirty="0" err="1"/>
              <a:t>Нормальні</a:t>
            </a:r>
            <a:r>
              <a:rPr lang="ru-RU" dirty="0"/>
              <a:t> і </a:t>
            </a:r>
            <a:r>
              <a:rPr lang="ru-RU" dirty="0" err="1"/>
              <a:t>дотичні</a:t>
            </a:r>
            <a:r>
              <a:rPr lang="ru-RU" dirty="0"/>
              <a:t> </a:t>
            </a:r>
            <a:r>
              <a:rPr lang="ru-RU" dirty="0" err="1"/>
              <a:t>сили</a:t>
            </a:r>
            <a:r>
              <a:rPr lang="ru-RU" dirty="0"/>
              <a:t>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діють</a:t>
            </a:r>
            <a:r>
              <a:rPr lang="ru-RU" dirty="0"/>
              <a:t> на судно, 1- </a:t>
            </a:r>
            <a:r>
              <a:rPr lang="ru-RU" dirty="0" err="1"/>
              <a:t>складова</a:t>
            </a:r>
            <a:r>
              <a:rPr lang="ru-RU" dirty="0"/>
              <a:t> опору </a:t>
            </a:r>
            <a:r>
              <a:rPr lang="ru-RU" dirty="0" err="1"/>
              <a:t>тертя</a:t>
            </a:r>
            <a:r>
              <a:rPr lang="ru-RU" dirty="0"/>
              <a:t>, 2- </a:t>
            </a:r>
            <a:r>
              <a:rPr lang="ru-RU" dirty="0" err="1"/>
              <a:t>складова</a:t>
            </a:r>
            <a:r>
              <a:rPr lang="ru-RU" dirty="0"/>
              <a:t> опору </a:t>
            </a:r>
            <a:r>
              <a:rPr lang="ru-RU" dirty="0" err="1"/>
              <a:t>тертя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256292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75129"/>
            <a:ext cx="10515600" cy="570183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dirty="0" smtClean="0">
                <a:solidFill>
                  <a:srgbClr val="FF0000"/>
                </a:solidFill>
              </a:rPr>
              <a:t>4.3. </a:t>
            </a:r>
            <a:r>
              <a:rPr lang="ru-RU" b="1" dirty="0" err="1" smtClean="0">
                <a:solidFill>
                  <a:srgbClr val="FF0000"/>
                </a:solidFill>
              </a:rPr>
              <a:t>Опір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err="1" smtClean="0">
                <a:solidFill>
                  <a:srgbClr val="FF0000"/>
                </a:solidFill>
              </a:rPr>
              <a:t>тертя</a:t>
            </a:r>
            <a:endParaRPr lang="ru-RU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u-RU" dirty="0" err="1"/>
              <a:t>Цей</a:t>
            </a:r>
            <a:r>
              <a:rPr lang="ru-RU" dirty="0"/>
              <a:t> </a:t>
            </a:r>
            <a:r>
              <a:rPr lang="ru-RU" dirty="0" err="1"/>
              <a:t>опір</a:t>
            </a:r>
            <a:r>
              <a:rPr lang="ru-RU" dirty="0"/>
              <a:t> </a:t>
            </a:r>
            <a:r>
              <a:rPr lang="ru-RU" dirty="0" err="1"/>
              <a:t>залежить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в'язкості</a:t>
            </a:r>
            <a:r>
              <a:rPr lang="ru-RU" dirty="0"/>
              <a:t> </a:t>
            </a:r>
            <a:r>
              <a:rPr lang="ru-RU" dirty="0" err="1"/>
              <a:t>рідини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в свою </a:t>
            </a:r>
            <a:r>
              <a:rPr lang="ru-RU" dirty="0" err="1"/>
              <a:t>чергу</a:t>
            </a:r>
            <a:r>
              <a:rPr lang="ru-RU" dirty="0"/>
              <a:t> </a:t>
            </a:r>
            <a:r>
              <a:rPr lang="ru-RU" dirty="0" err="1"/>
              <a:t>залежить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внутрішнього</a:t>
            </a:r>
            <a:r>
              <a:rPr lang="ru-RU" dirty="0"/>
              <a:t> </a:t>
            </a:r>
            <a:r>
              <a:rPr lang="ru-RU" dirty="0" err="1"/>
              <a:t>тертя</a:t>
            </a:r>
            <a:r>
              <a:rPr lang="ru-RU" dirty="0"/>
              <a:t> при </a:t>
            </a:r>
            <a:r>
              <a:rPr lang="ru-RU" dirty="0" err="1"/>
              <a:t>деформації</a:t>
            </a:r>
            <a:r>
              <a:rPr lang="ru-RU" dirty="0"/>
              <a:t>. </a:t>
            </a:r>
            <a:r>
              <a:rPr lang="ru-RU" dirty="0" err="1"/>
              <a:t>Дослідженнями</a:t>
            </a:r>
            <a:r>
              <a:rPr lang="ru-RU" dirty="0"/>
              <a:t> </a:t>
            </a:r>
            <a:r>
              <a:rPr lang="ru-RU" dirty="0" err="1"/>
              <a:t>встановлено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усякі</a:t>
            </a:r>
            <a:r>
              <a:rPr lang="ru-RU" dirty="0"/>
              <a:t> </a:t>
            </a:r>
            <a:r>
              <a:rPr lang="ru-RU" dirty="0" err="1"/>
              <a:t>деформації</a:t>
            </a:r>
            <a:r>
              <a:rPr lang="ru-RU" dirty="0"/>
              <a:t> </a:t>
            </a:r>
            <a:r>
              <a:rPr lang="ru-RU" dirty="0" err="1"/>
              <a:t>часток</a:t>
            </a:r>
            <a:r>
              <a:rPr lang="ru-RU" dirty="0"/>
              <a:t> </a:t>
            </a:r>
            <a:r>
              <a:rPr lang="ru-RU" dirty="0" err="1"/>
              <a:t>рідини</a:t>
            </a:r>
            <a:r>
              <a:rPr lang="ru-RU" dirty="0"/>
              <a:t>, </a:t>
            </a:r>
            <a:r>
              <a:rPr lang="ru-RU" dirty="0" err="1"/>
              <a:t>викликані</a:t>
            </a:r>
            <a:r>
              <a:rPr lang="ru-RU" dirty="0"/>
              <a:t> </a:t>
            </a:r>
            <a:r>
              <a:rPr lang="ru-RU" dirty="0" err="1"/>
              <a:t>рухом</a:t>
            </a:r>
            <a:r>
              <a:rPr lang="ru-RU" dirty="0"/>
              <a:t> </a:t>
            </a:r>
            <a:r>
              <a:rPr lang="ru-RU" dirty="0" err="1"/>
              <a:t>тіла</a:t>
            </a:r>
            <a:r>
              <a:rPr lang="ru-RU" dirty="0"/>
              <a:t>, </a:t>
            </a:r>
            <a:r>
              <a:rPr lang="ru-RU" dirty="0" err="1"/>
              <a:t>згасають</a:t>
            </a:r>
            <a:r>
              <a:rPr lang="ru-RU" dirty="0"/>
              <a:t> на </a:t>
            </a:r>
            <a:r>
              <a:rPr lang="ru-RU" dirty="0" err="1"/>
              <a:t>певній</a:t>
            </a:r>
            <a:r>
              <a:rPr lang="ru-RU" dirty="0"/>
              <a:t> </a:t>
            </a:r>
            <a:r>
              <a:rPr lang="ru-RU" dirty="0" err="1"/>
              <a:t>відстані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поверхні</a:t>
            </a:r>
            <a:r>
              <a:rPr lang="ru-RU" dirty="0"/>
              <a:t> </a:t>
            </a:r>
            <a:r>
              <a:rPr lang="ru-RU" dirty="0" err="1"/>
              <a:t>тіла</a:t>
            </a:r>
            <a:r>
              <a:rPr lang="ru-RU" dirty="0"/>
              <a:t>. Як приклад, </a:t>
            </a:r>
            <a:r>
              <a:rPr lang="ru-RU" dirty="0" err="1"/>
              <a:t>можна</a:t>
            </a:r>
            <a:r>
              <a:rPr lang="ru-RU" dirty="0"/>
              <a:t> навести </a:t>
            </a:r>
            <a:r>
              <a:rPr lang="ru-RU" dirty="0" err="1"/>
              <a:t>рух</a:t>
            </a:r>
            <a:r>
              <a:rPr lang="ru-RU" dirty="0"/>
              <a:t> </a:t>
            </a:r>
            <a:r>
              <a:rPr lang="ru-RU" dirty="0" err="1"/>
              <a:t>рідини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двома</a:t>
            </a:r>
            <a:r>
              <a:rPr lang="ru-RU" dirty="0"/>
              <a:t> </a:t>
            </a:r>
            <a:r>
              <a:rPr lang="ru-RU" dirty="0" err="1"/>
              <a:t>стінками</a:t>
            </a:r>
            <a:r>
              <a:rPr lang="ru-RU" dirty="0"/>
              <a:t>, одна з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рухається</a:t>
            </a:r>
            <a:r>
              <a:rPr lang="ru-RU" dirty="0"/>
              <a:t> – шар </a:t>
            </a:r>
            <a:r>
              <a:rPr lang="ru-RU" dirty="0" err="1"/>
              <a:t>рідини</a:t>
            </a:r>
            <a:r>
              <a:rPr lang="ru-RU" dirty="0"/>
              <a:t> </a:t>
            </a:r>
            <a:r>
              <a:rPr lang="ru-RU" dirty="0" err="1"/>
              <a:t>біля</a:t>
            </a:r>
            <a:r>
              <a:rPr lang="ru-RU" dirty="0"/>
              <a:t> </a:t>
            </a:r>
            <a:r>
              <a:rPr lang="ru-RU" dirty="0" err="1"/>
              <a:t>неї</a:t>
            </a:r>
            <a:r>
              <a:rPr lang="ru-RU" dirty="0"/>
              <a:t> </a:t>
            </a:r>
            <a:r>
              <a:rPr lang="ru-RU" dirty="0" err="1"/>
              <a:t>матиме</a:t>
            </a:r>
            <a:r>
              <a:rPr lang="ru-RU" dirty="0"/>
              <a:t> </a:t>
            </a:r>
            <a:r>
              <a:rPr lang="ru-RU" dirty="0" err="1"/>
              <a:t>таку</a:t>
            </a:r>
            <a:r>
              <a:rPr lang="ru-RU" dirty="0"/>
              <a:t> саму </a:t>
            </a:r>
            <a:r>
              <a:rPr lang="ru-RU" dirty="0" err="1"/>
              <a:t>швидкість</a:t>
            </a:r>
            <a:r>
              <a:rPr lang="ru-RU" dirty="0"/>
              <a:t>, а </a:t>
            </a:r>
            <a:r>
              <a:rPr lang="ru-RU" dirty="0" err="1"/>
              <a:t>біля</a:t>
            </a:r>
            <a:r>
              <a:rPr lang="ru-RU" dirty="0"/>
              <a:t> </a:t>
            </a:r>
            <a:r>
              <a:rPr lang="ru-RU" dirty="0" err="1"/>
              <a:t>нерухомої</a:t>
            </a:r>
            <a:r>
              <a:rPr lang="ru-RU" dirty="0"/>
              <a:t> </a:t>
            </a:r>
            <a:r>
              <a:rPr lang="ru-RU" dirty="0" err="1"/>
              <a:t>дорівнюватиме</a:t>
            </a:r>
            <a:r>
              <a:rPr lang="ru-RU" dirty="0"/>
              <a:t> 0 (рис. 3а). </a:t>
            </a:r>
          </a:p>
          <a:p>
            <a:pPr marL="0" indent="0">
              <a:buNone/>
            </a:pPr>
            <a:r>
              <a:rPr lang="ru-RU" dirty="0"/>
              <a:t>Шар </a:t>
            </a:r>
            <a:r>
              <a:rPr lang="ru-RU" dirty="0" err="1"/>
              <a:t>рідини</a:t>
            </a:r>
            <a:r>
              <a:rPr lang="ru-RU" dirty="0"/>
              <a:t>, в </a:t>
            </a:r>
            <a:r>
              <a:rPr lang="ru-RU" dirty="0" err="1"/>
              <a:t>якому</a:t>
            </a:r>
            <a:r>
              <a:rPr lang="ru-RU" dirty="0"/>
              <a:t> </a:t>
            </a:r>
            <a:r>
              <a:rPr lang="ru-RU" dirty="0" err="1"/>
              <a:t>відбуваються</a:t>
            </a:r>
            <a:r>
              <a:rPr lang="ru-RU" dirty="0"/>
              <a:t> </a:t>
            </a:r>
            <a:r>
              <a:rPr lang="ru-RU" dirty="0" err="1"/>
              <a:t>зміни</a:t>
            </a:r>
            <a:r>
              <a:rPr lang="ru-RU" dirty="0"/>
              <a:t> </a:t>
            </a:r>
            <a:r>
              <a:rPr lang="ru-RU" dirty="0" err="1"/>
              <a:t>швидкостей</a:t>
            </a:r>
            <a:r>
              <a:rPr lang="ru-RU" dirty="0"/>
              <a:t> </a:t>
            </a:r>
            <a:r>
              <a:rPr lang="ru-RU" dirty="0" err="1"/>
              <a:t>часток</a:t>
            </a:r>
            <a:r>
              <a:rPr lang="ru-RU" dirty="0"/>
              <a:t> </a:t>
            </a:r>
            <a:r>
              <a:rPr lang="ru-RU" dirty="0" err="1"/>
              <a:t>внаслідок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</a:t>
            </a:r>
            <a:r>
              <a:rPr lang="ru-RU" dirty="0" err="1"/>
              <a:t>в'язких</a:t>
            </a:r>
            <a:r>
              <a:rPr lang="ru-RU" dirty="0"/>
              <a:t> сил, </a:t>
            </a:r>
            <a:r>
              <a:rPr lang="ru-RU" dirty="0" err="1"/>
              <a:t>називають</a:t>
            </a:r>
            <a:r>
              <a:rPr lang="ru-RU" dirty="0"/>
              <a:t> </a:t>
            </a:r>
            <a:r>
              <a:rPr lang="ru-RU" dirty="0" err="1"/>
              <a:t>прикордонним</a:t>
            </a:r>
            <a:r>
              <a:rPr lang="ru-RU" dirty="0"/>
              <a:t>. У </a:t>
            </a:r>
            <a:r>
              <a:rPr lang="ru-RU" dirty="0" err="1"/>
              <a:t>ньому</a:t>
            </a:r>
            <a:r>
              <a:rPr lang="ru-RU" dirty="0"/>
              <a:t> </a:t>
            </a:r>
            <a:r>
              <a:rPr lang="ru-RU" dirty="0" err="1"/>
              <a:t>відбувається</a:t>
            </a:r>
            <a:r>
              <a:rPr lang="ru-RU" dirty="0"/>
              <a:t> передача </a:t>
            </a:r>
            <a:r>
              <a:rPr lang="ru-RU" dirty="0" err="1"/>
              <a:t>енергії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тіла</a:t>
            </a:r>
            <a:r>
              <a:rPr lang="ru-RU" dirty="0"/>
              <a:t> до </a:t>
            </a:r>
            <a:r>
              <a:rPr lang="ru-RU" dirty="0" err="1"/>
              <a:t>оточуючої</a:t>
            </a:r>
            <a:r>
              <a:rPr lang="ru-RU" dirty="0"/>
              <a:t> </a:t>
            </a:r>
            <a:r>
              <a:rPr lang="ru-RU" dirty="0" err="1"/>
              <a:t>рідини</a:t>
            </a:r>
            <a:r>
              <a:rPr lang="ru-RU" dirty="0"/>
              <a:t> й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величини</a:t>
            </a:r>
            <a:r>
              <a:rPr lang="ru-RU" dirty="0"/>
              <a:t> опору </a:t>
            </a:r>
            <a:r>
              <a:rPr lang="ru-RU" dirty="0" err="1"/>
              <a:t>тертя</a:t>
            </a:r>
            <a:r>
              <a:rPr lang="ru-RU" dirty="0"/>
              <a:t>. </a:t>
            </a:r>
            <a:r>
              <a:rPr lang="ru-RU" dirty="0" err="1"/>
              <a:t>Товщина</a:t>
            </a:r>
            <a:r>
              <a:rPr lang="ru-RU" dirty="0"/>
              <a:t> </a:t>
            </a:r>
            <a:r>
              <a:rPr lang="ru-RU" dirty="0" err="1"/>
              <a:t>прикордонного</a:t>
            </a:r>
            <a:r>
              <a:rPr lang="ru-RU" dirty="0"/>
              <a:t> шару становить 1-2%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довжини</a:t>
            </a:r>
            <a:r>
              <a:rPr lang="ru-RU" dirty="0"/>
              <a:t> </a:t>
            </a:r>
            <a:r>
              <a:rPr lang="ru-RU" dirty="0" err="1"/>
              <a:t>змоченої</a:t>
            </a:r>
            <a:r>
              <a:rPr lang="ru-RU" dirty="0"/>
              <a:t> </a:t>
            </a:r>
            <a:r>
              <a:rPr lang="ru-RU" dirty="0" err="1"/>
              <a:t>поверхні</a:t>
            </a:r>
            <a:r>
              <a:rPr lang="ru-RU" dirty="0"/>
              <a:t>. </a:t>
            </a:r>
            <a:r>
              <a:rPr lang="ru-RU" dirty="0" err="1"/>
              <a:t>Опір</a:t>
            </a:r>
            <a:r>
              <a:rPr lang="ru-RU" dirty="0"/>
              <a:t> </a:t>
            </a:r>
            <a:r>
              <a:rPr lang="ru-RU" dirty="0" err="1"/>
              <a:t>тертя</a:t>
            </a:r>
            <a:r>
              <a:rPr lang="ru-RU" dirty="0"/>
              <a:t> на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ділянках</a:t>
            </a:r>
            <a:r>
              <a:rPr lang="ru-RU" dirty="0"/>
              <a:t> корпусу не </a:t>
            </a:r>
            <a:r>
              <a:rPr lang="ru-RU" dirty="0" err="1"/>
              <a:t>однаковий</a:t>
            </a:r>
            <a:r>
              <a:rPr lang="ru-RU" dirty="0"/>
              <a:t>. </a:t>
            </a:r>
            <a:r>
              <a:rPr lang="ru-RU" dirty="0" err="1"/>
              <a:t>Розрізняють</a:t>
            </a:r>
            <a:r>
              <a:rPr lang="ru-RU" dirty="0"/>
              <a:t> два </a:t>
            </a:r>
            <a:r>
              <a:rPr lang="ru-RU" dirty="0" err="1"/>
              <a:t>режими</a:t>
            </a:r>
            <a:r>
              <a:rPr lang="ru-RU" dirty="0"/>
              <a:t> </a:t>
            </a:r>
            <a:r>
              <a:rPr lang="ru-RU" dirty="0" err="1"/>
              <a:t>течії</a:t>
            </a:r>
            <a:r>
              <a:rPr lang="ru-RU" dirty="0"/>
              <a:t> </a:t>
            </a:r>
            <a:r>
              <a:rPr lang="ru-RU" dirty="0" err="1"/>
              <a:t>рідини</a:t>
            </a:r>
            <a:r>
              <a:rPr lang="ru-RU" dirty="0"/>
              <a:t>: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34870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36494"/>
            <a:ext cx="10515600" cy="55404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 err="1"/>
              <a:t>ламінарний</a:t>
            </a:r>
            <a:r>
              <a:rPr lang="ru-RU" dirty="0"/>
              <a:t>, коли </a:t>
            </a:r>
            <a:r>
              <a:rPr lang="ru-RU" dirty="0" err="1"/>
              <a:t>рідина</a:t>
            </a:r>
            <a:r>
              <a:rPr lang="ru-RU" dirty="0"/>
              <a:t> </a:t>
            </a:r>
            <a:r>
              <a:rPr lang="ru-RU" dirty="0" err="1"/>
              <a:t>тече</a:t>
            </a:r>
            <a:r>
              <a:rPr lang="ru-RU" dirty="0"/>
              <a:t> шарами </a:t>
            </a:r>
            <a:r>
              <a:rPr lang="ru-RU" dirty="0" err="1"/>
              <a:t>що</a:t>
            </a:r>
            <a:r>
              <a:rPr lang="ru-RU" dirty="0"/>
              <a:t> не </a:t>
            </a:r>
            <a:r>
              <a:rPr lang="ru-RU" dirty="0" err="1"/>
              <a:t>змішуються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собою (рис. 3б), </a:t>
            </a:r>
            <a:r>
              <a:rPr lang="ru-RU" b="1" dirty="0" err="1"/>
              <a:t>турбулентний</a:t>
            </a:r>
            <a:r>
              <a:rPr lang="ru-RU" dirty="0"/>
              <a:t>, коли </a:t>
            </a:r>
            <a:r>
              <a:rPr lang="ru-RU" dirty="0" err="1"/>
              <a:t>течія</a:t>
            </a:r>
            <a:r>
              <a:rPr lang="ru-RU" dirty="0"/>
              <a:t> </a:t>
            </a:r>
            <a:r>
              <a:rPr lang="ru-RU" dirty="0" err="1"/>
              <a:t>невпорядкована</a:t>
            </a:r>
            <a:r>
              <a:rPr lang="ru-RU" dirty="0"/>
              <a:t> з </a:t>
            </a:r>
            <a:r>
              <a:rPr lang="ru-RU" dirty="0" err="1"/>
              <a:t>пульсацією</a:t>
            </a:r>
            <a:r>
              <a:rPr lang="ru-RU" dirty="0"/>
              <a:t> </a:t>
            </a:r>
            <a:r>
              <a:rPr lang="ru-RU" dirty="0" err="1"/>
              <a:t>швидкостей</a:t>
            </a:r>
            <a:r>
              <a:rPr lang="ru-RU" dirty="0"/>
              <a:t> </a:t>
            </a:r>
            <a:r>
              <a:rPr lang="ru-RU" dirty="0" err="1"/>
              <a:t>внаслідок</a:t>
            </a:r>
            <a:r>
              <a:rPr lang="ru-RU" dirty="0"/>
              <a:t> переходу </a:t>
            </a:r>
            <a:r>
              <a:rPr lang="ru-RU" dirty="0" err="1"/>
              <a:t>виниклих</a:t>
            </a:r>
            <a:r>
              <a:rPr lang="ru-RU" dirty="0"/>
              <a:t> </a:t>
            </a:r>
            <a:r>
              <a:rPr lang="ru-RU" dirty="0" err="1"/>
              <a:t>вихорів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одного шару до </a:t>
            </a:r>
            <a:r>
              <a:rPr lang="ru-RU" dirty="0" err="1"/>
              <a:t>іншого</a:t>
            </a:r>
            <a:r>
              <a:rPr lang="ru-RU" dirty="0"/>
              <a:t> (рис. 3в). </a:t>
            </a:r>
            <a:r>
              <a:rPr lang="ru-RU" dirty="0" err="1"/>
              <a:t>Тертя</a:t>
            </a:r>
            <a:r>
              <a:rPr lang="ru-RU" dirty="0"/>
              <a:t> при </a:t>
            </a:r>
            <a:r>
              <a:rPr lang="ru-RU" dirty="0" err="1"/>
              <a:t>цьому</a:t>
            </a:r>
            <a:r>
              <a:rPr lang="ru-RU" dirty="0"/>
              <a:t> в </a:t>
            </a:r>
            <a:r>
              <a:rPr lang="ru-RU" dirty="0" err="1"/>
              <a:t>сотні</a:t>
            </a:r>
            <a:r>
              <a:rPr lang="ru-RU" dirty="0"/>
              <a:t> </a:t>
            </a:r>
            <a:r>
              <a:rPr lang="ru-RU" dirty="0" err="1"/>
              <a:t>разів</a:t>
            </a:r>
            <a:r>
              <a:rPr lang="ru-RU" dirty="0"/>
              <a:t> </a:t>
            </a:r>
            <a:r>
              <a:rPr lang="ru-RU" dirty="0" err="1"/>
              <a:t>більше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при </a:t>
            </a:r>
            <a:r>
              <a:rPr lang="ru-RU" dirty="0" err="1"/>
              <a:t>ламінарній</a:t>
            </a:r>
            <a:r>
              <a:rPr lang="ru-RU" dirty="0"/>
              <a:t> </a:t>
            </a:r>
            <a:r>
              <a:rPr lang="ru-RU" dirty="0" err="1"/>
              <a:t>течії</a:t>
            </a:r>
            <a:r>
              <a:rPr lang="ru-RU" dirty="0"/>
              <a:t>, а </a:t>
            </a:r>
            <a:r>
              <a:rPr lang="ru-RU" dirty="0" err="1"/>
              <a:t>швидкості</a:t>
            </a:r>
            <a:r>
              <a:rPr lang="ru-RU" dirty="0"/>
              <a:t> </a:t>
            </a:r>
            <a:r>
              <a:rPr lang="ru-RU" dirty="0" err="1"/>
              <a:t>поблизу</a:t>
            </a:r>
            <a:r>
              <a:rPr lang="ru-RU" dirty="0"/>
              <a:t> </a:t>
            </a:r>
            <a:r>
              <a:rPr lang="ru-RU" dirty="0" err="1"/>
              <a:t>поверхні</a:t>
            </a:r>
            <a:r>
              <a:rPr lang="ru-RU" dirty="0"/>
              <a:t> корпусу </a:t>
            </a:r>
            <a:r>
              <a:rPr lang="ru-RU" dirty="0" err="1"/>
              <a:t>значно</a:t>
            </a:r>
            <a:r>
              <a:rPr lang="ru-RU" dirty="0"/>
              <a:t> </a:t>
            </a:r>
            <a:r>
              <a:rPr lang="ru-RU" dirty="0" err="1"/>
              <a:t>більші</a:t>
            </a:r>
            <a:r>
              <a:rPr lang="ru-RU" dirty="0"/>
              <a:t>. У </a:t>
            </a:r>
            <a:r>
              <a:rPr lang="ru-RU" dirty="0" err="1"/>
              <a:t>натурі</a:t>
            </a:r>
            <a:r>
              <a:rPr lang="ru-RU" dirty="0"/>
              <a:t> </a:t>
            </a:r>
            <a:r>
              <a:rPr lang="ru-RU" dirty="0" err="1"/>
              <a:t>цей</a:t>
            </a:r>
            <a:r>
              <a:rPr lang="ru-RU" dirty="0"/>
              <a:t> вид потоку </a:t>
            </a:r>
            <a:r>
              <a:rPr lang="ru-RU" dirty="0" err="1"/>
              <a:t>обтікає</a:t>
            </a:r>
            <a:r>
              <a:rPr lang="ru-RU" dirty="0"/>
              <a:t> судно </a:t>
            </a:r>
            <a:r>
              <a:rPr lang="ru-RU" dirty="0" err="1"/>
              <a:t>майже</a:t>
            </a:r>
            <a:r>
              <a:rPr lang="ru-RU" dirty="0"/>
              <a:t> по </a:t>
            </a:r>
            <a:r>
              <a:rPr lang="ru-RU" dirty="0" err="1"/>
              <a:t>всій</a:t>
            </a:r>
            <a:r>
              <a:rPr lang="ru-RU" dirty="0"/>
              <a:t> </a:t>
            </a:r>
            <a:r>
              <a:rPr lang="ru-RU" dirty="0" err="1"/>
              <a:t>довжині</a:t>
            </a:r>
            <a:r>
              <a:rPr lang="ru-RU" dirty="0"/>
              <a:t>. </a:t>
            </a:r>
            <a:endParaRPr lang="ru-RU" dirty="0" smtClean="0"/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sz="2000" dirty="0"/>
              <a:t>Рис.3. </a:t>
            </a:r>
            <a:r>
              <a:rPr lang="ru-RU" sz="2000" dirty="0" err="1"/>
              <a:t>Течії</a:t>
            </a:r>
            <a:r>
              <a:rPr lang="ru-RU" sz="2000" dirty="0"/>
              <a:t> у </a:t>
            </a:r>
            <a:r>
              <a:rPr lang="ru-RU" sz="2000" dirty="0" err="1"/>
              <a:t>прикордонному</a:t>
            </a:r>
            <a:r>
              <a:rPr lang="ru-RU" sz="2000" dirty="0"/>
              <a:t> </a:t>
            </a:r>
            <a:r>
              <a:rPr lang="ru-RU" sz="2000" dirty="0" err="1"/>
              <a:t>шарі</a:t>
            </a:r>
            <a:r>
              <a:rPr lang="ru-RU" sz="2000" dirty="0"/>
              <a:t>: а- передача </a:t>
            </a:r>
            <a:r>
              <a:rPr lang="ru-RU" sz="2000" dirty="0" err="1"/>
              <a:t>енергії</a:t>
            </a:r>
            <a:r>
              <a:rPr lang="ru-RU" sz="2000" dirty="0"/>
              <a:t> при </a:t>
            </a:r>
            <a:r>
              <a:rPr lang="ru-RU" sz="2000" dirty="0" err="1"/>
              <a:t>руху</a:t>
            </a:r>
            <a:r>
              <a:rPr lang="ru-RU" sz="2000" dirty="0"/>
              <a:t> </a:t>
            </a:r>
            <a:r>
              <a:rPr lang="ru-RU" sz="2000" dirty="0" err="1"/>
              <a:t>пластини</a:t>
            </a:r>
            <a:r>
              <a:rPr lang="ru-RU" sz="2000" dirty="0"/>
              <a:t>, б – </a:t>
            </a:r>
            <a:r>
              <a:rPr lang="ru-RU" sz="2000" dirty="0" err="1"/>
              <a:t>ламінарна</a:t>
            </a:r>
            <a:r>
              <a:rPr lang="ru-RU" sz="2000" dirty="0"/>
              <a:t> </a:t>
            </a:r>
            <a:r>
              <a:rPr lang="ru-RU" sz="2000" dirty="0" err="1"/>
              <a:t>течія</a:t>
            </a:r>
            <a:r>
              <a:rPr lang="ru-RU" sz="2000" dirty="0"/>
              <a:t>, в – </a:t>
            </a:r>
            <a:r>
              <a:rPr lang="ru-RU" sz="2000" dirty="0" err="1"/>
              <a:t>турбулентний</a:t>
            </a:r>
            <a:r>
              <a:rPr lang="ru-RU" sz="2000" dirty="0"/>
              <a:t> </a:t>
            </a:r>
            <a:r>
              <a:rPr lang="ru-RU" sz="2000" dirty="0" err="1"/>
              <a:t>потік</a:t>
            </a:r>
            <a:r>
              <a:rPr lang="ru-RU" sz="2000" dirty="0"/>
              <a:t>, 1- пластина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рухається</a:t>
            </a:r>
            <a:r>
              <a:rPr lang="ru-RU" sz="2000" dirty="0"/>
              <a:t>, 2 – </a:t>
            </a:r>
            <a:r>
              <a:rPr lang="ru-RU" sz="2000" dirty="0" err="1"/>
              <a:t>границя</a:t>
            </a:r>
            <a:r>
              <a:rPr lang="ru-RU" sz="2000" dirty="0"/>
              <a:t> </a:t>
            </a:r>
            <a:r>
              <a:rPr lang="ru-RU" sz="2000" dirty="0" smtClean="0"/>
              <a:t>шару</a:t>
            </a:r>
            <a:endParaRPr lang="ru-RU" sz="2000" dirty="0"/>
          </a:p>
        </p:txBody>
      </p:sp>
      <p:pic>
        <p:nvPicPr>
          <p:cNvPr id="4098" name="Picture 2" descr="C:\Users\User\Desktop\Течії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4559" y="3110466"/>
            <a:ext cx="6071314" cy="22952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35541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36494"/>
            <a:ext cx="10515600" cy="55404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err="1"/>
              <a:t>Режими</a:t>
            </a:r>
            <a:r>
              <a:rPr lang="ru-RU" dirty="0"/>
              <a:t> </a:t>
            </a:r>
            <a:r>
              <a:rPr lang="ru-RU" dirty="0" err="1"/>
              <a:t>течії</a:t>
            </a:r>
            <a:r>
              <a:rPr lang="ru-RU" dirty="0"/>
              <a:t> </a:t>
            </a:r>
            <a:r>
              <a:rPr lang="ru-RU" dirty="0" err="1"/>
              <a:t>залежать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швидкості</a:t>
            </a:r>
            <a:r>
              <a:rPr lang="ru-RU" dirty="0"/>
              <a:t> судна та </a:t>
            </a:r>
            <a:r>
              <a:rPr lang="ru-RU" dirty="0" err="1"/>
              <a:t>довжини</a:t>
            </a:r>
            <a:r>
              <a:rPr lang="ru-RU" dirty="0"/>
              <a:t> </a:t>
            </a:r>
            <a:r>
              <a:rPr lang="ru-RU" dirty="0" err="1"/>
              <a:t>змоченої</a:t>
            </a:r>
            <a:r>
              <a:rPr lang="ru-RU" dirty="0"/>
              <a:t> </a:t>
            </a:r>
            <a:r>
              <a:rPr lang="ru-RU" dirty="0" err="1"/>
              <a:t>поверхні</a:t>
            </a:r>
            <a:r>
              <a:rPr lang="ru-RU" dirty="0"/>
              <a:t>, у </a:t>
            </a:r>
            <a:r>
              <a:rPr lang="ru-RU" dirty="0" err="1"/>
              <a:t>гідродинаміці</a:t>
            </a:r>
            <a:r>
              <a:rPr lang="ru-RU" dirty="0"/>
              <a:t> вони </a:t>
            </a:r>
            <a:r>
              <a:rPr lang="ru-RU" dirty="0" err="1"/>
              <a:t>пов'язані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числом </a:t>
            </a:r>
            <a:r>
              <a:rPr lang="ru-RU" dirty="0" err="1"/>
              <a:t>Рейнольдса</a:t>
            </a:r>
            <a:r>
              <a:rPr lang="ru-RU" dirty="0"/>
              <a:t>: </a:t>
            </a:r>
            <a:r>
              <a:rPr lang="en-US" b="1" i="1" dirty="0"/>
              <a:t>Re</a:t>
            </a:r>
            <a:r>
              <a:rPr lang="en-US" b="1" dirty="0"/>
              <a:t>=</a:t>
            </a:r>
            <a:r>
              <a:rPr lang="en-US" b="1" i="1" dirty="0" err="1"/>
              <a:t>VxL</a:t>
            </a:r>
            <a:r>
              <a:rPr lang="en-US" b="1" dirty="0"/>
              <a:t>/</a:t>
            </a:r>
            <a:r>
              <a:rPr lang="el-GR" b="1" i="1" dirty="0"/>
              <a:t>ν</a:t>
            </a:r>
            <a:r>
              <a:rPr lang="el-GR" dirty="0"/>
              <a:t>, </a:t>
            </a:r>
            <a:r>
              <a:rPr lang="ru-RU" dirty="0"/>
              <a:t>де </a:t>
            </a:r>
            <a:r>
              <a:rPr lang="el-GR" b="1" dirty="0"/>
              <a:t>ν</a:t>
            </a:r>
            <a:r>
              <a:rPr lang="el-GR" dirty="0"/>
              <a:t> – </a:t>
            </a:r>
            <a:r>
              <a:rPr lang="ru-RU" dirty="0" err="1"/>
              <a:t>коефіцієнт</a:t>
            </a:r>
            <a:r>
              <a:rPr lang="ru-RU" dirty="0"/>
              <a:t> </a:t>
            </a:r>
            <a:r>
              <a:rPr lang="ru-RU" dirty="0" err="1"/>
              <a:t>кінематичної</a:t>
            </a:r>
            <a:r>
              <a:rPr lang="ru-RU" dirty="0"/>
              <a:t> </a:t>
            </a:r>
            <a:r>
              <a:rPr lang="ru-RU" dirty="0" err="1"/>
              <a:t>в'язкості</a:t>
            </a:r>
            <a:r>
              <a:rPr lang="ru-RU" dirty="0"/>
              <a:t> води , для </a:t>
            </a:r>
            <a:r>
              <a:rPr lang="ru-RU" dirty="0" err="1"/>
              <a:t>прісної</a:t>
            </a:r>
            <a:r>
              <a:rPr lang="ru-RU" dirty="0"/>
              <a:t> – </a:t>
            </a:r>
            <a:r>
              <a:rPr lang="el-GR" b="1" dirty="0"/>
              <a:t>ν</a:t>
            </a:r>
            <a:r>
              <a:rPr lang="el-GR" dirty="0"/>
              <a:t> = 1, 15 </a:t>
            </a:r>
            <a:r>
              <a:rPr lang="ru-RU" dirty="0"/>
              <a:t>х10-6 м2/сек., </a:t>
            </a:r>
            <a:r>
              <a:rPr lang="en-US" b="1" dirty="0"/>
              <a:t>L</a:t>
            </a:r>
            <a:r>
              <a:rPr lang="en-US" dirty="0"/>
              <a:t> – </a:t>
            </a:r>
            <a:r>
              <a:rPr lang="ru-RU" dirty="0" err="1"/>
              <a:t>довжина</a:t>
            </a:r>
            <a:r>
              <a:rPr lang="ru-RU" dirty="0"/>
              <a:t> </a:t>
            </a:r>
            <a:r>
              <a:rPr lang="ru-RU" dirty="0" err="1"/>
              <a:t>змоченої</a:t>
            </a:r>
            <a:r>
              <a:rPr lang="ru-RU" dirty="0"/>
              <a:t> </a:t>
            </a:r>
            <a:r>
              <a:rPr lang="ru-RU" dirty="0" err="1"/>
              <a:t>поверхні</a:t>
            </a:r>
            <a:r>
              <a:rPr lang="ru-RU" dirty="0"/>
              <a:t>, м, </a:t>
            </a:r>
            <a:r>
              <a:rPr lang="en-US" b="1" dirty="0"/>
              <a:t>V</a:t>
            </a:r>
            <a:r>
              <a:rPr lang="en-US" dirty="0"/>
              <a:t> – </a:t>
            </a:r>
            <a:r>
              <a:rPr lang="ru-RU" dirty="0" err="1"/>
              <a:t>швидкість</a:t>
            </a:r>
            <a:r>
              <a:rPr lang="ru-RU" dirty="0"/>
              <a:t> судна, м/сек. </a:t>
            </a:r>
          </a:p>
          <a:p>
            <a:pPr marL="0" indent="0">
              <a:buNone/>
            </a:pPr>
            <a:r>
              <a:rPr lang="ru-RU" dirty="0" err="1"/>
              <a:t>Це</a:t>
            </a:r>
            <a:r>
              <a:rPr lang="ru-RU" dirty="0"/>
              <a:t> число в </a:t>
            </a:r>
            <a:r>
              <a:rPr lang="ru-RU" dirty="0" err="1"/>
              <a:t>прикордонному</a:t>
            </a:r>
            <a:r>
              <a:rPr lang="ru-RU" dirty="0"/>
              <a:t> </a:t>
            </a:r>
            <a:r>
              <a:rPr lang="ru-RU" dirty="0" err="1"/>
              <a:t>шарі</a:t>
            </a:r>
            <a:r>
              <a:rPr lang="ru-RU" dirty="0"/>
              <a:t> </a:t>
            </a:r>
            <a:r>
              <a:rPr lang="ru-RU" dirty="0" err="1"/>
              <a:t>зростає</a:t>
            </a:r>
            <a:r>
              <a:rPr lang="ru-RU" dirty="0"/>
              <a:t>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далі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форштевня </a:t>
            </a:r>
            <a:r>
              <a:rPr lang="ru-RU" dirty="0" err="1"/>
              <a:t>внаслідок</a:t>
            </a:r>
            <a:r>
              <a:rPr lang="ru-RU" dirty="0"/>
              <a:t> </a:t>
            </a:r>
            <a:r>
              <a:rPr lang="ru-RU" dirty="0" err="1"/>
              <a:t>збільшення</a:t>
            </a:r>
            <a:r>
              <a:rPr lang="ru-RU" dirty="0"/>
              <a:t> </a:t>
            </a:r>
            <a:r>
              <a:rPr lang="ru-RU" dirty="0" err="1"/>
              <a:t>довжини</a:t>
            </a:r>
            <a:r>
              <a:rPr lang="ru-RU" dirty="0"/>
              <a:t> </a:t>
            </a:r>
            <a:r>
              <a:rPr lang="ru-RU" dirty="0" err="1"/>
              <a:t>змоченої</a:t>
            </a:r>
            <a:r>
              <a:rPr lang="ru-RU" dirty="0"/>
              <a:t> </a:t>
            </a:r>
            <a:r>
              <a:rPr lang="ru-RU" dirty="0" err="1"/>
              <a:t>поверхні</a:t>
            </a:r>
            <a:r>
              <a:rPr lang="ru-RU" dirty="0"/>
              <a:t>. </a:t>
            </a:r>
          </a:p>
          <a:p>
            <a:pPr marL="0" indent="0">
              <a:buNone/>
            </a:pPr>
            <a:r>
              <a:rPr lang="ru-RU" dirty="0"/>
              <a:t>Для </a:t>
            </a:r>
            <a:r>
              <a:rPr lang="ru-RU" dirty="0" err="1"/>
              <a:t>ламінарної</a:t>
            </a:r>
            <a:r>
              <a:rPr lang="ru-RU" dirty="0"/>
              <a:t> </a:t>
            </a:r>
            <a:r>
              <a:rPr lang="ru-RU" dirty="0" err="1"/>
              <a:t>течії</a:t>
            </a:r>
            <a:r>
              <a:rPr lang="ru-RU" dirty="0"/>
              <a:t> </a:t>
            </a:r>
            <a:r>
              <a:rPr lang="ru-RU" dirty="0" err="1"/>
              <a:t>воно</a:t>
            </a:r>
            <a:r>
              <a:rPr lang="ru-RU" dirty="0"/>
              <a:t> становить </a:t>
            </a:r>
            <a:r>
              <a:rPr lang="en-US" dirty="0"/>
              <a:t>Re ≥ 106, </a:t>
            </a:r>
            <a:r>
              <a:rPr lang="ru-RU" dirty="0"/>
              <a:t>для турбулентного потоку </a:t>
            </a:r>
            <a:r>
              <a:rPr lang="en-US" dirty="0"/>
              <a:t>Re ≥ 5</a:t>
            </a:r>
            <a:r>
              <a:rPr lang="ru-RU" dirty="0"/>
              <a:t>х106 – 6х106. </a:t>
            </a:r>
            <a:r>
              <a:rPr lang="ru-RU" dirty="0" err="1"/>
              <a:t>Ламінарна</a:t>
            </a:r>
            <a:r>
              <a:rPr lang="ru-RU" dirty="0"/>
              <a:t> </a:t>
            </a:r>
            <a:r>
              <a:rPr lang="ru-RU" dirty="0" err="1"/>
              <a:t>перетворюється</a:t>
            </a:r>
            <a:r>
              <a:rPr lang="ru-RU" dirty="0"/>
              <a:t> на </a:t>
            </a:r>
            <a:r>
              <a:rPr lang="ru-RU" dirty="0" err="1"/>
              <a:t>турбулентну</a:t>
            </a:r>
            <a:r>
              <a:rPr lang="ru-RU" dirty="0"/>
              <a:t> </a:t>
            </a:r>
            <a:r>
              <a:rPr lang="ru-RU" dirty="0" err="1"/>
              <a:t>внаслідок</a:t>
            </a:r>
            <a:r>
              <a:rPr lang="ru-RU" dirty="0"/>
              <a:t> </a:t>
            </a:r>
            <a:r>
              <a:rPr lang="ru-RU" dirty="0" err="1"/>
              <a:t>появи</a:t>
            </a:r>
            <a:r>
              <a:rPr lang="ru-RU" dirty="0"/>
              <a:t> </a:t>
            </a:r>
            <a:r>
              <a:rPr lang="ru-RU" dirty="0" err="1"/>
              <a:t>вихорів</a:t>
            </a:r>
            <a:r>
              <a:rPr lang="ru-RU" dirty="0"/>
              <a:t>, </a:t>
            </a:r>
            <a:r>
              <a:rPr lang="ru-RU" dirty="0" err="1"/>
              <a:t>направлених</a:t>
            </a:r>
            <a:r>
              <a:rPr lang="ru-RU" dirty="0"/>
              <a:t> </a:t>
            </a:r>
            <a:r>
              <a:rPr lang="ru-RU" dirty="0" err="1"/>
              <a:t>впоперек</a:t>
            </a:r>
            <a:r>
              <a:rPr lang="ru-RU" dirty="0"/>
              <a:t> </a:t>
            </a:r>
            <a:r>
              <a:rPr lang="ru-RU" dirty="0" err="1"/>
              <a:t>прикордонного</a:t>
            </a:r>
            <a:r>
              <a:rPr lang="ru-RU" dirty="0"/>
              <a:t> шару. </a:t>
            </a:r>
            <a:r>
              <a:rPr lang="ru-RU" dirty="0" err="1"/>
              <a:t>Швидкість</a:t>
            </a:r>
            <a:r>
              <a:rPr lang="ru-RU" dirty="0"/>
              <a:t> </a:t>
            </a:r>
            <a:r>
              <a:rPr lang="ru-RU" dirty="0" err="1"/>
              <a:t>часток</a:t>
            </a:r>
            <a:r>
              <a:rPr lang="ru-RU" dirty="0"/>
              <a:t> </a:t>
            </a:r>
            <a:r>
              <a:rPr lang="ru-RU" dirty="0" err="1"/>
              <a:t>поблизу</a:t>
            </a:r>
            <a:r>
              <a:rPr lang="ru-RU" dirty="0"/>
              <a:t> </a:t>
            </a:r>
            <a:r>
              <a:rPr lang="ru-RU" dirty="0" err="1"/>
              <a:t>поверхні</a:t>
            </a:r>
            <a:r>
              <a:rPr lang="ru-RU" dirty="0"/>
              <a:t> корпусу </a:t>
            </a:r>
            <a:r>
              <a:rPr lang="ru-RU" dirty="0" err="1"/>
              <a:t>більша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при </a:t>
            </a:r>
            <a:r>
              <a:rPr lang="ru-RU" dirty="0" err="1"/>
              <a:t>ламінарній</a:t>
            </a:r>
            <a:r>
              <a:rPr lang="ru-RU" dirty="0"/>
              <a:t> </a:t>
            </a:r>
            <a:r>
              <a:rPr lang="ru-RU" dirty="0" err="1"/>
              <a:t>течії</a:t>
            </a:r>
            <a:r>
              <a:rPr lang="ru-RU" dirty="0"/>
              <a:t>. </a:t>
            </a:r>
            <a:r>
              <a:rPr lang="ru-RU" dirty="0" err="1"/>
              <a:t>Поперечні</a:t>
            </a:r>
            <a:r>
              <a:rPr lang="ru-RU" dirty="0"/>
              <a:t> </a:t>
            </a:r>
            <a:r>
              <a:rPr lang="ru-RU" dirty="0" err="1"/>
              <a:t>рухи</a:t>
            </a:r>
            <a:r>
              <a:rPr lang="ru-RU" dirty="0"/>
              <a:t> </a:t>
            </a:r>
            <a:r>
              <a:rPr lang="ru-RU" dirty="0" err="1"/>
              <a:t>часток</a:t>
            </a:r>
            <a:r>
              <a:rPr lang="ru-RU" dirty="0"/>
              <a:t> води </a:t>
            </a:r>
            <a:r>
              <a:rPr lang="ru-RU" dirty="0" err="1"/>
              <a:t>збільшують</a:t>
            </a:r>
            <a:r>
              <a:rPr lang="ru-RU" dirty="0"/>
              <a:t> </a:t>
            </a:r>
            <a:r>
              <a:rPr lang="ru-RU" dirty="0" err="1"/>
              <a:t>товщину</a:t>
            </a:r>
            <a:r>
              <a:rPr lang="ru-RU" dirty="0"/>
              <a:t> </a:t>
            </a:r>
            <a:r>
              <a:rPr lang="ru-RU" dirty="0" err="1"/>
              <a:t>прикордонного</a:t>
            </a:r>
            <a:r>
              <a:rPr lang="ru-RU" dirty="0"/>
              <a:t> шару – </a:t>
            </a:r>
            <a:r>
              <a:rPr lang="ru-RU" dirty="0" err="1"/>
              <a:t>опір</a:t>
            </a:r>
            <a:r>
              <a:rPr lang="ru-RU" dirty="0"/>
              <a:t> </a:t>
            </a:r>
            <a:r>
              <a:rPr lang="ru-RU" dirty="0" err="1"/>
              <a:t>тертя</a:t>
            </a:r>
            <a:r>
              <a:rPr lang="ru-RU" dirty="0"/>
              <a:t> </a:t>
            </a:r>
            <a:r>
              <a:rPr lang="ru-RU" dirty="0" err="1"/>
              <a:t>зростає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9631337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81318"/>
            <a:ext cx="10515600" cy="5495645"/>
          </a:xfrm>
        </p:spPr>
        <p:txBody>
          <a:bodyPr/>
          <a:lstStyle/>
          <a:p>
            <a:pPr marL="0" indent="0">
              <a:buNone/>
            </a:pPr>
            <a:r>
              <a:rPr lang="ru-RU" dirty="0" err="1"/>
              <a:t>Ламінарна</a:t>
            </a:r>
            <a:r>
              <a:rPr lang="ru-RU" dirty="0"/>
              <a:t> </a:t>
            </a:r>
            <a:r>
              <a:rPr lang="ru-RU" dirty="0" err="1"/>
              <a:t>течія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на </a:t>
            </a:r>
            <a:r>
              <a:rPr lang="ru-RU" dirty="0" err="1"/>
              <a:t>невеличкій</a:t>
            </a:r>
            <a:r>
              <a:rPr lang="ru-RU" dirty="0"/>
              <a:t> </a:t>
            </a:r>
            <a:r>
              <a:rPr lang="ru-RU" dirty="0" err="1"/>
              <a:t>ділянці</a:t>
            </a:r>
            <a:r>
              <a:rPr lang="ru-RU" dirty="0"/>
              <a:t> </a:t>
            </a:r>
            <a:r>
              <a:rPr lang="ru-RU" dirty="0" err="1"/>
              <a:t>поблизу</a:t>
            </a:r>
            <a:r>
              <a:rPr lang="ru-RU" dirty="0"/>
              <a:t> форштевня й при невеликих </a:t>
            </a:r>
            <a:r>
              <a:rPr lang="ru-RU" dirty="0" err="1"/>
              <a:t>швидкостях</a:t>
            </a:r>
            <a:r>
              <a:rPr lang="ru-RU" dirty="0"/>
              <a:t>. Критична величина </a:t>
            </a:r>
            <a:r>
              <a:rPr lang="en-US" b="1" dirty="0"/>
              <a:t>Re</a:t>
            </a:r>
            <a:r>
              <a:rPr lang="en-US" dirty="0"/>
              <a:t> </a:t>
            </a:r>
            <a:r>
              <a:rPr lang="ru-RU" dirty="0" err="1"/>
              <a:t>залежить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форми</a:t>
            </a:r>
            <a:r>
              <a:rPr lang="ru-RU" dirty="0"/>
              <a:t> корпусу та </a:t>
            </a:r>
            <a:r>
              <a:rPr lang="ru-RU" dirty="0" err="1"/>
              <a:t>ступеня</a:t>
            </a:r>
            <a:r>
              <a:rPr lang="ru-RU" dirty="0"/>
              <a:t> </a:t>
            </a:r>
            <a:r>
              <a:rPr lang="ru-RU" dirty="0" err="1"/>
              <a:t>гладкості</a:t>
            </a:r>
            <a:r>
              <a:rPr lang="ru-RU" dirty="0"/>
              <a:t> </a:t>
            </a:r>
            <a:r>
              <a:rPr lang="ru-RU" dirty="0" err="1"/>
              <a:t>носової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. При </a:t>
            </a:r>
            <a:r>
              <a:rPr lang="ru-RU" dirty="0" err="1"/>
              <a:t>збільшенні</a:t>
            </a:r>
            <a:r>
              <a:rPr lang="ru-RU" dirty="0"/>
              <a:t> </a:t>
            </a:r>
            <a:r>
              <a:rPr lang="ru-RU" dirty="0" err="1"/>
              <a:t>швидкості</a:t>
            </a:r>
            <a:r>
              <a:rPr lang="ru-RU" dirty="0"/>
              <a:t> </a:t>
            </a:r>
            <a:r>
              <a:rPr lang="ru-RU" dirty="0" err="1"/>
              <a:t>ділянка</a:t>
            </a:r>
            <a:r>
              <a:rPr lang="ru-RU" dirty="0"/>
              <a:t> </a:t>
            </a:r>
            <a:r>
              <a:rPr lang="ru-RU" dirty="0" err="1"/>
              <a:t>ламінарної</a:t>
            </a:r>
            <a:r>
              <a:rPr lang="ru-RU" dirty="0"/>
              <a:t> </a:t>
            </a:r>
            <a:r>
              <a:rPr lang="ru-RU" dirty="0" err="1"/>
              <a:t>течії</a:t>
            </a:r>
            <a:r>
              <a:rPr lang="ru-RU" dirty="0"/>
              <a:t> </a:t>
            </a:r>
            <a:r>
              <a:rPr lang="ru-RU" dirty="0" err="1"/>
              <a:t>скорочується</a:t>
            </a:r>
            <a:r>
              <a:rPr lang="ru-RU" dirty="0"/>
              <a:t> і при </a:t>
            </a:r>
            <a:r>
              <a:rPr lang="ru-RU" dirty="0" err="1"/>
              <a:t>досить</a:t>
            </a:r>
            <a:r>
              <a:rPr lang="ru-RU" dirty="0"/>
              <a:t> </a:t>
            </a:r>
            <a:r>
              <a:rPr lang="ru-RU" dirty="0" err="1"/>
              <a:t>високій</a:t>
            </a:r>
            <a:r>
              <a:rPr lang="ru-RU" dirty="0"/>
              <a:t> </a:t>
            </a:r>
            <a:r>
              <a:rPr lang="ru-RU" dirty="0" err="1"/>
              <a:t>швидкості</a:t>
            </a:r>
            <a:r>
              <a:rPr lang="ru-RU" dirty="0"/>
              <a:t> </a:t>
            </a:r>
            <a:r>
              <a:rPr lang="ru-RU" dirty="0" err="1"/>
              <a:t>настає</a:t>
            </a:r>
            <a:r>
              <a:rPr lang="ru-RU" dirty="0"/>
              <a:t> момент, коли весь корпус </a:t>
            </a:r>
            <a:r>
              <a:rPr lang="ru-RU" dirty="0" err="1"/>
              <a:t>охоплений</a:t>
            </a:r>
            <a:r>
              <a:rPr lang="ru-RU" dirty="0"/>
              <a:t> </a:t>
            </a:r>
            <a:r>
              <a:rPr lang="ru-RU" dirty="0" err="1"/>
              <a:t>турбулентним</a:t>
            </a:r>
            <a:r>
              <a:rPr lang="ru-RU" dirty="0"/>
              <a:t> потоком. </a:t>
            </a:r>
            <a:r>
              <a:rPr lang="ru-RU" dirty="0" err="1"/>
              <a:t>Однак</a:t>
            </a:r>
            <a:r>
              <a:rPr lang="ru-RU" dirty="0"/>
              <a:t> </a:t>
            </a:r>
            <a:r>
              <a:rPr lang="ru-RU" dirty="0" err="1"/>
              <a:t>безпосередньо</a:t>
            </a:r>
            <a:r>
              <a:rPr lang="ru-RU" dirty="0"/>
              <a:t> </a:t>
            </a:r>
            <a:r>
              <a:rPr lang="ru-RU" dirty="0" err="1"/>
              <a:t>біля</a:t>
            </a:r>
            <a:r>
              <a:rPr lang="ru-RU" dirty="0"/>
              <a:t> </a:t>
            </a:r>
            <a:r>
              <a:rPr lang="ru-RU" dirty="0" err="1"/>
              <a:t>поверхні</a:t>
            </a:r>
            <a:r>
              <a:rPr lang="ru-RU" dirty="0"/>
              <a:t> корпусу </a:t>
            </a:r>
            <a:r>
              <a:rPr lang="ru-RU" dirty="0" err="1"/>
              <a:t>зберігається</a:t>
            </a:r>
            <a:r>
              <a:rPr lang="ru-RU" dirty="0"/>
              <a:t> </a:t>
            </a:r>
            <a:r>
              <a:rPr lang="ru-RU" dirty="0" err="1"/>
              <a:t>дуже</a:t>
            </a:r>
            <a:r>
              <a:rPr lang="ru-RU" dirty="0"/>
              <a:t> тонкий </a:t>
            </a:r>
            <a:r>
              <a:rPr lang="ru-RU" dirty="0" err="1"/>
              <a:t>ламінарний</a:t>
            </a:r>
            <a:r>
              <a:rPr lang="ru-RU" dirty="0"/>
              <a:t> </a:t>
            </a:r>
            <a:r>
              <a:rPr lang="ru-RU" dirty="0" err="1"/>
              <a:t>підшар</a:t>
            </a:r>
            <a:r>
              <a:rPr lang="ru-RU" dirty="0"/>
              <a:t>. </a:t>
            </a:r>
            <a:r>
              <a:rPr lang="ru-RU" dirty="0" err="1"/>
              <a:t>Загальна</a:t>
            </a:r>
            <a:r>
              <a:rPr lang="ru-RU" dirty="0"/>
              <a:t> картина показана на рис. 4. </a:t>
            </a:r>
          </a:p>
          <a:p>
            <a:endParaRPr lang="ru-RU" dirty="0"/>
          </a:p>
        </p:txBody>
      </p:sp>
      <p:pic>
        <p:nvPicPr>
          <p:cNvPr id="5122" name="Picture 2" descr="C:\Users\User\Desktop\Омивання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047" y="3954943"/>
            <a:ext cx="5111750" cy="2205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6696635" y="4715452"/>
            <a:ext cx="508298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Рис.4. </a:t>
            </a:r>
            <a:r>
              <a:rPr lang="ru-RU" dirty="0" err="1"/>
              <a:t>Омивання</a:t>
            </a:r>
            <a:r>
              <a:rPr lang="ru-RU" dirty="0"/>
              <a:t> корпусу: </a:t>
            </a:r>
            <a:endParaRPr lang="ru-RU" dirty="0" smtClean="0"/>
          </a:p>
          <a:p>
            <a:r>
              <a:rPr lang="en-US" dirty="0" smtClean="0"/>
              <a:t>I </a:t>
            </a:r>
            <a:r>
              <a:rPr lang="en-US" dirty="0"/>
              <a:t>– </a:t>
            </a:r>
            <a:r>
              <a:rPr lang="ru-RU" dirty="0" err="1"/>
              <a:t>ділянка</a:t>
            </a:r>
            <a:r>
              <a:rPr lang="ru-RU" dirty="0"/>
              <a:t> </a:t>
            </a:r>
            <a:r>
              <a:rPr lang="ru-RU" dirty="0" err="1"/>
              <a:t>ламінарної</a:t>
            </a:r>
            <a:r>
              <a:rPr lang="ru-RU" dirty="0"/>
              <a:t> </a:t>
            </a:r>
            <a:r>
              <a:rPr lang="ru-RU" dirty="0" err="1"/>
              <a:t>течії</a:t>
            </a:r>
            <a:r>
              <a:rPr lang="ru-RU" dirty="0"/>
              <a:t>, </a:t>
            </a:r>
            <a:endParaRPr lang="ru-RU" dirty="0" smtClean="0"/>
          </a:p>
          <a:p>
            <a:r>
              <a:rPr lang="en-US" dirty="0" smtClean="0"/>
              <a:t>II </a:t>
            </a:r>
            <a:r>
              <a:rPr lang="en-US" dirty="0"/>
              <a:t>– </a:t>
            </a:r>
            <a:r>
              <a:rPr lang="ru-RU" dirty="0" err="1"/>
              <a:t>турбулентний</a:t>
            </a:r>
            <a:r>
              <a:rPr lang="ru-RU" dirty="0"/>
              <a:t> </a:t>
            </a:r>
            <a:r>
              <a:rPr lang="ru-RU" dirty="0" err="1"/>
              <a:t>потік</a:t>
            </a:r>
            <a:r>
              <a:rPr lang="ru-RU" dirty="0" smtClean="0"/>
              <a:t>,</a:t>
            </a:r>
          </a:p>
          <a:p>
            <a:r>
              <a:rPr lang="en-US" dirty="0" smtClean="0"/>
              <a:t>III </a:t>
            </a:r>
            <a:r>
              <a:rPr lang="en-US" dirty="0"/>
              <a:t>– </a:t>
            </a:r>
            <a:r>
              <a:rPr lang="ru-RU" dirty="0"/>
              <a:t>зона </a:t>
            </a:r>
            <a:r>
              <a:rPr lang="ru-RU" dirty="0" err="1"/>
              <a:t>зриву</a:t>
            </a:r>
            <a:r>
              <a:rPr lang="ru-RU" dirty="0"/>
              <a:t> потоку, </a:t>
            </a:r>
            <a:r>
              <a:rPr lang="ru-RU" dirty="0" smtClean="0"/>
              <a:t>а </a:t>
            </a:r>
            <a:r>
              <a:rPr lang="ru-RU" dirty="0"/>
              <a:t>– </a:t>
            </a:r>
            <a:r>
              <a:rPr lang="ru-RU" dirty="0" err="1"/>
              <a:t>ламінарний</a:t>
            </a:r>
            <a:r>
              <a:rPr lang="ru-RU" dirty="0"/>
              <a:t> </a:t>
            </a:r>
            <a:r>
              <a:rPr lang="ru-RU" dirty="0" err="1"/>
              <a:t>підшар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855046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10988"/>
            <a:ext cx="10515600" cy="56659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err="1"/>
              <a:t>Опір</a:t>
            </a:r>
            <a:r>
              <a:rPr lang="ru-RU" dirty="0"/>
              <a:t> </a:t>
            </a:r>
            <a:r>
              <a:rPr lang="ru-RU" dirty="0" err="1"/>
              <a:t>тертя</a:t>
            </a:r>
            <a:r>
              <a:rPr lang="ru-RU" dirty="0"/>
              <a:t> </a:t>
            </a:r>
            <a:r>
              <a:rPr lang="ru-RU" dirty="0" err="1"/>
              <a:t>розраховують</a:t>
            </a:r>
            <a:r>
              <a:rPr lang="ru-RU" dirty="0"/>
              <a:t> за формулою: </a:t>
            </a:r>
            <a:r>
              <a:rPr lang="en-US" b="1" i="1" dirty="0" err="1"/>
              <a:t>Rf</a:t>
            </a:r>
            <a:r>
              <a:rPr lang="en-US" b="1" dirty="0"/>
              <a:t>=</a:t>
            </a:r>
            <a:r>
              <a:rPr lang="ru-RU" dirty="0"/>
              <a:t>С</a:t>
            </a:r>
            <a:r>
              <a:rPr lang="en-US" b="1" i="1" dirty="0" err="1"/>
              <a:t>fx</a:t>
            </a:r>
            <a:r>
              <a:rPr lang="en-US" b="1" dirty="0"/>
              <a:t>(</a:t>
            </a:r>
            <a:r>
              <a:rPr lang="el-GR" b="1" i="1" dirty="0"/>
              <a:t>ρ</a:t>
            </a:r>
            <a:r>
              <a:rPr lang="en-US" b="1" i="1" dirty="0"/>
              <a:t>xV</a:t>
            </a:r>
            <a:r>
              <a:rPr lang="en-US" b="1" dirty="0"/>
              <a:t>2/2)</a:t>
            </a:r>
            <a:r>
              <a:rPr lang="el-GR" b="1" dirty="0"/>
              <a:t>Ω</a:t>
            </a:r>
            <a:r>
              <a:rPr lang="el-GR" dirty="0"/>
              <a:t>, </a:t>
            </a:r>
            <a:r>
              <a:rPr lang="ru-RU" dirty="0"/>
              <a:t>кгс, де: </a:t>
            </a:r>
            <a:r>
              <a:rPr lang="en-US" b="1" dirty="0" err="1"/>
              <a:t>Rf</a:t>
            </a:r>
            <a:r>
              <a:rPr lang="en-US" dirty="0"/>
              <a:t> – </a:t>
            </a:r>
            <a:r>
              <a:rPr lang="ru-RU" dirty="0" err="1"/>
              <a:t>опір</a:t>
            </a:r>
            <a:r>
              <a:rPr lang="ru-RU" dirty="0"/>
              <a:t> </a:t>
            </a:r>
            <a:r>
              <a:rPr lang="ru-RU" dirty="0" err="1"/>
              <a:t>тертя</a:t>
            </a:r>
            <a:r>
              <a:rPr lang="ru-RU" dirty="0"/>
              <a:t>, в кг, </a:t>
            </a:r>
            <a:r>
              <a:rPr lang="ru-RU" b="1" dirty="0"/>
              <a:t>С</a:t>
            </a:r>
            <a:r>
              <a:rPr lang="en-US" b="1" dirty="0"/>
              <a:t>f</a:t>
            </a:r>
            <a:r>
              <a:rPr lang="en-US" dirty="0"/>
              <a:t> – </a:t>
            </a:r>
            <a:r>
              <a:rPr lang="ru-RU" dirty="0" err="1"/>
              <a:t>коефіцієнт</a:t>
            </a:r>
            <a:r>
              <a:rPr lang="ru-RU" dirty="0"/>
              <a:t> опору </a:t>
            </a:r>
            <a:r>
              <a:rPr lang="ru-RU" dirty="0" err="1"/>
              <a:t>тертя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залежить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en-US" b="1" dirty="0"/>
              <a:t>Re</a:t>
            </a:r>
            <a:r>
              <a:rPr lang="en-US" dirty="0"/>
              <a:t> </a:t>
            </a:r>
            <a:r>
              <a:rPr lang="ru-RU" dirty="0"/>
              <a:t>та </a:t>
            </a:r>
            <a:r>
              <a:rPr lang="ru-RU" dirty="0" err="1"/>
              <a:t>шорсткості</a:t>
            </a:r>
            <a:r>
              <a:rPr lang="ru-RU" dirty="0"/>
              <a:t>, </a:t>
            </a:r>
            <a:r>
              <a:rPr lang="el-GR" b="1" dirty="0"/>
              <a:t>ρ</a:t>
            </a:r>
            <a:r>
              <a:rPr lang="el-GR" dirty="0"/>
              <a:t> – </a:t>
            </a:r>
            <a:r>
              <a:rPr lang="ru-RU" dirty="0" err="1"/>
              <a:t>масова</a:t>
            </a:r>
            <a:r>
              <a:rPr lang="ru-RU" dirty="0"/>
              <a:t> </a:t>
            </a:r>
            <a:r>
              <a:rPr lang="ru-RU" dirty="0" err="1"/>
              <a:t>щільність</a:t>
            </a:r>
            <a:r>
              <a:rPr lang="ru-RU" dirty="0"/>
              <a:t> </a:t>
            </a:r>
            <a:r>
              <a:rPr lang="ru-RU" dirty="0" err="1"/>
              <a:t>прісної</a:t>
            </a:r>
            <a:r>
              <a:rPr lang="ru-RU" dirty="0"/>
              <a:t> води, 102 кг сек.2/м4, </a:t>
            </a:r>
            <a:r>
              <a:rPr lang="en-US" b="1" dirty="0"/>
              <a:t>V</a:t>
            </a:r>
            <a:r>
              <a:rPr lang="en-US" dirty="0"/>
              <a:t> – </a:t>
            </a:r>
            <a:r>
              <a:rPr lang="ru-RU" dirty="0" err="1"/>
              <a:t>швидкість</a:t>
            </a:r>
            <a:r>
              <a:rPr lang="ru-RU" dirty="0"/>
              <a:t> </a:t>
            </a:r>
            <a:r>
              <a:rPr lang="ru-RU" dirty="0" err="1"/>
              <a:t>яхти</a:t>
            </a:r>
            <a:r>
              <a:rPr lang="ru-RU" dirty="0"/>
              <a:t>, м/сек., </a:t>
            </a:r>
            <a:r>
              <a:rPr lang="el-GR" b="1" dirty="0"/>
              <a:t>Ω</a:t>
            </a:r>
            <a:r>
              <a:rPr lang="el-GR" dirty="0"/>
              <a:t> – </a:t>
            </a:r>
            <a:r>
              <a:rPr lang="ru-RU" dirty="0" err="1"/>
              <a:t>змочена</a:t>
            </a:r>
            <a:r>
              <a:rPr lang="ru-RU" dirty="0"/>
              <a:t> </a:t>
            </a:r>
            <a:r>
              <a:rPr lang="ru-RU" dirty="0" err="1"/>
              <a:t>поверхня</a:t>
            </a:r>
            <a:r>
              <a:rPr lang="ru-RU" dirty="0"/>
              <a:t>, м2. </a:t>
            </a:r>
          </a:p>
          <a:p>
            <a:pPr marL="0" indent="0">
              <a:buNone/>
            </a:pPr>
            <a:r>
              <a:rPr lang="ru-RU" dirty="0" err="1"/>
              <a:t>Зростання</a:t>
            </a:r>
            <a:r>
              <a:rPr lang="ru-RU" dirty="0"/>
              <a:t> опору </a:t>
            </a:r>
            <a:r>
              <a:rPr lang="ru-RU" dirty="0" err="1"/>
              <a:t>шорсткої</a:t>
            </a:r>
            <a:r>
              <a:rPr lang="ru-RU" dirty="0"/>
              <a:t> </a:t>
            </a:r>
            <a:r>
              <a:rPr lang="ru-RU" dirty="0" err="1"/>
              <a:t>поверхні</a:t>
            </a:r>
            <a:r>
              <a:rPr lang="ru-RU" dirty="0"/>
              <a:t>, </a:t>
            </a:r>
            <a:r>
              <a:rPr lang="ru-RU" dirty="0" err="1"/>
              <a:t>порівняно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гладкою </a:t>
            </a:r>
            <a:r>
              <a:rPr lang="ru-RU" dirty="0" err="1"/>
              <a:t>пояснюють</a:t>
            </a:r>
            <a:r>
              <a:rPr lang="ru-RU" dirty="0"/>
              <a:t> </a:t>
            </a:r>
            <a:r>
              <a:rPr lang="ru-RU" dirty="0" err="1"/>
              <a:t>наявністю</a:t>
            </a:r>
            <a:r>
              <a:rPr lang="ru-RU" dirty="0"/>
              <a:t> в турбулентному </a:t>
            </a:r>
            <a:r>
              <a:rPr lang="ru-RU" dirty="0" err="1"/>
              <a:t>шарі</a:t>
            </a:r>
            <a:r>
              <a:rPr lang="ru-RU" dirty="0"/>
              <a:t> </a:t>
            </a:r>
            <a:r>
              <a:rPr lang="ru-RU" dirty="0" err="1"/>
              <a:t>ламінарного</a:t>
            </a:r>
            <a:r>
              <a:rPr lang="ru-RU" dirty="0"/>
              <a:t> </a:t>
            </a:r>
            <a:r>
              <a:rPr lang="ru-RU" dirty="0" err="1"/>
              <a:t>підшару</a:t>
            </a:r>
            <a:r>
              <a:rPr lang="ru-RU" dirty="0"/>
              <a:t>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нерівності</a:t>
            </a:r>
            <a:r>
              <a:rPr lang="ru-RU" dirty="0"/>
              <a:t> </a:t>
            </a:r>
            <a:r>
              <a:rPr lang="ru-RU" dirty="0" err="1"/>
              <a:t>поверхні</a:t>
            </a:r>
            <a:r>
              <a:rPr lang="ru-RU" dirty="0"/>
              <a:t> </a:t>
            </a:r>
            <a:r>
              <a:rPr lang="ru-RU" dirty="0" err="1"/>
              <a:t>занурені</a:t>
            </a:r>
            <a:r>
              <a:rPr lang="ru-RU" dirty="0"/>
              <a:t> у </a:t>
            </a:r>
            <a:r>
              <a:rPr lang="ru-RU" dirty="0" err="1"/>
              <a:t>нього</a:t>
            </a:r>
            <a:r>
              <a:rPr lang="ru-RU" dirty="0"/>
              <a:t>, то </a:t>
            </a:r>
            <a:r>
              <a:rPr lang="ru-RU" dirty="0" err="1"/>
              <a:t>це</a:t>
            </a:r>
            <a:r>
              <a:rPr lang="ru-RU" dirty="0"/>
              <a:t> не </a:t>
            </a:r>
            <a:r>
              <a:rPr lang="ru-RU" dirty="0" err="1"/>
              <a:t>змінює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течії</a:t>
            </a:r>
            <a:r>
              <a:rPr lang="ru-RU" dirty="0"/>
              <a:t>, а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виступають</a:t>
            </a:r>
            <a:r>
              <a:rPr lang="ru-RU" dirty="0"/>
              <a:t> – </a:t>
            </a:r>
            <a:r>
              <a:rPr lang="ru-RU" dirty="0" err="1"/>
              <a:t>тоді</a:t>
            </a:r>
            <a:r>
              <a:rPr lang="ru-RU" dirty="0"/>
              <a:t> </a:t>
            </a:r>
            <a:r>
              <a:rPr lang="ru-RU" dirty="0" err="1"/>
              <a:t>відбувається</a:t>
            </a:r>
            <a:r>
              <a:rPr lang="ru-RU" dirty="0"/>
              <a:t> </a:t>
            </a:r>
            <a:r>
              <a:rPr lang="ru-RU" dirty="0" err="1"/>
              <a:t>турбулізація</a:t>
            </a:r>
            <a:r>
              <a:rPr lang="ru-RU" dirty="0"/>
              <a:t> </a:t>
            </a:r>
            <a:r>
              <a:rPr lang="ru-RU" dirty="0" err="1"/>
              <a:t>руху</a:t>
            </a:r>
            <a:r>
              <a:rPr lang="ru-RU" dirty="0"/>
              <a:t> </a:t>
            </a:r>
            <a:r>
              <a:rPr lang="ru-RU" dirty="0" err="1"/>
              <a:t>часток</a:t>
            </a:r>
            <a:r>
              <a:rPr lang="ru-RU" dirty="0"/>
              <a:t> по </a:t>
            </a:r>
            <a:r>
              <a:rPr lang="ru-RU" dirty="0" err="1"/>
              <a:t>усій</a:t>
            </a:r>
            <a:r>
              <a:rPr lang="ru-RU" dirty="0"/>
              <a:t> </a:t>
            </a:r>
            <a:r>
              <a:rPr lang="ru-RU" dirty="0" err="1"/>
              <a:t>товщині</a:t>
            </a:r>
            <a:r>
              <a:rPr lang="ru-RU" dirty="0"/>
              <a:t> </a:t>
            </a:r>
            <a:r>
              <a:rPr lang="ru-RU" dirty="0" err="1"/>
              <a:t>прикордонного</a:t>
            </a:r>
            <a:r>
              <a:rPr lang="ru-RU" dirty="0"/>
              <a:t> шару і </a:t>
            </a:r>
            <a:r>
              <a:rPr lang="ru-RU" dirty="0" err="1"/>
              <a:t>коефіцієнт</a:t>
            </a:r>
            <a:r>
              <a:rPr lang="ru-RU" dirty="0"/>
              <a:t> </a:t>
            </a:r>
            <a:r>
              <a:rPr lang="ru-RU" dirty="0" err="1"/>
              <a:t>тертя</a:t>
            </a:r>
            <a:r>
              <a:rPr lang="ru-RU" dirty="0"/>
              <a:t> </a:t>
            </a:r>
            <a:r>
              <a:rPr lang="ru-RU" dirty="0" err="1"/>
              <a:t>зростає</a:t>
            </a:r>
            <a:r>
              <a:rPr lang="ru-RU" dirty="0"/>
              <a:t>. </a:t>
            </a:r>
            <a:r>
              <a:rPr lang="ru-RU" dirty="0" err="1"/>
              <a:t>Наприклад</a:t>
            </a:r>
            <a:r>
              <a:rPr lang="ru-RU" dirty="0"/>
              <a:t>, при </a:t>
            </a:r>
            <a:r>
              <a:rPr lang="ru-RU" dirty="0" err="1"/>
              <a:t>висоті</a:t>
            </a:r>
            <a:r>
              <a:rPr lang="ru-RU" dirty="0"/>
              <a:t> </a:t>
            </a:r>
            <a:r>
              <a:rPr lang="ru-RU" dirty="0" err="1"/>
              <a:t>шорсткості</a:t>
            </a:r>
            <a:r>
              <a:rPr lang="ru-RU" dirty="0"/>
              <a:t> 0,2 мм </a:t>
            </a:r>
            <a:r>
              <a:rPr lang="ru-RU" dirty="0" err="1"/>
              <a:t>цей</a:t>
            </a:r>
            <a:r>
              <a:rPr lang="ru-RU" dirty="0"/>
              <a:t> </a:t>
            </a:r>
            <a:r>
              <a:rPr lang="ru-RU" dirty="0" err="1"/>
              <a:t>коефіцієнт</a:t>
            </a:r>
            <a:r>
              <a:rPr lang="ru-RU" dirty="0"/>
              <a:t> становить 0,0038, при </a:t>
            </a:r>
            <a:r>
              <a:rPr lang="ru-RU" dirty="0" err="1"/>
              <a:t>зменшенні</a:t>
            </a:r>
            <a:r>
              <a:rPr lang="ru-RU" dirty="0"/>
              <a:t> </a:t>
            </a:r>
            <a:r>
              <a:rPr lang="ru-RU" dirty="0" err="1"/>
              <a:t>висоти</a:t>
            </a:r>
            <a:r>
              <a:rPr lang="ru-RU" dirty="0"/>
              <a:t> до 0,025 мм (</a:t>
            </a:r>
            <a:r>
              <a:rPr lang="ru-RU" dirty="0" err="1"/>
              <a:t>шліфована</a:t>
            </a:r>
            <a:r>
              <a:rPr lang="ru-RU" dirty="0"/>
              <a:t> та </a:t>
            </a:r>
            <a:r>
              <a:rPr lang="ru-RU" dirty="0" err="1"/>
              <a:t>лакована</a:t>
            </a:r>
            <a:r>
              <a:rPr lang="ru-RU" dirty="0"/>
              <a:t> </a:t>
            </a:r>
            <a:r>
              <a:rPr lang="ru-RU" dirty="0" err="1"/>
              <a:t>поверхня</a:t>
            </a:r>
            <a:r>
              <a:rPr lang="ru-RU" dirty="0"/>
              <a:t>)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зменшується</a:t>
            </a:r>
            <a:r>
              <a:rPr lang="ru-RU" dirty="0"/>
              <a:t> до 0,0028, </a:t>
            </a:r>
            <a:r>
              <a:rPr lang="ru-RU" dirty="0" err="1"/>
              <a:t>тобто</a:t>
            </a:r>
            <a:r>
              <a:rPr lang="ru-RU" dirty="0"/>
              <a:t> на 30%.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56456990"/>
      </p:ext>
    </p:extLst>
  </p:cSld>
  <p:clrMapOvr>
    <a:masterClrMapping/>
  </p:clrMapOvr>
</p:sld>
</file>

<file path=ppt/theme/theme1.xml><?xml version="1.0" encoding="utf-8"?>
<a:theme xmlns:a="http://schemas.openxmlformats.org/drawingml/2006/main" name="Офисная тема">
  <a:themeElements>
    <a:clrScheme name="Офис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исная">
      <a:majorFont>
        <a:latin typeface="Calibri Light"/>
        <a:ea typeface=""/>
        <a:cs typeface=""/>
        <a:font script="Arab" typeface="Times New Roman"/>
        <a:font script="Armn" typeface="Arial"/>
        <a:font script="Beng" typeface="Vrinda"/>
        <a:font script="Bopo" typeface="Microsoft JhengHei"/>
        <a:font script="Cher" typeface="Plantagenet Cherokee"/>
        <a:font script="Deva" typeface="Mangal"/>
        <a:font script="Ethi" typeface="Nyala"/>
        <a:font script="Geor" typeface="Sylfaen"/>
        <a:font script="Gujr" typeface="Shruti"/>
        <a:font script="Guru" typeface="Raavi"/>
        <a:font script="Hang" typeface="맑은 고딕"/>
        <a:font script="Hebr" typeface="Times New Roman"/>
        <a:font script="Knda" typeface="Tunga"/>
        <a:font script="Khmr" typeface="MoolBoran"/>
        <a:font script="Laoo" typeface="DokChampa"/>
        <a:font script="Mlym" typeface="Kartika"/>
        <a:font script="Mong" typeface="Mongolian Baiti"/>
        <a:font script="Mymr" typeface="Myanmar Text"/>
        <a:font script="Orya" typeface="Kalinga"/>
        <a:font script="Sinh" typeface="Iskoola Pota"/>
        <a:font script="Syrc" typeface="Estrangelo Edessa"/>
        <a:font script="Taml" typeface="Latha"/>
        <a:font script="Telu" typeface="Gautami"/>
        <a:font script="Thaa" typeface="MV Boli"/>
        <a:font script="Thai" typeface="Angsana New"/>
        <a:font script="Tibt" typeface="Microsoft Himalaya"/>
        <a:font script="Cans" typeface="Euphemia"/>
        <a:font script="Yiii" typeface="Microsoft Yi Baiti"/>
        <a:font script="Osma" typeface="Ebrima"/>
        <a:font script="Tale" typeface="Microsoft Tai Le"/>
        <a:font script="Bugi" typeface="Leelawadee UI"/>
        <a:font script="Talu" typeface="Microsoft New Tai Lue"/>
        <a:font script="Tfng" typeface="Ebrima"/>
        <a:font script="Hans" typeface="等线 Light"/>
        <a:font script="Hant" typeface="新細明體"/>
        <a:font script="Java" typeface="Javanese Text"/>
        <a:font script="Nkoo" typeface="Ebrima"/>
        <a:font script="Phag" typeface="Phagspa"/>
        <a:font script="Syre" typeface="Estrangelo Edessa"/>
        <a:font script="Syrj" typeface="Estrangelo Edessa"/>
        <a:font script="Syrn" typeface="Estrangelo Edessa"/>
        <a:font script="Jpan" typeface="游ゴシック Light"/>
        <a:font script="Olck" typeface="Nirmala UI"/>
        <a:font script="Lisu" typeface="Segoe UI"/>
        <a:font script="Sora" typeface="Nirmala UI"/>
      </a:majorFont>
      <a:minorFont>
        <a:latin typeface="Calibri"/>
        <a:ea typeface=""/>
        <a:cs typeface=""/>
        <a:font script="Arab" typeface="Arial"/>
        <a:font script="Armn" typeface="Arial"/>
        <a:font script="Beng" typeface="Vrinda"/>
        <a:font script="Bopo" typeface="Microsoft JhengHei"/>
        <a:font script="Cher" typeface="Plantagenet Cherokee"/>
        <a:font script="Deva" typeface="Mangal"/>
        <a:font script="Ethi" typeface="Nyala"/>
        <a:font script="Geor" typeface="Sylfaen"/>
        <a:font script="Gujr" typeface="Shruti"/>
        <a:font script="Guru" typeface="Raavi"/>
        <a:font script="Hang" typeface="맑은 고딕"/>
        <a:font script="Hebr" typeface="Arial"/>
        <a:font script="Knda" typeface="Tunga"/>
        <a:font script="Khmr" typeface="DaunPenh"/>
        <a:font script="Laoo" typeface="DokChampa"/>
        <a:font script="Mlym" typeface="Kartika"/>
        <a:font script="Mong" typeface="Mongolian Baiti"/>
        <a:font script="Mymr" typeface="Myanmar Text"/>
        <a:font script="Orya" typeface="Kalinga"/>
        <a:font script="Sinh" typeface="Iskoola Pota"/>
        <a:font script="Syrc" typeface="Estrangelo Edessa"/>
        <a:font script="Taml" typeface="Latha"/>
        <a:font script="Telu" typeface="Gautami"/>
        <a:font script="Thaa" typeface="MV Boli"/>
        <a:font script="Thai" typeface="Cordia New"/>
        <a:font script="Tibt" typeface="Microsoft Himalaya"/>
        <a:font script="Cans" typeface="Euphemia"/>
        <a:font script="Yiii" typeface="Microsoft Yi Baiti"/>
        <a:font script="Osma" typeface="Ebrima"/>
        <a:font script="Tale" typeface="Microsoft Tai Le"/>
        <a:font script="Bugi" typeface="Leelawadee UI"/>
        <a:font script="Talu" typeface="Microsoft New Tai Lue"/>
        <a:font script="Tfng" typeface="Ebrima"/>
        <a:font script="Hans" typeface="等线"/>
        <a:font script="Hant" typeface="新細明體"/>
        <a:font script="Java" typeface="Javanese Text"/>
        <a:font script="Nkoo" typeface="Ebrima"/>
        <a:font script="Phag" typeface="Phagspa"/>
        <a:font script="Syre" typeface="Estrangelo Edessa"/>
        <a:font script="Syrj" typeface="Estrangelo Edessa"/>
        <a:font script="Syrn" typeface="Estrangelo Edessa"/>
        <a:font script="Jpan" typeface="游ゴシック"/>
        <a:font script="Olck" typeface="Nirmala UI"/>
        <a:font script="Lisu" typeface="Segoe UI"/>
        <a:font script="Sora" typeface="Nirmala UI"/>
      </a:minorFont>
    </a:fontScheme>
    <a:fmtScheme name="Офис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Notes Theme">
  <a:themeElements>
    <a:clrScheme name="Office Notes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Notes Them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 Notes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1"/>
        </a:gradFill>
      </a:fillStyleLst>
      <a:lnStyleLst>
        <a:ln w="9525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>
          <a:solidFill>
            <a:schemeClr val="phClr"/>
          </a:solidFill>
          <a:prstDash val="solid"/>
        </a:ln>
        <a:ln w="38100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</TotalTime>
  <Words>1108</Words>
  <Application>Microsoft Office PowerPoint</Application>
  <PresentationFormat>Произвольный</PresentationFormat>
  <Paragraphs>59</Paragraphs>
  <Slides>13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Офисная тема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Дякую за увагу!</vt:lpstr>
    </vt:vector>
  </TitlesOfParts>
  <Company>Mobile Systems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27</cp:revision>
  <dcterms:created xsi:type="dcterms:W3CDTF">2020-05-07T09:46:48Z</dcterms:created>
  <dcterms:modified xsi:type="dcterms:W3CDTF">2022-10-31T09:55:45Z</dcterms:modified>
</cp:coreProperties>
</file>