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87" r:id="rId3"/>
    <p:sldId id="288" r:id="rId4"/>
    <p:sldId id="289" r:id="rId5"/>
    <p:sldId id="290" r:id="rId6"/>
    <p:sldId id="291" r:id="rId7"/>
    <p:sldId id="292" r:id="rId8"/>
    <p:sldId id="303" r:id="rId9"/>
    <p:sldId id="27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tntu.edu.ua/%D0%A5%D0%BE%D0%B4%D0%BE%D0%B2%D1%96%D1%81%D1%82%D1%8C_%D1%81%D1%83%D0%B4%D0%BD%D0%B0#.D0.9E.D0.BF.D1.96.D1.80_.D1.82.D0.B5.D1.80.D1.82.D1.8F." TargetMode="External"/><Relationship Id="rId3" Type="http://schemas.openxmlformats.org/officeDocument/2006/relationships/hyperlink" Target="https://wiki.tntu.edu.ua/%D0%A5%D0%BE%D0%B4%D0%BE%D0%B2%D1%96%D1%81%D1%82%D1%8C_%D1%81%D1%83%D0%B4%D0%BD%D0%B0#.D0.95.D0.BB.D0.B5.D0.BC.D0.B5.D0.BD.D1.82.D0.B8_.22.D0.A2.D0.B5.D0.BE.D1.80.D1.96.D1.97_.D0.BA.D0.BE.D1.80.D0.B0.D0.B1.D0.BB.D1.8F.22" TargetMode="External"/><Relationship Id="rId7" Type="http://schemas.openxmlformats.org/officeDocument/2006/relationships/hyperlink" Target="https://wiki.tntu.edu.ua/%D0%A5%D0%BE%D0%B4%D0%BE%D0%B2%D1%96%D1%81%D1%82%D1%8C_%D1%81%D1%83%D0%B4%D0%BD%D0%B0#.D0.9F.D0.BE.D0.B2.D0.BD.D0.B8.D0.B9_.D0.BE.D0.BF.D1.96.D1.80" TargetMode="External"/><Relationship Id="rId2" Type="http://schemas.openxmlformats.org/officeDocument/2006/relationships/hyperlink" Target="https://wiki.tntu.edu.ua/%D0%A5%D0%BE%D0%B4%D0%BE%D0%B2%D1%96%D1%81%D1%82%D1%8C_%D1%81%D1%83%D0%B4%D0%BD%D0%B0#.D0.97.D0.B0.D0.B3.D0.B0.D0.BB.D1.8C.D0.BD.D0.B5_.D0.B2.D0.B8.D0.B7.D0.BD.D0.B0.D1.87.D0.B5.D0.BD.D0.BD.D1.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tntu.edu.ua/%D0%A5%D0%BE%D0%B4%D0%BE%D0%B2%D1%96%D1%81%D1%82%D1%8C_%D1%81%D1%83%D0%B4%D0%BD%D0%B0#.D0.A5.D0.B2.D0.B8.D0.BB.D1.8C.D0.BE.D0.B2.D0.B8.D0.B9_.D1.82.D0.B0_.D0.B2.D0.B8.D1.85.D1.80.D0.BE.D0.B2.D0.B8.D0.B9_.D0.BE.D0.BF.D0.BE.D1.80.D0.B8" TargetMode="External"/><Relationship Id="rId5" Type="http://schemas.openxmlformats.org/officeDocument/2006/relationships/hyperlink" Target="https://wiki.tntu.edu.ua/%D0%A5%D0%BE%D0%B4%D0%BE%D0%B2%D1%96%D1%81%D1%82%D1%8C_%D1%81%D1%83%D0%B4%D0%BD%D0%B0#.D0.A1.D0.BA.D0.BB.D0.B0.D0.B4.D0.BE.D0.B2.D1.96_.D0.BF.D0.BE.D0.B2.D0.BD.D0.BE.D0.B3.D0.BE_.D0.BE.D0.BF.D0.BE.D1.80.D1.83_.D1.80.D1.83.D1.85.D1.83_.D1.81.D1.83.D0.B4.D0.BD.D0.B0" TargetMode="External"/><Relationship Id="rId4" Type="http://schemas.openxmlformats.org/officeDocument/2006/relationships/hyperlink" Target="https://wiki.tntu.edu.ua/%D0%A5%D0%BE%D0%B4%D0%BE%D0%B2%D1%96%D1%81%D1%82%D1%8C_%D1%81%D1%83%D0%B4%D0%BD%D0%B0#.D0.9E.D1.81.D0.BD.D0.BE.D0.B2.D0.B8_.D0.B4.D0.B8.D0.BD.D0.B0.D0.BC.D1.96.D0.BA.D0.B8_.D1.81.D1.83.D0.B4.D0.BD.D0.B0:_.D0.BE.D0.BF.D1.96.D1.80_.D0.B2.D0.BE.D0.B4.D0.B8_.D1.80.D1.83.D1.85.D1.83_.D1.81.D1.83.D0.B4.D0.BD.D0.B0" TargetMode="External"/><Relationship Id="rId9" Type="http://schemas.openxmlformats.org/officeDocument/2006/relationships/hyperlink" Target="https://wiki.tntu.edu.ua/%D0%A5%D0%BE%D0%B4%D0%BE%D0%B2%D1%96%D1%81%D1%82%D1%8C_%D1%81%D1%83%D0%B4%D0%BD%D0%B0#.D0.9A.D0.BE.D1.80.D0.BE.D1.82.D0.BA.D0.B8.D0.B9_.D0.B2.D0.B8.D1.81.D0.BD.D0.BE.D0.B2.D0.BE.D0.B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вищого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6847"/>
            <a:ext cx="10515600" cy="5630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dirty="0" smtClean="0">
                <a:solidFill>
                  <a:srgbClr val="FF0000"/>
                </a:solidFill>
              </a:rPr>
              <a:t>Ходова частина моделі.</a:t>
            </a:r>
          </a:p>
          <a:p>
            <a:pPr marL="0" indent="0">
              <a:buNone/>
            </a:pPr>
            <a:r>
              <a:rPr lang="uk-UA" sz="3600" b="1" dirty="0" smtClean="0">
                <a:solidFill>
                  <a:srgbClr val="FF0000"/>
                </a:solidFill>
              </a:rPr>
              <a:t>Ходовість судна. Частина </a:t>
            </a:r>
            <a:r>
              <a:rPr lang="uk-UA" sz="3600" b="1" dirty="0">
                <a:solidFill>
                  <a:srgbClr val="FF0000"/>
                </a:solidFill>
              </a:rPr>
              <a:t>1</a:t>
            </a:r>
            <a:endParaRPr lang="uk-UA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2"/>
              </a:rPr>
              <a:t>1 </a:t>
            </a:r>
            <a:r>
              <a:rPr lang="ru-RU" b="1" dirty="0" err="1">
                <a:solidFill>
                  <a:srgbClr val="0070C0"/>
                </a:solidFill>
                <a:hlinkClick r:id="rId2"/>
              </a:rPr>
              <a:t>Загальне</a:t>
            </a:r>
            <a:r>
              <a:rPr lang="ru-RU" b="1" dirty="0">
                <a:solidFill>
                  <a:srgbClr val="0070C0"/>
                </a:solidFill>
                <a:hlinkClick r:id="rId2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2"/>
              </a:rPr>
              <a:t>визначення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3"/>
              </a:rPr>
              <a:t>2 </a:t>
            </a:r>
            <a:r>
              <a:rPr lang="ru-RU" b="1" dirty="0" err="1">
                <a:solidFill>
                  <a:srgbClr val="0070C0"/>
                </a:solidFill>
                <a:hlinkClick r:id="rId3"/>
              </a:rPr>
              <a:t>Елементи</a:t>
            </a:r>
            <a:r>
              <a:rPr lang="ru-RU" b="1" dirty="0">
                <a:solidFill>
                  <a:srgbClr val="0070C0"/>
                </a:solidFill>
                <a:hlinkClick r:id="rId3"/>
              </a:rPr>
              <a:t> "</a:t>
            </a:r>
            <a:r>
              <a:rPr lang="ru-RU" b="1" dirty="0" err="1">
                <a:solidFill>
                  <a:srgbClr val="0070C0"/>
                </a:solidFill>
                <a:hlinkClick r:id="rId3"/>
              </a:rPr>
              <a:t>Теорії</a:t>
            </a:r>
            <a:r>
              <a:rPr lang="ru-RU" b="1" dirty="0">
                <a:solidFill>
                  <a:srgbClr val="0070C0"/>
                </a:solidFill>
                <a:hlinkClick r:id="rId3"/>
              </a:rPr>
              <a:t> корабля"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4"/>
              </a:rPr>
              <a:t>3 </a:t>
            </a:r>
            <a:r>
              <a:rPr lang="ru-RU" b="1" dirty="0" err="1">
                <a:solidFill>
                  <a:srgbClr val="0070C0"/>
                </a:solidFill>
                <a:hlinkClick r:id="rId4"/>
              </a:rPr>
              <a:t>Основи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4"/>
              </a:rPr>
              <a:t>динаміки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 судна: </a:t>
            </a:r>
            <a:r>
              <a:rPr lang="ru-RU" b="1" dirty="0" err="1">
                <a:solidFill>
                  <a:srgbClr val="0070C0"/>
                </a:solidFill>
                <a:hlinkClick r:id="rId4"/>
              </a:rPr>
              <a:t>опір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 води </a:t>
            </a:r>
            <a:r>
              <a:rPr lang="ru-RU" b="1" dirty="0" err="1">
                <a:solidFill>
                  <a:srgbClr val="0070C0"/>
                </a:solidFill>
                <a:hlinkClick r:id="rId4"/>
              </a:rPr>
              <a:t>руху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 судна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5"/>
              </a:rPr>
              <a:t>4 </a:t>
            </a:r>
            <a:r>
              <a:rPr lang="ru-RU" b="1" dirty="0" err="1">
                <a:solidFill>
                  <a:srgbClr val="0070C0"/>
                </a:solidFill>
                <a:hlinkClick r:id="rId5"/>
              </a:rPr>
              <a:t>Складові</a:t>
            </a:r>
            <a:r>
              <a:rPr lang="ru-RU" b="1" dirty="0">
                <a:solidFill>
                  <a:srgbClr val="0070C0"/>
                </a:solidFill>
                <a:hlinkClick r:id="rId5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5"/>
              </a:rPr>
              <a:t>повного</a:t>
            </a:r>
            <a:r>
              <a:rPr lang="ru-RU" b="1" dirty="0">
                <a:solidFill>
                  <a:srgbClr val="0070C0"/>
                </a:solidFill>
                <a:hlinkClick r:id="rId5"/>
              </a:rPr>
              <a:t> опору </a:t>
            </a:r>
            <a:r>
              <a:rPr lang="ru-RU" b="1" dirty="0" err="1">
                <a:solidFill>
                  <a:srgbClr val="0070C0"/>
                </a:solidFill>
                <a:hlinkClick r:id="rId5"/>
              </a:rPr>
              <a:t>руху</a:t>
            </a:r>
            <a:r>
              <a:rPr lang="ru-RU" b="1" dirty="0">
                <a:solidFill>
                  <a:srgbClr val="0070C0"/>
                </a:solidFill>
                <a:hlinkClick r:id="rId5"/>
              </a:rPr>
              <a:t> судна</a:t>
            </a:r>
            <a:r>
              <a:rPr lang="ru-RU" b="1" dirty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ru-RU" b="1" dirty="0">
                <a:solidFill>
                  <a:srgbClr val="0070C0"/>
                </a:solidFill>
                <a:hlinkClick r:id="rId6"/>
              </a:rPr>
              <a:t>4.1 </a:t>
            </a:r>
            <a:r>
              <a:rPr lang="ru-RU" b="1" dirty="0" err="1">
                <a:solidFill>
                  <a:srgbClr val="0070C0"/>
                </a:solidFill>
                <a:hlinkClick r:id="rId6"/>
              </a:rPr>
              <a:t>Хвильовий</a:t>
            </a:r>
            <a:r>
              <a:rPr lang="ru-RU" b="1" dirty="0">
                <a:solidFill>
                  <a:srgbClr val="0070C0"/>
                </a:solidFill>
                <a:hlinkClick r:id="rId6"/>
              </a:rPr>
              <a:t> та </a:t>
            </a:r>
            <a:r>
              <a:rPr lang="ru-RU" b="1" dirty="0" err="1">
                <a:solidFill>
                  <a:srgbClr val="0070C0"/>
                </a:solidFill>
                <a:hlinkClick r:id="rId6"/>
              </a:rPr>
              <a:t>вихровий</a:t>
            </a:r>
            <a:r>
              <a:rPr lang="ru-RU" b="1" dirty="0">
                <a:solidFill>
                  <a:srgbClr val="0070C0"/>
                </a:solidFill>
                <a:hlinkClick r:id="rId6"/>
              </a:rPr>
              <a:t> опори</a:t>
            </a:r>
            <a:endParaRPr lang="ru-RU" b="1" dirty="0">
              <a:solidFill>
                <a:srgbClr val="0070C0"/>
              </a:solidFill>
            </a:endParaRPr>
          </a:p>
          <a:p>
            <a:pPr lvl="1"/>
            <a:r>
              <a:rPr lang="ru-RU" b="1" dirty="0">
                <a:solidFill>
                  <a:srgbClr val="0070C0"/>
                </a:solidFill>
                <a:hlinkClick r:id="rId7"/>
              </a:rPr>
              <a:t>4.2 </a:t>
            </a:r>
            <a:r>
              <a:rPr lang="ru-RU" b="1" dirty="0" err="1">
                <a:solidFill>
                  <a:srgbClr val="0070C0"/>
                </a:solidFill>
                <a:hlinkClick r:id="rId7"/>
              </a:rPr>
              <a:t>Повний</a:t>
            </a:r>
            <a:r>
              <a:rPr lang="ru-RU" b="1" dirty="0">
                <a:solidFill>
                  <a:srgbClr val="0070C0"/>
                </a:solidFill>
                <a:hlinkClick r:id="rId7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7"/>
              </a:rPr>
              <a:t>опір</a:t>
            </a:r>
            <a:endParaRPr lang="ru-RU" b="1" dirty="0">
              <a:solidFill>
                <a:srgbClr val="0070C0"/>
              </a:solidFill>
            </a:endParaRPr>
          </a:p>
          <a:p>
            <a:pPr lvl="1"/>
            <a:r>
              <a:rPr lang="ru-RU" b="1" dirty="0">
                <a:solidFill>
                  <a:srgbClr val="0070C0"/>
                </a:solidFill>
                <a:hlinkClick r:id="rId8"/>
              </a:rPr>
              <a:t>4.3 </a:t>
            </a:r>
            <a:r>
              <a:rPr lang="ru-RU" b="1" dirty="0" err="1">
                <a:solidFill>
                  <a:srgbClr val="0070C0"/>
                </a:solidFill>
                <a:hlinkClick r:id="rId8"/>
              </a:rPr>
              <a:t>Опір</a:t>
            </a:r>
            <a:r>
              <a:rPr lang="ru-RU" b="1" dirty="0">
                <a:solidFill>
                  <a:srgbClr val="0070C0"/>
                </a:solidFill>
                <a:hlinkClick r:id="rId8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8"/>
              </a:rPr>
              <a:t>тертя</a:t>
            </a:r>
            <a:r>
              <a:rPr lang="ru-RU" b="1" dirty="0">
                <a:solidFill>
                  <a:srgbClr val="0070C0"/>
                </a:solidFill>
                <a:hlinkClick r:id="rId8"/>
              </a:rPr>
              <a:t>.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9"/>
              </a:rPr>
              <a:t>5 Короткий </a:t>
            </a:r>
            <a:r>
              <a:rPr lang="ru-RU" b="1" dirty="0" err="1">
                <a:solidFill>
                  <a:srgbClr val="0070C0"/>
                </a:solidFill>
                <a:hlinkClick r:id="rId9"/>
              </a:rPr>
              <a:t>висновок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6 </a:t>
            </a:r>
            <a:r>
              <a:rPr lang="ru-RU" b="1" dirty="0" err="1" smtClean="0">
                <a:solidFill>
                  <a:srgbClr val="0070C0"/>
                </a:solidFill>
              </a:rPr>
              <a:t>Джерела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інформації</a:t>
            </a:r>
            <a:endParaRPr lang="ru-RU" b="1" dirty="0">
              <a:solidFill>
                <a:srgbClr val="0070C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33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5812"/>
            <a:ext cx="10515600" cy="5621151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1. </a:t>
            </a:r>
            <a:r>
              <a:rPr lang="ru-RU" b="1" dirty="0" err="1" smtClean="0">
                <a:solidFill>
                  <a:srgbClr val="FF0000"/>
                </a:solidFill>
              </a:rPr>
              <a:t>Загальне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визначення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Ходовість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— </a:t>
            </a:r>
            <a:r>
              <a:rPr lang="ru-RU" dirty="0" err="1"/>
              <a:t>якість</a:t>
            </a:r>
            <a:r>
              <a:rPr lang="ru-RU" dirty="0"/>
              <a:t> судна </a:t>
            </a:r>
            <a:r>
              <a:rPr lang="ru-RU" dirty="0" err="1"/>
              <a:t>мати</a:t>
            </a:r>
            <a:r>
              <a:rPr lang="ru-RU" dirty="0"/>
              <a:t> і </a:t>
            </a:r>
            <a:r>
              <a:rPr lang="ru-RU" dirty="0" err="1"/>
              <a:t>зберігати</a:t>
            </a:r>
            <a:r>
              <a:rPr lang="ru-RU" dirty="0"/>
              <a:t> </a:t>
            </a:r>
            <a:r>
              <a:rPr lang="ru-RU" dirty="0" err="1"/>
              <a:t>задану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ходу за </a:t>
            </a:r>
            <a:r>
              <a:rPr lang="ru-RU" dirty="0" err="1"/>
              <a:t>даних</a:t>
            </a:r>
            <a:r>
              <a:rPr lang="ru-RU" dirty="0"/>
              <a:t> умов при </a:t>
            </a:r>
            <a:r>
              <a:rPr lang="ru-RU" dirty="0" err="1"/>
              <a:t>мінімальній</a:t>
            </a:r>
            <a:r>
              <a:rPr lang="ru-RU" dirty="0"/>
              <a:t> </a:t>
            </a:r>
            <a:r>
              <a:rPr lang="ru-RU" dirty="0" err="1"/>
              <a:t>витраті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на </a:t>
            </a:r>
            <a:r>
              <a:rPr lang="ru-RU" dirty="0" err="1"/>
              <a:t>ньому</a:t>
            </a:r>
            <a:r>
              <a:rPr lang="ru-RU" dirty="0"/>
              <a:t>. З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подібних</a:t>
            </a:r>
            <a:r>
              <a:rPr lang="ru-RU" dirty="0"/>
              <a:t> суден </a:t>
            </a:r>
            <a:r>
              <a:rPr lang="ru-RU" dirty="0" err="1"/>
              <a:t>кращою</a:t>
            </a:r>
            <a:r>
              <a:rPr lang="ru-RU" dirty="0"/>
              <a:t> </a:t>
            </a:r>
            <a:r>
              <a:rPr lang="ru-RU" dirty="0" err="1"/>
              <a:t>ходовістю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те, яке </a:t>
            </a:r>
            <a:r>
              <a:rPr lang="ru-RU" dirty="0" err="1"/>
              <a:t>розвиває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при </a:t>
            </a:r>
            <a:r>
              <a:rPr lang="ru-RU" dirty="0" err="1"/>
              <a:t>однаковій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суднових</a:t>
            </a:r>
            <a:r>
              <a:rPr lang="ru-RU" dirty="0"/>
              <a:t> </a:t>
            </a:r>
            <a:r>
              <a:rPr lang="ru-RU" dirty="0" err="1"/>
              <a:t>двигунів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однаковою</a:t>
            </a:r>
            <a:r>
              <a:rPr lang="ru-RU" dirty="0"/>
              <a:t> </a:t>
            </a:r>
            <a:r>
              <a:rPr lang="ru-RU" dirty="0" err="1"/>
              <a:t>парусністю</a:t>
            </a:r>
            <a:r>
              <a:rPr lang="ru-RU" dirty="0"/>
              <a:t>. </a:t>
            </a:r>
          </a:p>
        </p:txBody>
      </p:sp>
      <p:pic>
        <p:nvPicPr>
          <p:cNvPr id="1026" name="Picture 2" descr="C:\Users\User\Desktop\10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238" y="3144602"/>
            <a:ext cx="5225303" cy="326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531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494"/>
            <a:ext cx="10515600" cy="55404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2. </a:t>
            </a:r>
            <a:r>
              <a:rPr lang="ru-RU" b="1" dirty="0" err="1" smtClean="0">
                <a:solidFill>
                  <a:srgbClr val="FF0000"/>
                </a:solidFill>
              </a:rPr>
              <a:t>Елементи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"</a:t>
            </a:r>
            <a:r>
              <a:rPr lang="ru-RU" b="1" dirty="0" err="1">
                <a:solidFill>
                  <a:srgbClr val="FF0000"/>
                </a:solidFill>
              </a:rPr>
              <a:t>Теорії</a:t>
            </a:r>
            <a:r>
              <a:rPr lang="ru-RU" b="1" dirty="0">
                <a:solidFill>
                  <a:srgbClr val="FF0000"/>
                </a:solidFill>
              </a:rPr>
              <a:t> корабля"</a:t>
            </a:r>
          </a:p>
          <a:p>
            <a:pPr marL="0" indent="0">
              <a:buNone/>
            </a:pPr>
            <a:r>
              <a:rPr lang="ru-RU" b="1" dirty="0" err="1"/>
              <a:t>Теорія</a:t>
            </a:r>
            <a:r>
              <a:rPr lang="ru-RU" b="1" dirty="0"/>
              <a:t> корабля </a:t>
            </a:r>
            <a:r>
              <a:rPr lang="ru-RU" dirty="0"/>
              <a:t>- наука про </a:t>
            </a:r>
            <a:r>
              <a:rPr lang="ru-RU" dirty="0" err="1"/>
              <a:t>рівновагу</a:t>
            </a:r>
            <a:r>
              <a:rPr lang="ru-RU" dirty="0"/>
              <a:t> і </a:t>
            </a:r>
            <a:r>
              <a:rPr lang="ru-RU" dirty="0" err="1"/>
              <a:t>рух</a:t>
            </a:r>
            <a:r>
              <a:rPr lang="ru-RU" dirty="0"/>
              <a:t> судна та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морехідні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 </a:t>
            </a:r>
            <a:r>
              <a:rPr lang="ru-RU" dirty="0" err="1"/>
              <a:t>Вивчення</a:t>
            </a:r>
            <a:r>
              <a:rPr lang="ru-RU" dirty="0"/>
              <a:t> та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морехідних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проводиться у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корабля,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обрисів</a:t>
            </a:r>
            <a:r>
              <a:rPr lang="ru-RU" dirty="0"/>
              <a:t> корпусу,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вантажів</a:t>
            </a:r>
            <a:r>
              <a:rPr lang="ru-RU" dirty="0"/>
              <a:t> і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навантажень</a:t>
            </a:r>
            <a:r>
              <a:rPr lang="ru-RU" dirty="0"/>
              <a:t>.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морехідних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</a:t>
            </a:r>
            <a:r>
              <a:rPr lang="ru-RU" dirty="0" err="1"/>
              <a:t>потрібне</a:t>
            </a:r>
            <a:r>
              <a:rPr lang="ru-RU" dirty="0"/>
              <a:t> при </a:t>
            </a:r>
            <a:r>
              <a:rPr lang="ru-RU" dirty="0" err="1"/>
              <a:t>проектуванні</a:t>
            </a:r>
            <a:r>
              <a:rPr lang="ru-RU" dirty="0"/>
              <a:t>, коли </a:t>
            </a:r>
            <a:r>
              <a:rPr lang="ru-RU" dirty="0" err="1"/>
              <a:t>вирішується</a:t>
            </a:r>
            <a:r>
              <a:rPr lang="ru-RU" dirty="0"/>
              <a:t> задача про </a:t>
            </a:r>
            <a:r>
              <a:rPr lang="ru-RU" dirty="0" err="1"/>
              <a:t>обрання</a:t>
            </a:r>
            <a:r>
              <a:rPr lang="ru-RU" dirty="0"/>
              <a:t> таких характеристик,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забезпечували</a:t>
            </a:r>
            <a:r>
              <a:rPr lang="ru-RU" dirty="0"/>
              <a:t> б </a:t>
            </a:r>
            <a:r>
              <a:rPr lang="ru-RU" dirty="0" err="1"/>
              <a:t>надійну</a:t>
            </a:r>
            <a:r>
              <a:rPr lang="ru-RU" dirty="0"/>
              <a:t> і </a:t>
            </a:r>
            <a:r>
              <a:rPr lang="ru-RU" dirty="0" err="1"/>
              <a:t>безаварійну</a:t>
            </a:r>
            <a:r>
              <a:rPr lang="ru-RU" dirty="0"/>
              <a:t> </a:t>
            </a:r>
            <a:r>
              <a:rPr lang="ru-RU" dirty="0" err="1"/>
              <a:t>експлуатацію</a:t>
            </a:r>
            <a:r>
              <a:rPr lang="ru-RU" dirty="0"/>
              <a:t> корабля за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 </a:t>
            </a:r>
            <a:r>
              <a:rPr lang="ru-RU" dirty="0" err="1"/>
              <a:t>плавання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контролю і </a:t>
            </a:r>
            <a:r>
              <a:rPr lang="ru-RU" dirty="0" err="1"/>
              <a:t>регулювання</a:t>
            </a:r>
            <a:r>
              <a:rPr lang="ru-RU" dirty="0"/>
              <a:t> з метою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плавання</a:t>
            </a:r>
            <a:r>
              <a:rPr lang="ru-RU" dirty="0"/>
              <a:t>. </a:t>
            </a:r>
            <a:r>
              <a:rPr lang="ru-RU" dirty="0" err="1"/>
              <a:t>Ходовість</a:t>
            </a:r>
            <a:r>
              <a:rPr lang="ru-RU" dirty="0"/>
              <a:t> корабля - </a:t>
            </a:r>
            <a:r>
              <a:rPr lang="ru-RU" dirty="0" err="1"/>
              <a:t>це</a:t>
            </a:r>
            <a:r>
              <a:rPr lang="ru-RU" dirty="0"/>
              <a:t> одна з </a:t>
            </a:r>
            <a:r>
              <a:rPr lang="ru-RU" dirty="0" err="1"/>
              <a:t>морехідних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"</a:t>
            </a:r>
            <a:r>
              <a:rPr lang="ru-RU" dirty="0" err="1"/>
              <a:t>Теорія</a:t>
            </a:r>
            <a:r>
              <a:rPr lang="ru-RU" dirty="0"/>
              <a:t> корабля". </a:t>
            </a:r>
          </a:p>
        </p:txBody>
      </p:sp>
    </p:spTree>
    <p:extLst>
      <p:ext uri="{BB962C8B-B14F-4D97-AF65-F5344CB8AC3E}">
        <p14:creationId xmlns:p14="http://schemas.microsoft.com/office/powerpoint/2010/main" val="2681984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0306"/>
            <a:ext cx="10515600" cy="57466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Загалом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є </a:t>
            </a:r>
            <a:r>
              <a:rPr lang="ru-RU" dirty="0" err="1"/>
              <a:t>шість</a:t>
            </a:r>
            <a:r>
              <a:rPr lang="ru-RU" dirty="0"/>
              <a:t>: </a:t>
            </a:r>
            <a:r>
              <a:rPr lang="ru-RU" i="1" dirty="0" err="1" smtClean="0"/>
              <a:t>плавучість</a:t>
            </a:r>
            <a:r>
              <a:rPr lang="ru-RU" i="1" dirty="0"/>
              <a:t>, </a:t>
            </a:r>
            <a:r>
              <a:rPr lang="ru-RU" i="1" dirty="0" err="1" smtClean="0"/>
              <a:t>остійність</a:t>
            </a:r>
            <a:r>
              <a:rPr lang="ru-RU" i="1" dirty="0" smtClean="0"/>
              <a:t> </a:t>
            </a:r>
            <a:r>
              <a:rPr lang="ru-RU" i="1" dirty="0"/>
              <a:t>і </a:t>
            </a:r>
            <a:r>
              <a:rPr lang="ru-RU" i="1" dirty="0" err="1"/>
              <a:t>непотоплюваність</a:t>
            </a:r>
            <a:r>
              <a:rPr lang="ru-RU" i="1" dirty="0" smtClean="0"/>
              <a:t>, </a:t>
            </a:r>
            <a:r>
              <a:rPr lang="ru-RU" i="1" dirty="0" err="1"/>
              <a:t>ходовість</a:t>
            </a:r>
            <a:r>
              <a:rPr lang="ru-RU" i="1" dirty="0" smtClean="0"/>
              <a:t>, </a:t>
            </a:r>
            <a:r>
              <a:rPr lang="ru-RU" i="1" dirty="0" err="1"/>
              <a:t>керованість</a:t>
            </a:r>
            <a:r>
              <a:rPr lang="ru-RU" i="1" dirty="0"/>
              <a:t> </a:t>
            </a:r>
            <a:r>
              <a:rPr lang="ru-RU" i="1" dirty="0" smtClean="0"/>
              <a:t>та </a:t>
            </a:r>
            <a:r>
              <a:rPr lang="ru-RU" i="1" dirty="0" err="1"/>
              <a:t>помірність</a:t>
            </a:r>
            <a:r>
              <a:rPr lang="ru-RU" i="1" dirty="0"/>
              <a:t> </a:t>
            </a:r>
            <a:r>
              <a:rPr lang="ru-RU" i="1" dirty="0" err="1"/>
              <a:t>хитавиці</a:t>
            </a:r>
            <a:r>
              <a:rPr lang="ru-RU" dirty="0"/>
              <a:t>. </a:t>
            </a:r>
            <a:r>
              <a:rPr lang="ru-RU" dirty="0" err="1"/>
              <a:t>Плавучість</a:t>
            </a:r>
            <a:r>
              <a:rPr lang="ru-RU" dirty="0"/>
              <a:t>, </a:t>
            </a:r>
            <a:r>
              <a:rPr lang="ru-RU" dirty="0" err="1"/>
              <a:t>остійність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непотоплюваність</a:t>
            </a:r>
            <a:r>
              <a:rPr lang="ru-RU" dirty="0"/>
              <a:t> </a:t>
            </a:r>
            <a:r>
              <a:rPr lang="ru-RU" dirty="0" err="1"/>
              <a:t>об'єднуються</a:t>
            </a:r>
            <a:r>
              <a:rPr lang="ru-RU" dirty="0"/>
              <a:t> у </a:t>
            </a:r>
            <a:r>
              <a:rPr lang="ru-RU" dirty="0" err="1"/>
              <a:t>розділ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носить </a:t>
            </a:r>
            <a:r>
              <a:rPr lang="ru-RU" dirty="0" err="1"/>
              <a:t>назву</a:t>
            </a:r>
            <a:r>
              <a:rPr lang="ru-RU" dirty="0"/>
              <a:t> «Статика корабля»; </a:t>
            </a:r>
            <a:r>
              <a:rPr lang="ru-RU" dirty="0" err="1"/>
              <a:t>ходовість</a:t>
            </a:r>
            <a:r>
              <a:rPr lang="ru-RU" dirty="0"/>
              <a:t>, </a:t>
            </a:r>
            <a:r>
              <a:rPr lang="ru-RU" dirty="0" err="1"/>
              <a:t>хитавиця</a:t>
            </a:r>
            <a:r>
              <a:rPr lang="ru-RU" dirty="0"/>
              <a:t> і </a:t>
            </a:r>
            <a:r>
              <a:rPr lang="ru-RU" dirty="0" err="1"/>
              <a:t>керованість</a:t>
            </a:r>
            <a:r>
              <a:rPr lang="ru-RU" dirty="0"/>
              <a:t> – у </a:t>
            </a:r>
            <a:r>
              <a:rPr lang="ru-RU" dirty="0" err="1"/>
              <a:t>розділ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«</a:t>
            </a:r>
            <a:r>
              <a:rPr lang="ru-RU" dirty="0" err="1"/>
              <a:t>Динаміка</a:t>
            </a:r>
            <a:r>
              <a:rPr lang="ru-RU" dirty="0"/>
              <a:t> корабля</a:t>
            </a:r>
            <a:r>
              <a:rPr lang="ru-RU" dirty="0" smtClean="0"/>
              <a:t>». </a:t>
            </a:r>
            <a:r>
              <a:rPr lang="ru-RU" dirty="0" err="1"/>
              <a:t>Ходовість</a:t>
            </a:r>
            <a:r>
              <a:rPr lang="ru-RU" dirty="0"/>
              <a:t>, у свою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охоплює</a:t>
            </a:r>
            <a:r>
              <a:rPr lang="ru-RU" dirty="0"/>
              <a:t> два </a:t>
            </a:r>
            <a:r>
              <a:rPr lang="ru-RU" dirty="0" err="1"/>
              <a:t>самостійних</a:t>
            </a:r>
            <a:r>
              <a:rPr lang="ru-RU" dirty="0"/>
              <a:t>, але </a:t>
            </a:r>
            <a:r>
              <a:rPr lang="ru-RU" dirty="0" err="1"/>
              <a:t>взаємозалежних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: опору води </a:t>
            </a:r>
            <a:r>
              <a:rPr lang="ru-RU" dirty="0" err="1"/>
              <a:t>руху</a:t>
            </a:r>
            <a:r>
              <a:rPr lang="ru-RU" dirty="0"/>
              <a:t> судна й </a:t>
            </a:r>
            <a:r>
              <a:rPr lang="ru-RU" dirty="0" err="1"/>
              <a:t>суднових</a:t>
            </a:r>
            <a:r>
              <a:rPr lang="ru-RU" dirty="0"/>
              <a:t> </a:t>
            </a:r>
            <a:r>
              <a:rPr lang="ru-RU" dirty="0" err="1"/>
              <a:t>рушіїв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умовний</a:t>
            </a:r>
            <a:r>
              <a:rPr lang="ru-RU" dirty="0"/>
              <a:t> характер, </a:t>
            </a:r>
            <a:r>
              <a:rPr lang="ru-RU" dirty="0" err="1"/>
              <a:t>оскільки</a:t>
            </a:r>
            <a:r>
              <a:rPr lang="ru-RU" dirty="0"/>
              <a:t> в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при </a:t>
            </a:r>
            <a:r>
              <a:rPr lang="ru-RU" dirty="0" err="1"/>
              <a:t>русі</a:t>
            </a:r>
            <a:r>
              <a:rPr lang="ru-RU" dirty="0"/>
              <a:t> </a:t>
            </a:r>
            <a:r>
              <a:rPr lang="ru-RU" dirty="0" err="1"/>
              <a:t>корабель</a:t>
            </a:r>
            <a:r>
              <a:rPr lang="ru-RU" dirty="0"/>
              <a:t> </a:t>
            </a:r>
            <a:r>
              <a:rPr lang="ru-RU" dirty="0" err="1"/>
              <a:t>зазнає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хвиль</a:t>
            </a:r>
            <a:r>
              <a:rPr lang="ru-RU" dirty="0"/>
              <a:t> і </a:t>
            </a:r>
            <a:r>
              <a:rPr lang="ru-RU" dirty="0" err="1"/>
              <a:t>вітру</a:t>
            </a:r>
            <a:r>
              <a:rPr lang="ru-RU" dirty="0"/>
              <a:t>, тому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плавучості</a:t>
            </a:r>
            <a:r>
              <a:rPr lang="ru-RU" dirty="0"/>
              <a:t> і </a:t>
            </a:r>
            <a:r>
              <a:rPr lang="ru-RU" dirty="0" err="1"/>
              <a:t>остійності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з </a:t>
            </a:r>
            <a:r>
              <a:rPr lang="ru-RU" dirty="0" err="1"/>
              <a:t>врахуванням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хитавиці</a:t>
            </a:r>
            <a:r>
              <a:rPr lang="ru-RU" dirty="0"/>
              <a:t>. З </a:t>
            </a:r>
            <a:r>
              <a:rPr lang="ru-RU" dirty="0" err="1"/>
              <a:t>іншого</a:t>
            </a:r>
            <a:r>
              <a:rPr lang="ru-RU" dirty="0"/>
              <a:t> боку,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плавності</a:t>
            </a:r>
            <a:r>
              <a:rPr lang="ru-RU" dirty="0"/>
              <a:t> і </a:t>
            </a:r>
            <a:r>
              <a:rPr lang="ru-RU" dirty="0" err="1"/>
              <a:t>помірності</a:t>
            </a:r>
            <a:r>
              <a:rPr lang="ru-RU" dirty="0"/>
              <a:t> </a:t>
            </a:r>
            <a:r>
              <a:rPr lang="ru-RU" dirty="0" err="1"/>
              <a:t>хитавиці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чином </a:t>
            </a:r>
            <a:r>
              <a:rPr lang="ru-RU" dirty="0" err="1"/>
              <a:t>пов'язане</a:t>
            </a:r>
            <a:r>
              <a:rPr lang="ru-RU" dirty="0"/>
              <a:t> з </a:t>
            </a:r>
            <a:r>
              <a:rPr lang="ru-RU" dirty="0" err="1"/>
              <a:t>напрямком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корабля, характеристиками </a:t>
            </a:r>
            <a:r>
              <a:rPr lang="ru-RU" dirty="0" err="1"/>
              <a:t>хвиль</a:t>
            </a:r>
            <a:r>
              <a:rPr lang="ru-RU" dirty="0"/>
              <a:t>, параметрами </a:t>
            </a:r>
            <a:r>
              <a:rPr lang="ru-RU" dirty="0" err="1"/>
              <a:t>суднових</a:t>
            </a:r>
            <a:r>
              <a:rPr lang="ru-RU" dirty="0"/>
              <a:t> </a:t>
            </a:r>
            <a:r>
              <a:rPr lang="ru-RU" dirty="0" err="1"/>
              <a:t>рушіїв</a:t>
            </a:r>
            <a:r>
              <a:rPr lang="ru-RU" dirty="0"/>
              <a:t> та керма, а </a:t>
            </a:r>
            <a:r>
              <a:rPr lang="ru-RU" dirty="0" err="1"/>
              <a:t>також</a:t>
            </a:r>
            <a:r>
              <a:rPr lang="ru-RU" dirty="0"/>
              <a:t>,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 </a:t>
            </a:r>
            <a:r>
              <a:rPr lang="ru-RU" dirty="0" err="1"/>
              <a:t>вгамовувачів</a:t>
            </a:r>
            <a:r>
              <a:rPr lang="ru-RU" dirty="0"/>
              <a:t> </a:t>
            </a:r>
            <a:r>
              <a:rPr lang="ru-RU" dirty="0" err="1"/>
              <a:t>хитавиці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хитавицю</a:t>
            </a:r>
            <a:r>
              <a:rPr lang="ru-RU" dirty="0"/>
              <a:t>, </a:t>
            </a:r>
            <a:r>
              <a:rPr lang="ru-RU" dirty="0" err="1"/>
              <a:t>ходовість</a:t>
            </a:r>
            <a:r>
              <a:rPr lang="ru-RU" dirty="0"/>
              <a:t> і </a:t>
            </a:r>
            <a:r>
              <a:rPr lang="ru-RU" dirty="0" err="1"/>
              <a:t>керованість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сумісно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13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4424"/>
            <a:ext cx="10515600" cy="552253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3. </a:t>
            </a:r>
            <a:r>
              <a:rPr lang="ru-RU" b="1" dirty="0" err="1" smtClean="0">
                <a:solidFill>
                  <a:srgbClr val="FF0000"/>
                </a:solidFill>
              </a:rPr>
              <a:t>Основи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динаміки</a:t>
            </a:r>
            <a:r>
              <a:rPr lang="ru-RU" b="1" dirty="0">
                <a:solidFill>
                  <a:srgbClr val="FF0000"/>
                </a:solidFill>
              </a:rPr>
              <a:t> судна: </a:t>
            </a:r>
            <a:r>
              <a:rPr lang="ru-RU" b="1" dirty="0" err="1">
                <a:solidFill>
                  <a:srgbClr val="FF0000"/>
                </a:solidFill>
              </a:rPr>
              <a:t>опір</a:t>
            </a:r>
            <a:r>
              <a:rPr lang="ru-RU" b="1" dirty="0">
                <a:solidFill>
                  <a:srgbClr val="FF0000"/>
                </a:solidFill>
              </a:rPr>
              <a:t> води </a:t>
            </a:r>
            <a:r>
              <a:rPr lang="ru-RU" b="1" dirty="0" err="1">
                <a:solidFill>
                  <a:srgbClr val="FF0000"/>
                </a:solidFill>
              </a:rPr>
              <a:t>руху</a:t>
            </a:r>
            <a:r>
              <a:rPr lang="ru-RU" b="1" dirty="0">
                <a:solidFill>
                  <a:srgbClr val="FF0000"/>
                </a:solidFill>
              </a:rPr>
              <a:t> судна</a:t>
            </a:r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розділі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розглядають</a:t>
            </a:r>
            <a:r>
              <a:rPr lang="ru-RU" dirty="0"/>
              <a:t> </a:t>
            </a:r>
            <a:r>
              <a:rPr lang="ru-RU" dirty="0" err="1"/>
              <a:t>ходовість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опору води </a:t>
            </a:r>
            <a:r>
              <a:rPr lang="ru-RU" dirty="0" err="1"/>
              <a:t>руху</a:t>
            </a:r>
            <a:r>
              <a:rPr lang="ru-RU" dirty="0"/>
              <a:t> судна, </a:t>
            </a:r>
            <a:r>
              <a:rPr lang="ru-RU" dirty="0" err="1"/>
              <a:t>керованість</a:t>
            </a:r>
            <a:r>
              <a:rPr lang="ru-RU" dirty="0"/>
              <a:t> та </a:t>
            </a:r>
            <a:r>
              <a:rPr lang="ru-RU" dirty="0" err="1"/>
              <a:t>хитавицю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суднові</a:t>
            </a:r>
            <a:r>
              <a:rPr lang="ru-RU" dirty="0"/>
              <a:t> </a:t>
            </a:r>
            <a:r>
              <a:rPr lang="ru-RU" dirty="0" err="1"/>
              <a:t>рушії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судно </a:t>
            </a:r>
            <a:r>
              <a:rPr lang="ru-RU" dirty="0" err="1"/>
              <a:t>рухається</a:t>
            </a:r>
            <a:r>
              <a:rPr lang="ru-RU" dirty="0"/>
              <a:t> з </a:t>
            </a:r>
            <a:r>
              <a:rPr lang="ru-RU" dirty="0" err="1"/>
              <a:t>постійною</a:t>
            </a:r>
            <a:r>
              <a:rPr lang="ru-RU" dirty="0"/>
              <a:t> </a:t>
            </a:r>
            <a:r>
              <a:rPr lang="ru-RU" dirty="0" err="1"/>
              <a:t>швидкістю</a:t>
            </a:r>
            <a:r>
              <a:rPr lang="ru-RU" dirty="0"/>
              <a:t>,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збурює</a:t>
            </a:r>
            <a:r>
              <a:rPr lang="ru-RU" dirty="0"/>
              <a:t> воду,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рухатись</a:t>
            </a:r>
            <a:r>
              <a:rPr lang="ru-RU" dirty="0"/>
              <a:t> у тому самому </a:t>
            </a:r>
            <a:r>
              <a:rPr lang="ru-RU" dirty="0" err="1"/>
              <a:t>напрямку</a:t>
            </a:r>
            <a:r>
              <a:rPr lang="ru-RU" dirty="0"/>
              <a:t>, </a:t>
            </a:r>
            <a:r>
              <a:rPr lang="ru-RU" dirty="0" err="1"/>
              <a:t>обертаються</a:t>
            </a:r>
            <a:r>
              <a:rPr lang="ru-RU" dirty="0"/>
              <a:t> та </a:t>
            </a:r>
            <a:r>
              <a:rPr lang="ru-RU" dirty="0" err="1"/>
              <a:t>коливаються</a:t>
            </a:r>
            <a:r>
              <a:rPr lang="ru-RU" dirty="0"/>
              <a:t>.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початок </a:t>
            </a:r>
            <a:r>
              <a:rPr lang="ru-RU" dirty="0" err="1"/>
              <a:t>хвилеутворенню</a:t>
            </a:r>
            <a:r>
              <a:rPr lang="ru-RU" dirty="0"/>
              <a:t> та </a:t>
            </a:r>
            <a:r>
              <a:rPr lang="ru-RU" dirty="0" err="1"/>
              <a:t>вихроутворенню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Судно, </a:t>
            </a:r>
            <a:r>
              <a:rPr lang="ru-RU" dirty="0" err="1"/>
              <a:t>надаючи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 </a:t>
            </a:r>
            <a:r>
              <a:rPr lang="ru-RU" dirty="0" err="1"/>
              <a:t>масам</a:t>
            </a:r>
            <a:r>
              <a:rPr lang="ru-RU" dirty="0"/>
              <a:t> води, </a:t>
            </a:r>
            <a:r>
              <a:rPr lang="ru-RU" dirty="0" err="1"/>
              <a:t>сприймає</a:t>
            </a:r>
            <a:r>
              <a:rPr lang="ru-RU" dirty="0"/>
              <a:t> </a:t>
            </a:r>
            <a:r>
              <a:rPr lang="ru-RU" dirty="0" err="1"/>
              <a:t>реакцію</a:t>
            </a:r>
            <a:r>
              <a:rPr lang="ru-RU" dirty="0"/>
              <a:t> води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гідродинамічних</a:t>
            </a:r>
            <a:r>
              <a:rPr lang="ru-RU" dirty="0"/>
              <a:t> сил,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контактують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змоченою</a:t>
            </a:r>
            <a:r>
              <a:rPr lang="ru-RU" dirty="0"/>
              <a:t> </a:t>
            </a:r>
            <a:r>
              <a:rPr lang="ru-RU" dirty="0" err="1"/>
              <a:t>поверхнею</a:t>
            </a:r>
            <a:r>
              <a:rPr lang="ru-RU" dirty="0"/>
              <a:t>. </a:t>
            </a:r>
            <a:r>
              <a:rPr lang="ru-RU" dirty="0" err="1"/>
              <a:t>Рівнодіюча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сил </a:t>
            </a:r>
            <a:r>
              <a:rPr lang="en-US" b="1" dirty="0"/>
              <a:t>Q</a:t>
            </a:r>
            <a:r>
              <a:rPr lang="en-US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кутом. </a:t>
            </a:r>
            <a:r>
              <a:rPr lang="ru-RU" dirty="0" err="1"/>
              <a:t>Проекція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на горизонталь і є опором води </a:t>
            </a:r>
            <a:r>
              <a:rPr lang="ru-RU" dirty="0" err="1"/>
              <a:t>руху</a:t>
            </a:r>
            <a:r>
              <a:rPr lang="ru-RU" dirty="0"/>
              <a:t> судна </a:t>
            </a:r>
            <a:r>
              <a:rPr lang="en-US" b="1" dirty="0"/>
              <a:t>R</a:t>
            </a:r>
            <a:r>
              <a:rPr lang="en-US" dirty="0"/>
              <a:t> (</a:t>
            </a:r>
            <a:r>
              <a:rPr lang="ru-RU" dirty="0"/>
              <a:t>рис.1). Рух води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таких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як </a:t>
            </a:r>
            <a:r>
              <a:rPr lang="ru-RU" dirty="0" err="1"/>
              <a:t>інерція</a:t>
            </a:r>
            <a:r>
              <a:rPr lang="ru-RU" dirty="0"/>
              <a:t>, </a:t>
            </a:r>
            <a:r>
              <a:rPr lang="ru-RU" dirty="0" err="1"/>
              <a:t>питома</a:t>
            </a:r>
            <a:r>
              <a:rPr lang="ru-RU" dirty="0"/>
              <a:t> вага, </a:t>
            </a:r>
            <a:r>
              <a:rPr lang="ru-RU" dirty="0" err="1"/>
              <a:t>в'язкість</a:t>
            </a:r>
            <a:r>
              <a:rPr lang="ru-RU" dirty="0"/>
              <a:t>. </a:t>
            </a:r>
            <a:endParaRPr lang="ru-RU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Рис.           1 </a:t>
            </a:r>
            <a:r>
              <a:rPr lang="ru-RU" b="1" dirty="0"/>
              <a:t>Сила опору </a:t>
            </a:r>
            <a:r>
              <a:rPr lang="en-US" b="1" dirty="0" smtClean="0"/>
              <a:t>R</a:t>
            </a:r>
            <a:endParaRPr lang="en-US" dirty="0"/>
          </a:p>
        </p:txBody>
      </p:sp>
      <p:pic>
        <p:nvPicPr>
          <p:cNvPr id="2050" name="Picture 2" descr="C:\Users\User\Desktop\Сила_опору_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375" y="4186518"/>
            <a:ext cx="5667223" cy="208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04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8918"/>
            <a:ext cx="10515600" cy="5648045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Потужність</a:t>
            </a:r>
            <a:r>
              <a:rPr lang="ru-RU" dirty="0"/>
              <a:t> для </a:t>
            </a:r>
            <a:r>
              <a:rPr lang="ru-RU" dirty="0" err="1"/>
              <a:t>подолання</a:t>
            </a:r>
            <a:r>
              <a:rPr lang="ru-RU" dirty="0"/>
              <a:t> опору при </a:t>
            </a:r>
            <a:r>
              <a:rPr lang="ru-RU" dirty="0" err="1"/>
              <a:t>русі</a:t>
            </a:r>
            <a:r>
              <a:rPr lang="ru-RU" dirty="0"/>
              <a:t> судна з </a:t>
            </a:r>
            <a:r>
              <a:rPr lang="ru-RU" dirty="0" err="1"/>
              <a:t>постійною</a:t>
            </a:r>
            <a:r>
              <a:rPr lang="ru-RU" dirty="0"/>
              <a:t> 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: </a:t>
            </a:r>
            <a:r>
              <a:rPr lang="en-US" b="1" i="1" dirty="0"/>
              <a:t>EPS</a:t>
            </a:r>
            <a:r>
              <a:rPr lang="en-US" b="1" dirty="0"/>
              <a:t>=</a:t>
            </a:r>
            <a:r>
              <a:rPr lang="en-US" b="1" i="1" dirty="0"/>
              <a:t>RV</a:t>
            </a:r>
            <a:r>
              <a:rPr lang="en-US" b="1" dirty="0"/>
              <a:t>/75</a:t>
            </a:r>
            <a:r>
              <a:rPr lang="en-US" dirty="0"/>
              <a:t> </a:t>
            </a:r>
            <a:r>
              <a:rPr lang="ru-RU" dirty="0" err="1"/>
              <a:t>к.с</a:t>
            </a:r>
            <a:r>
              <a:rPr lang="ru-RU" dirty="0"/>
              <a:t>., де </a:t>
            </a:r>
            <a:r>
              <a:rPr lang="en-US" b="1" dirty="0"/>
              <a:t>R</a:t>
            </a:r>
            <a:r>
              <a:rPr lang="en-US" dirty="0"/>
              <a:t> – </a:t>
            </a:r>
            <a:r>
              <a:rPr lang="ru-RU" dirty="0"/>
              <a:t>сила опору, кг, </a:t>
            </a:r>
            <a:r>
              <a:rPr lang="en-US" b="1" dirty="0"/>
              <a:t>V</a:t>
            </a:r>
            <a:r>
              <a:rPr lang="en-US" dirty="0"/>
              <a:t> –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, м/сек., </a:t>
            </a:r>
            <a:r>
              <a:rPr lang="en-US" b="1" dirty="0"/>
              <a:t>EPS</a:t>
            </a:r>
            <a:r>
              <a:rPr lang="en-US" dirty="0"/>
              <a:t> – </a:t>
            </a:r>
            <a:r>
              <a:rPr lang="ru-RU" dirty="0" err="1"/>
              <a:t>буксировочна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ефективна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. </a:t>
            </a:r>
            <a:r>
              <a:rPr lang="ru-RU" dirty="0" err="1"/>
              <a:t>Опір</a:t>
            </a:r>
            <a:r>
              <a:rPr lang="ru-RU" dirty="0"/>
              <a:t> судна </a:t>
            </a:r>
            <a:r>
              <a:rPr lang="ru-RU" dirty="0" err="1"/>
              <a:t>вивчають</a:t>
            </a:r>
            <a:r>
              <a:rPr lang="ru-RU" dirty="0"/>
              <a:t> </a:t>
            </a:r>
            <a:r>
              <a:rPr lang="ru-RU" dirty="0" err="1"/>
              <a:t>починаючи</a:t>
            </a:r>
            <a:r>
              <a:rPr lang="ru-RU" dirty="0"/>
              <a:t> з </a:t>
            </a:r>
            <a:r>
              <a:rPr lang="ru-RU" dirty="0" err="1"/>
              <a:t>випробування</a:t>
            </a:r>
            <a:r>
              <a:rPr lang="ru-RU" dirty="0"/>
              <a:t> моделей </a:t>
            </a:r>
            <a:r>
              <a:rPr lang="ru-RU" dirty="0" err="1"/>
              <a:t>корпусів</a:t>
            </a:r>
            <a:r>
              <a:rPr lang="ru-RU" dirty="0"/>
              <a:t> в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мірилах</a:t>
            </a:r>
            <a:r>
              <a:rPr lang="ru-RU" dirty="0"/>
              <a:t> в </a:t>
            </a:r>
            <a:r>
              <a:rPr lang="ru-RU" dirty="0" err="1"/>
              <a:t>гідродинамічних</a:t>
            </a:r>
            <a:r>
              <a:rPr lang="ru-RU" dirty="0"/>
              <a:t> </a:t>
            </a:r>
            <a:r>
              <a:rPr lang="ru-RU" dirty="0" err="1"/>
              <a:t>випробувальних</a:t>
            </a:r>
            <a:r>
              <a:rPr lang="ru-RU" dirty="0"/>
              <a:t> </a:t>
            </a:r>
            <a:r>
              <a:rPr lang="ru-RU" dirty="0" err="1"/>
              <a:t>басейнах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7170" name="Picture 2" descr="C:\Users\User\Desktop\PRESTIGE_420_0036-Jean-Francois_ROMER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2" t="44427"/>
          <a:stretch/>
        </p:blipFill>
        <p:spPr bwMode="auto">
          <a:xfrm>
            <a:off x="1873624" y="3259381"/>
            <a:ext cx="7942730" cy="2933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41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8894"/>
            <a:ext cx="10515600" cy="5388069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6. Джерела інформації:</a:t>
            </a:r>
          </a:p>
          <a:p>
            <a:pPr marL="0" indent="0">
              <a:buNone/>
            </a:pPr>
            <a:r>
              <a:rPr lang="uk-UA" dirty="0" smtClean="0"/>
              <a:t>. </a:t>
            </a:r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smtClean="0"/>
              <a:t>wiki.tntu.edu.ua</a:t>
            </a:r>
            <a:r>
              <a:rPr lang="uk-UA" dirty="0" smtClean="0"/>
              <a:t>/Ходовість_судна</a:t>
            </a:r>
            <a:endParaRPr lang="ru-RU" dirty="0"/>
          </a:p>
          <a:p>
            <a:r>
              <a:rPr lang="ru-RU" dirty="0" smtClean="0"/>
              <a:t>Семенов-Тян-Шанский </a:t>
            </a:r>
            <a:r>
              <a:rPr lang="ru-RU" dirty="0"/>
              <a:t>В. В. Статика </a:t>
            </a:r>
            <a:r>
              <a:rPr lang="ru-RU" dirty="0" smtClean="0"/>
              <a:t>і </a:t>
            </a:r>
            <a:r>
              <a:rPr lang="ru-RU" dirty="0" err="1" smtClean="0"/>
              <a:t>динаміка</a:t>
            </a:r>
            <a:r>
              <a:rPr lang="ru-RU" dirty="0" smtClean="0"/>
              <a:t> </a:t>
            </a:r>
            <a:r>
              <a:rPr lang="ru-RU" dirty="0"/>
              <a:t>корабля. — Л.: </a:t>
            </a:r>
            <a:r>
              <a:rPr lang="ru-RU" dirty="0" err="1" smtClean="0"/>
              <a:t>Суднобудування</a:t>
            </a:r>
            <a:r>
              <a:rPr lang="ru-RU" dirty="0" smtClean="0"/>
              <a:t>, 2003</a:t>
            </a:r>
            <a:r>
              <a:rPr lang="ru-RU" dirty="0"/>
              <a:t>. </a:t>
            </a:r>
          </a:p>
          <a:p>
            <a:r>
              <a:rPr lang="ru-RU" dirty="0" err="1" smtClean="0"/>
              <a:t>Новіков</a:t>
            </a:r>
            <a:r>
              <a:rPr lang="ru-RU" dirty="0" smtClean="0"/>
              <a:t> </a:t>
            </a:r>
            <a:r>
              <a:rPr lang="ru-RU" dirty="0"/>
              <a:t>А. И. </a:t>
            </a:r>
            <a:r>
              <a:rPr lang="ru-RU" dirty="0" err="1" smtClean="0"/>
              <a:t>Грузова</a:t>
            </a:r>
            <a:r>
              <a:rPr lang="ru-RU" dirty="0" smtClean="0"/>
              <a:t> </a:t>
            </a:r>
            <a:r>
              <a:rPr lang="ru-RU" dirty="0"/>
              <a:t>марка морских </a:t>
            </a:r>
            <a:r>
              <a:rPr lang="ru-RU" dirty="0" err="1" smtClean="0"/>
              <a:t>судів</a:t>
            </a:r>
            <a:r>
              <a:rPr lang="ru-RU" dirty="0"/>
              <a:t>. — </a:t>
            </a:r>
            <a:r>
              <a:rPr lang="ru-RU" dirty="0" err="1" smtClean="0"/>
              <a:t>Севастопіль</a:t>
            </a:r>
            <a:r>
              <a:rPr lang="ru-RU" dirty="0"/>
              <a:t>: Кручинин Л. Ю., 2006. — 160 с. </a:t>
            </a:r>
          </a:p>
          <a:p>
            <a:r>
              <a:rPr lang="ru-RU" dirty="0"/>
              <a:t>Донцов C. B.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/>
              <a:t>судна: </a:t>
            </a:r>
            <a:r>
              <a:rPr lang="ru-RU" dirty="0" smtClean="0"/>
              <a:t>Одеса</a:t>
            </a:r>
            <a:r>
              <a:rPr lang="ru-RU" dirty="0"/>
              <a:t>: </a:t>
            </a:r>
            <a:r>
              <a:rPr lang="ru-RU" dirty="0" err="1" smtClean="0"/>
              <a:t>Фенікс</a:t>
            </a:r>
            <a:r>
              <a:rPr lang="ru-RU" dirty="0"/>
              <a:t>, 2007. -142 с. </a:t>
            </a:r>
          </a:p>
          <a:p>
            <a:r>
              <a:rPr lang="ru-RU" dirty="0" err="1"/>
              <a:t>Сизов</a:t>
            </a:r>
            <a:r>
              <a:rPr lang="ru-RU" dirty="0"/>
              <a:t> В. Г.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/>
              <a:t>корабля: </a:t>
            </a:r>
            <a:r>
              <a:rPr lang="ru-RU" dirty="0" smtClean="0"/>
              <a:t>Одеса</a:t>
            </a:r>
            <a:r>
              <a:rPr lang="ru-RU" dirty="0"/>
              <a:t>: </a:t>
            </a:r>
            <a:r>
              <a:rPr lang="ru-RU" dirty="0" err="1" smtClean="0"/>
              <a:t>Фенікс</a:t>
            </a:r>
            <a:r>
              <a:rPr lang="ru-RU" dirty="0"/>
              <a:t>, М.:</a:t>
            </a:r>
            <a:r>
              <a:rPr lang="ru-RU" dirty="0" err="1" smtClean="0"/>
              <a:t>ТрансЛіт</a:t>
            </a:r>
            <a:r>
              <a:rPr lang="ru-RU" dirty="0"/>
              <a:t>. 2008.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665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User\Desktop\c0fb3835085ce2c_400x2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236" y="1658471"/>
            <a:ext cx="6658982" cy="4161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642</Words>
  <Application>Microsoft Office PowerPoint</Application>
  <PresentationFormat>Произвольный</PresentationFormat>
  <Paragraphs>38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Офисная тема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28</cp:revision>
  <dcterms:created xsi:type="dcterms:W3CDTF">2020-05-07T09:46:48Z</dcterms:created>
  <dcterms:modified xsi:type="dcterms:W3CDTF">2022-10-31T11:22:07Z</dcterms:modified>
</cp:coreProperties>
</file>