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72" r:id="rId3"/>
    <p:sldId id="270" r:id="rId4"/>
    <p:sldId id="273" r:id="rId5"/>
    <p:sldId id="274" r:id="rId6"/>
    <p:sldId id="275" r:id="rId7"/>
    <p:sldId id="267" r:id="rId8"/>
    <p:sldId id="269" r:id="rId9"/>
    <p:sldId id="257" r:id="rId10"/>
    <p:sldId id="258" r:id="rId11"/>
    <p:sldId id="259" r:id="rId12"/>
    <p:sldId id="260" r:id="rId13"/>
    <p:sldId id="286" r:id="rId14"/>
    <p:sldId id="28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9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0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73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2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97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9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1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92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0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9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9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8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2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3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9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BC2AE-63A6-4549-9EF1-07359ED685BB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533404-37D7-4397-89C8-5BC822C3B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2</a:t>
            </a:r>
            <a:r>
              <a:rPr lang="ru-RU" dirty="0">
                <a:solidFill>
                  <a:schemeClr val="tx1"/>
                </a:solidFill>
              </a:rPr>
              <a:t>8.06.2022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FE740-AC0B-4200-9642-423F6101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691" y="396952"/>
            <a:ext cx="4288561" cy="8393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Планеризм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CA779-8F72-4EAD-8BFD-33A025B89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48" y="1488613"/>
            <a:ext cx="10731564" cy="3880773"/>
          </a:xfrm>
        </p:spPr>
        <p:txBody>
          <a:bodyPr/>
          <a:lstStyle/>
          <a:p>
            <a:r>
              <a:rPr lang="ru-RU" dirty="0" err="1"/>
              <a:t>Безмоторні</a:t>
            </a:r>
            <a:r>
              <a:rPr lang="ru-RU" dirty="0"/>
              <a:t> </a:t>
            </a:r>
            <a:r>
              <a:rPr lang="ru-RU" dirty="0" err="1"/>
              <a:t>літальні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з </a:t>
            </a:r>
            <a:r>
              <a:rPr lang="ru-RU" dirty="0" err="1"/>
              <a:t>крилами</a:t>
            </a:r>
            <a:r>
              <a:rPr lang="ru-RU" dirty="0"/>
              <a:t> — </a:t>
            </a:r>
            <a:r>
              <a:rPr lang="ru-RU" dirty="0" err="1"/>
              <a:t>планери</a:t>
            </a:r>
            <a:r>
              <a:rPr lang="ru-RU" dirty="0"/>
              <a:t> — не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поцінування</a:t>
            </a:r>
            <a:r>
              <a:rPr lang="ru-RU" dirty="0"/>
              <a:t> у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простору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Активізували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планеризму </a:t>
            </a:r>
            <a:r>
              <a:rPr lang="ru-RU" dirty="0" err="1"/>
              <a:t>праці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аеродинаміки</a:t>
            </a:r>
            <a:r>
              <a:rPr lang="ru-RU" dirty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і конструктора Дж. </a:t>
            </a:r>
            <a:r>
              <a:rPr lang="ru-RU" dirty="0" err="1"/>
              <a:t>Кейлі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першим </a:t>
            </a:r>
            <a:r>
              <a:rPr lang="ru-RU" dirty="0" err="1"/>
              <a:t>визначив</a:t>
            </a:r>
            <a:r>
              <a:rPr lang="ru-RU" dirty="0"/>
              <a:t> і записав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, </a:t>
            </a:r>
            <a:r>
              <a:rPr lang="ru-RU" dirty="0" err="1"/>
              <a:t>важчих</a:t>
            </a:r>
            <a:r>
              <a:rPr lang="ru-RU" dirty="0"/>
              <a:t> за </a:t>
            </a:r>
            <a:r>
              <a:rPr lang="ru-RU" dirty="0" err="1"/>
              <a:t>повітря</a:t>
            </a:r>
            <a:r>
              <a:rPr lang="ru-RU" dirty="0"/>
              <a:t>, дав </a:t>
            </a:r>
            <a:r>
              <a:rPr lang="ru-RU" dirty="0" err="1"/>
              <a:t>визначення</a:t>
            </a:r>
            <a:r>
              <a:rPr lang="ru-RU" dirty="0"/>
              <a:t> </a:t>
            </a:r>
            <a:r>
              <a:rPr lang="ru-RU" dirty="0" err="1"/>
              <a:t>підйомної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тяги і лобового опору.</a:t>
            </a:r>
          </a:p>
        </p:txBody>
      </p:sp>
      <p:pic>
        <p:nvPicPr>
          <p:cNvPr id="2050" name="Picture 2" descr="планёрный спорт | это... Что такое планёрный спорт?">
            <a:extLst>
              <a:ext uri="{FF2B5EF4-FFF2-40B4-BE49-F238E27FC236}">
                <a16:creationId xmlns:a16="http://schemas.microsoft.com/office/drawing/2014/main" id="{97D02169-485D-46C2-94B5-AD44AAA1C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3249636"/>
            <a:ext cx="4438809" cy="32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порт в твоем дворе. Правила планерного спорта">
            <a:extLst>
              <a:ext uri="{FF2B5EF4-FFF2-40B4-BE49-F238E27FC236}">
                <a16:creationId xmlns:a16="http://schemas.microsoft.com/office/drawing/2014/main" id="{D1908D01-1B4D-4F8C-8D99-ABDC2BB76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71" y="3249636"/>
            <a:ext cx="3211412" cy="32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ланеризм в Харькове - Home | Facebook">
            <a:extLst>
              <a:ext uri="{FF2B5EF4-FFF2-40B4-BE49-F238E27FC236}">
                <a16:creationId xmlns:a16="http://schemas.microsoft.com/office/drawing/2014/main" id="{A9F94136-A909-4D64-8D07-AC700E24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574" y="3249636"/>
            <a:ext cx="3211412" cy="32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6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F893D-3F5D-48DF-8432-1476AAD5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Становлення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авіації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Україні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2DD5C-645E-45D5-82F5-7B7BA465D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0761"/>
            <a:ext cx="8596668" cy="3880773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теренах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сформувалося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 та </a:t>
            </a:r>
            <a:r>
              <a:rPr lang="ru-RU" dirty="0" err="1"/>
              <a:t>повітроплавання</a:t>
            </a:r>
            <a:r>
              <a:rPr lang="ru-RU" dirty="0"/>
              <a:t> — у </a:t>
            </a:r>
            <a:r>
              <a:rPr lang="ru-RU" dirty="0" err="1"/>
              <a:t>Києві</a:t>
            </a:r>
            <a:r>
              <a:rPr lang="ru-RU" dirty="0"/>
              <a:t>, </a:t>
            </a:r>
            <a:r>
              <a:rPr lang="ru-RU" dirty="0" err="1"/>
              <a:t>Одесі</a:t>
            </a:r>
            <a:r>
              <a:rPr lang="ru-RU" dirty="0"/>
              <a:t>, </a:t>
            </a:r>
            <a:r>
              <a:rPr lang="ru-RU" dirty="0" err="1"/>
              <a:t>Харкові</a:t>
            </a:r>
            <a:r>
              <a:rPr lang="ru-RU" dirty="0"/>
              <a:t> та </a:t>
            </a:r>
            <a:r>
              <a:rPr lang="ru-RU" dirty="0" err="1"/>
              <a:t>Львові</a:t>
            </a:r>
            <a:r>
              <a:rPr lang="ru-RU" dirty="0"/>
              <a:t>.</a:t>
            </a:r>
          </a:p>
          <a:p>
            <a:r>
              <a:rPr lang="ru-RU" dirty="0" err="1"/>
              <a:t>Фундатором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стало </a:t>
            </a:r>
            <a:r>
              <a:rPr lang="ru-RU" dirty="0" err="1"/>
              <a:t>створене</a:t>
            </a:r>
            <a:r>
              <a:rPr lang="ru-RU" dirty="0"/>
              <a:t> 1909 </a:t>
            </a:r>
            <a:r>
              <a:rPr lang="ru-RU" dirty="0" err="1"/>
              <a:t>Київське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повітроплавання</a:t>
            </a:r>
            <a:r>
              <a:rPr lang="ru-RU" dirty="0"/>
              <a:t>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авіаконструкторів</a:t>
            </a:r>
            <a:r>
              <a:rPr lang="ru-RU" dirty="0"/>
              <a:t>: Г. Адлер, Ф. </a:t>
            </a:r>
            <a:r>
              <a:rPr lang="ru-RU" dirty="0" err="1"/>
              <a:t>Билінкін</a:t>
            </a:r>
            <a:r>
              <a:rPr lang="ru-RU" dirty="0"/>
              <a:t>, Д. Григорович, В. </a:t>
            </a:r>
            <a:r>
              <a:rPr lang="ru-RU" dirty="0" err="1"/>
              <a:t>Іордан</a:t>
            </a:r>
            <a:r>
              <a:rPr lang="ru-RU" dirty="0"/>
              <a:t>, О. </a:t>
            </a:r>
            <a:r>
              <a:rPr lang="ru-RU" dirty="0" err="1"/>
              <a:t>Карпека</a:t>
            </a:r>
            <a:r>
              <a:rPr lang="ru-RU" dirty="0"/>
              <a:t>, </a:t>
            </a:r>
            <a:r>
              <a:rPr lang="ru-RU" dirty="0" err="1"/>
              <a:t>брати</a:t>
            </a:r>
            <a:r>
              <a:rPr lang="ru-RU" dirty="0"/>
              <a:t> Касьяненки, О. Кудашев, П. Нестеров, І. </a:t>
            </a:r>
            <a:r>
              <a:rPr lang="ru-RU" dirty="0" err="1"/>
              <a:t>Сікорський</a:t>
            </a:r>
            <a:r>
              <a:rPr lang="ru-RU" dirty="0"/>
              <a:t>, Ф. Терещенко, О. Фальц-</a:t>
            </a:r>
            <a:r>
              <a:rPr lang="ru-RU" dirty="0" err="1"/>
              <a:t>Фейн</a:t>
            </a:r>
            <a:r>
              <a:rPr lang="ru-RU" dirty="0"/>
              <a:t> 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Ігор Сікорський:крила до неба - На скрижалях">
            <a:extLst>
              <a:ext uri="{FF2B5EF4-FFF2-40B4-BE49-F238E27FC236}">
                <a16:creationId xmlns:a16="http://schemas.microsoft.com/office/drawing/2014/main" id="{326D6DD9-103B-48F9-9F7F-F7B0CBC9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8" y="4289596"/>
            <a:ext cx="3538284" cy="21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червня: 110 років у Києві відбувся перший політ авіатора — літаком  власного виробництва - Рідна країна">
            <a:extLst>
              <a:ext uri="{FF2B5EF4-FFF2-40B4-BE49-F238E27FC236}">
                <a16:creationId xmlns:a16="http://schemas.microsoft.com/office/drawing/2014/main" id="{1E33A152-8C7D-4686-9C64-A056428E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831" y="4289596"/>
            <a:ext cx="4549621" cy="21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2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2B90EAB-760A-4577-A7F1-7EEF4365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99" y="359925"/>
            <a:ext cx="8596668" cy="3880773"/>
          </a:xfrm>
        </p:spPr>
        <p:txBody>
          <a:bodyPr/>
          <a:lstStyle/>
          <a:p>
            <a:r>
              <a:rPr lang="ru-RU" dirty="0"/>
              <a:t>Тут </a:t>
            </a:r>
            <a:r>
              <a:rPr lang="ru-RU" dirty="0" err="1"/>
              <a:t>протягом</a:t>
            </a:r>
            <a:r>
              <a:rPr lang="ru-RU" dirty="0"/>
              <a:t> 1909–1912 </a:t>
            </a:r>
            <a:r>
              <a:rPr lang="ru-RU" dirty="0" err="1"/>
              <a:t>сконструйовано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сорока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літальних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. Першим </a:t>
            </a:r>
            <a:r>
              <a:rPr lang="ru-RU" dirty="0" err="1"/>
              <a:t>польотом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 «Кудашев-1» </a:t>
            </a:r>
            <a:r>
              <a:rPr lang="ru-RU" dirty="0" err="1"/>
              <a:t>професора</a:t>
            </a:r>
            <a:r>
              <a:rPr lang="ru-RU" dirty="0"/>
              <a:t> 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політехнічного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 О. Кудашева 05.06.1910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започатковано</a:t>
            </a:r>
            <a:r>
              <a:rPr lang="ru-RU" dirty="0"/>
              <a:t> </a:t>
            </a:r>
            <a:r>
              <a:rPr lang="ru-RU" dirty="0" err="1"/>
              <a:t>вітчизняну</a:t>
            </a:r>
            <a:r>
              <a:rPr lang="ru-RU" dirty="0"/>
              <a:t> </a:t>
            </a:r>
            <a:r>
              <a:rPr lang="ru-RU" dirty="0" err="1"/>
              <a:t>авіаеру</a:t>
            </a:r>
            <a:r>
              <a:rPr lang="ru-RU" dirty="0"/>
              <a:t>. </a:t>
            </a:r>
            <a:r>
              <a:rPr lang="ru-RU" dirty="0" err="1"/>
              <a:t>Наступними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польоти</a:t>
            </a:r>
            <a:r>
              <a:rPr lang="ru-RU" dirty="0"/>
              <a:t> І. </a:t>
            </a:r>
            <a:r>
              <a:rPr lang="ru-RU" dirty="0" err="1"/>
              <a:t>Сікорського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(16.06.1910)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</p:txBody>
      </p:sp>
      <p:pic>
        <p:nvPicPr>
          <p:cNvPr id="4098" name="Picture 2" descr="Київське товариство повітроплавання — Вікіпедія">
            <a:extLst>
              <a:ext uri="{FF2B5EF4-FFF2-40B4-BE49-F238E27FC236}">
                <a16:creationId xmlns:a16="http://schemas.microsoft.com/office/drawing/2014/main" id="{21803A59-664E-47B6-8AD7-6F1E1FF49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9" y="2292277"/>
            <a:ext cx="2769250" cy="42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ітопис повний — Цивільна авіація України">
            <a:extLst>
              <a:ext uri="{FF2B5EF4-FFF2-40B4-BE49-F238E27FC236}">
                <a16:creationId xmlns:a16="http://schemas.microsoft.com/office/drawing/2014/main" id="{D5129AFC-0EF1-4F05-ABCB-2D9A36E8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36" y="2276728"/>
            <a:ext cx="4101540" cy="23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евідомий Київ: як на Куренівці авіатори ставили рекорди">
            <a:extLst>
              <a:ext uri="{FF2B5EF4-FFF2-40B4-BE49-F238E27FC236}">
                <a16:creationId xmlns:a16="http://schemas.microsoft.com/office/drawing/2014/main" id="{3DA732E3-5409-4B22-A411-9B284DC6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36" y="4771388"/>
            <a:ext cx="4101540" cy="19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Брати Касяненки — репресовані автори перших літаків - Урядовий Кур'єр -  газета центральних органів влади України онлайн">
            <a:extLst>
              <a:ext uri="{FF2B5EF4-FFF2-40B4-BE49-F238E27FC236}">
                <a16:creationId xmlns:a16="http://schemas.microsoft.com/office/drawing/2014/main" id="{1D58C5D0-4415-4E91-A714-04359D0F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31" y="3429000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4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62A65-8776-447E-8D32-8CD99FBF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авіаційних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підприємств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E4DEF-5EAA-4971-BE84-8003E4BD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86" y="1654152"/>
            <a:ext cx="10506482" cy="3880773"/>
          </a:xfrm>
        </p:spPr>
        <p:txBody>
          <a:bodyPr/>
          <a:lstStyle/>
          <a:p>
            <a:r>
              <a:rPr lang="ru-RU" dirty="0"/>
              <a:t>У 1900-х </a:t>
            </a:r>
            <a:r>
              <a:rPr lang="ru-RU" dirty="0" err="1"/>
              <a:t>зародилася</a:t>
            </a:r>
            <a:r>
              <a:rPr lang="ru-RU" dirty="0"/>
              <a:t> нова наука — </a:t>
            </a:r>
            <a:r>
              <a:rPr lang="ru-RU" dirty="0" err="1"/>
              <a:t>аеродинаміка</a:t>
            </a:r>
            <a:r>
              <a:rPr lang="ru-RU" dirty="0"/>
              <a:t>, </a:t>
            </a:r>
            <a:r>
              <a:rPr lang="ru-RU" dirty="0" err="1"/>
              <a:t>закладено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польоту</a:t>
            </a:r>
            <a:r>
              <a:rPr lang="ru-RU" dirty="0"/>
              <a:t>,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започатковано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літакобудівних</a:t>
            </a:r>
            <a:r>
              <a:rPr lang="ru-RU" dirty="0"/>
              <a:t> </a:t>
            </a:r>
            <a:r>
              <a:rPr lang="ru-RU" dirty="0" err="1"/>
              <a:t>майстерень</a:t>
            </a:r>
            <a:r>
              <a:rPr lang="ru-RU" dirty="0"/>
              <a:t> та </a:t>
            </a:r>
            <a:r>
              <a:rPr lang="ru-RU" dirty="0" err="1"/>
              <a:t>фірм</a:t>
            </a:r>
            <a:r>
              <a:rPr lang="ru-RU" dirty="0"/>
              <a:t>. </a:t>
            </a:r>
          </a:p>
          <a:p>
            <a:r>
              <a:rPr lang="ru-RU" dirty="0"/>
              <a:t>1909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 — «</a:t>
            </a:r>
            <a:r>
              <a:rPr lang="ru-RU" dirty="0" err="1"/>
              <a:t>Вуазен</a:t>
            </a:r>
            <a:r>
              <a:rPr lang="ru-RU" dirty="0"/>
              <a:t>», «</a:t>
            </a:r>
            <a:r>
              <a:rPr lang="ru-RU" dirty="0" err="1"/>
              <a:t>Блеріо</a:t>
            </a:r>
            <a:r>
              <a:rPr lang="ru-RU" dirty="0"/>
              <a:t>», «Фарман», «</a:t>
            </a:r>
            <a:r>
              <a:rPr lang="ru-RU" dirty="0" err="1"/>
              <a:t>Ено-Пельтрі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.,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— 5 («</a:t>
            </a:r>
            <a:r>
              <a:rPr lang="ru-RU" dirty="0" err="1"/>
              <a:t>Юрабазон</a:t>
            </a:r>
            <a:r>
              <a:rPr lang="ru-RU" dirty="0"/>
              <a:t>», «Клин», «Шорт» та </a:t>
            </a:r>
            <a:r>
              <a:rPr lang="ru-RU" dirty="0" err="1"/>
              <a:t>ін</a:t>
            </a:r>
            <a:r>
              <a:rPr lang="ru-RU" dirty="0"/>
              <a:t>.), у </a:t>
            </a:r>
            <a:r>
              <a:rPr lang="ru-RU" dirty="0" err="1"/>
              <a:t>Німеччині</a:t>
            </a:r>
            <a:r>
              <a:rPr lang="ru-RU" dirty="0"/>
              <a:t> — «</a:t>
            </a:r>
            <a:r>
              <a:rPr lang="ru-RU" dirty="0" err="1"/>
              <a:t>Ейлер</a:t>
            </a:r>
            <a:r>
              <a:rPr lang="ru-RU" dirty="0"/>
              <a:t>», «</a:t>
            </a:r>
            <a:r>
              <a:rPr lang="ru-RU" dirty="0" err="1"/>
              <a:t>Калих</a:t>
            </a:r>
            <a:r>
              <a:rPr lang="ru-RU" dirty="0"/>
              <a:t>», «</a:t>
            </a:r>
            <a:r>
              <a:rPr lang="ru-RU" dirty="0" err="1"/>
              <a:t>Шадер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Авіаційні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, </a:t>
            </a:r>
            <a:r>
              <a:rPr lang="ru-RU" dirty="0" err="1"/>
              <a:t>Бельгії</a:t>
            </a:r>
            <a:r>
              <a:rPr lang="ru-RU" dirty="0"/>
              <a:t>. </a:t>
            </a:r>
          </a:p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авіаційні</a:t>
            </a:r>
            <a:r>
              <a:rPr lang="ru-RU" dirty="0"/>
              <a:t> </a:t>
            </a:r>
            <a:r>
              <a:rPr lang="ru-RU" dirty="0" err="1"/>
              <a:t>майстерні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з них стали </a:t>
            </a:r>
            <a:r>
              <a:rPr lang="ru-RU" dirty="0" err="1"/>
              <a:t>авіаційними</a:t>
            </a:r>
            <a:r>
              <a:rPr lang="ru-RU" dirty="0"/>
              <a:t> заводами (Ф. Терещенка, А. </a:t>
            </a:r>
            <a:r>
              <a:rPr lang="ru-RU" dirty="0" err="1"/>
              <a:t>Анатри</a:t>
            </a:r>
            <a:r>
              <a:rPr lang="ru-RU" dirty="0"/>
              <a:t>). 1910-ті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авіаційних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/>
              <a:t>, </a:t>
            </a:r>
            <a:r>
              <a:rPr lang="ru-RU" dirty="0" err="1"/>
              <a:t>вдосконаленням</a:t>
            </a:r>
            <a:r>
              <a:rPr lang="ru-RU" dirty="0"/>
              <a:t> </a:t>
            </a:r>
            <a:r>
              <a:rPr lang="ru-RU" dirty="0" err="1"/>
              <a:t>авіаційної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та </a:t>
            </a:r>
            <a:r>
              <a:rPr lang="ru-RU" dirty="0" err="1"/>
              <a:t>пілотажу</a:t>
            </a:r>
            <a:r>
              <a:rPr lang="ru-RU" dirty="0"/>
              <a:t>, широким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 з </a:t>
            </a:r>
            <a:r>
              <a:rPr lang="ru-RU" dirty="0" err="1"/>
              <a:t>військовою</a:t>
            </a:r>
            <a:r>
              <a:rPr lang="ru-RU" dirty="0"/>
              <a:t> метою.</a:t>
            </a:r>
          </a:p>
        </p:txBody>
      </p:sp>
      <p:pic>
        <p:nvPicPr>
          <p:cNvPr id="5122" name="Picture 2" descr="Червоннский аэропланный завод ф.ф.терещенко. — О самолётах и авиастроении">
            <a:extLst>
              <a:ext uri="{FF2B5EF4-FFF2-40B4-BE49-F238E27FC236}">
                <a16:creationId xmlns:a16="http://schemas.microsoft.com/office/drawing/2014/main" id="{82C6A0C7-E18A-4EAB-BB35-088D9532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5" y="46561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 самолёты, как и на храмы, в России средства собирали всем миром">
            <a:extLst>
              <a:ext uri="{FF2B5EF4-FFF2-40B4-BE49-F238E27FC236}">
                <a16:creationId xmlns:a16="http://schemas.microsoft.com/office/drawing/2014/main" id="{1DC9D150-AE6B-461E-99CA-D516873B9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55" y="4602795"/>
            <a:ext cx="3959013" cy="219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0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DA1A7-986E-468A-84E3-E411D5F953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Історія розвитку авіації. Основи авіації в цілому.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Авіація — ВУЕ">
            <a:extLst>
              <a:ext uri="{FF2B5EF4-FFF2-40B4-BE49-F238E27FC236}">
                <a16:creationId xmlns:a16="http://schemas.microsoft.com/office/drawing/2014/main" id="{7FD5F1B6-EADE-4E1D-BD6E-97008C7242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7" y="2828698"/>
            <a:ext cx="6350573" cy="32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Если бы Ан-225 «Мрия» был пассажирским | SeaNews">
            <a:extLst>
              <a:ext uri="{FF2B5EF4-FFF2-40B4-BE49-F238E27FC236}">
                <a16:creationId xmlns:a16="http://schemas.microsoft.com/office/drawing/2014/main" id="{F9347DE2-B4A5-4158-856F-4033290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30" y="2828698"/>
            <a:ext cx="5620303" cy="32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703F3-171E-41C5-935E-B77D858B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Авіація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галузь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техніки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розробкою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використанням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літальних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апаратів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важчих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повітря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170" name="Picture 2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4AE97B15-C233-46E4-9D02-CB5A374BF8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509163"/>
            <a:ext cx="4147884" cy="25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к в России развивается гражданская авиация в условиях санкций |  Информационное агентство «В контексте»">
            <a:extLst>
              <a:ext uri="{FF2B5EF4-FFF2-40B4-BE49-F238E27FC236}">
                <a16:creationId xmlns:a16="http://schemas.microsoft.com/office/drawing/2014/main" id="{7701365C-F50A-4D2D-9558-D3CE406F05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20" y="3509163"/>
            <a:ext cx="4607566" cy="25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2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E189E-88F3-4E76-B07E-CAD8FE91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поняттям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авіація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часто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розуміють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сукупність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апаратів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важчих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повітря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таких як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гелікоптери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автожири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часто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включаючи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літальні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апарати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легші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повітря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їх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використовують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обслуговують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повітряний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транспорт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тощо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розрізняючи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цивільну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авіацію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військову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авіацію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194" name="Picture 2" descr="В США создали самый экономичный самолет для бизнес-авиации - avianews.com">
            <a:extLst>
              <a:ext uri="{FF2B5EF4-FFF2-40B4-BE49-F238E27FC236}">
                <a16:creationId xmlns:a16="http://schemas.microsoft.com/office/drawing/2014/main" id="{CCA51BD4-C0C7-401E-B009-389225D3D5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429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27CA3FD1-8D3D-4E6F-9E36-2ECCA0199A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018" y="3172413"/>
            <a:ext cx="4177166" cy="31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Ученые рассказали, как не заразиться гриппом в самолете - Газета.Ru |  Новости">
            <a:extLst>
              <a:ext uri="{FF2B5EF4-FFF2-40B4-BE49-F238E27FC236}">
                <a16:creationId xmlns:a16="http://schemas.microsoft.com/office/drawing/2014/main" id="{C4D975EA-FA11-4BE7-92EA-464A92BE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05" y="3707861"/>
            <a:ext cx="3751621" cy="21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4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8B0CD-5A8B-4933-90D2-6C6E19D1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CF75C-D792-424A-B452-7F5029C9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3" y="243840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Історія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розвитку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авіації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продовжується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вже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більше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двох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тисяч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починаючи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появи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перших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повітряних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зміїв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стрибків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веж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різними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конструкціями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крил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закінчуючи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перших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реактивних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літаках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дозволило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здійснювати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надзвукових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гіперзвукових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швидкостях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Авіація — ВУЕ">
            <a:extLst>
              <a:ext uri="{FF2B5EF4-FFF2-40B4-BE49-F238E27FC236}">
                <a16:creationId xmlns:a16="http://schemas.microsoft.com/office/drawing/2014/main" id="{C24DB877-2329-46B8-9FA5-2ED4CAFE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" y="2765744"/>
            <a:ext cx="5389464" cy="34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7 грудня 1903 року відбувся перший у світі політ на літаку – новини на УНН  | 17 грудня 2013, 19:30">
            <a:extLst>
              <a:ext uri="{FF2B5EF4-FFF2-40B4-BE49-F238E27FC236}">
                <a16:creationId xmlns:a16="http://schemas.microsoft.com/office/drawing/2014/main" id="{019962FD-7398-40BA-A38B-70A88D5C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45" y="2767263"/>
            <a:ext cx="5207462" cy="344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0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F97D6-51BE-4C6C-B95D-CA611E94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7286"/>
            <a:ext cx="8596668" cy="166311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Повітряні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Китаї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існували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сотень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нашої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вважаються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найбільш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ранніми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прикладами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польоту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технічних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змії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були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здатні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здійняти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людину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повітря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Повітряний змій — Вікіпедія">
            <a:extLst>
              <a:ext uri="{FF2B5EF4-FFF2-40B4-BE49-F238E27FC236}">
                <a16:creationId xmlns:a16="http://schemas.microsoft.com/office/drawing/2014/main" id="{D7C87068-52DB-4A2C-83EC-FF87B5EF45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4" y="2858484"/>
            <a:ext cx="2827447" cy="37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вітряний змій — Вікіпедія">
            <a:extLst>
              <a:ext uri="{FF2B5EF4-FFF2-40B4-BE49-F238E27FC236}">
                <a16:creationId xmlns:a16="http://schemas.microsoft.com/office/drawing/2014/main" id="{AA219661-8704-4FD2-B510-761B40758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47" y="3207840"/>
            <a:ext cx="2789442" cy="303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иготовлення простого повітряного змія - Пляшевський ліцей">
            <a:extLst>
              <a:ext uri="{FF2B5EF4-FFF2-40B4-BE49-F238E27FC236}">
                <a16:creationId xmlns:a16="http://schemas.microsoft.com/office/drawing/2014/main" id="{3E848EAA-2257-4679-BDA8-0AD5CB11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66" y="2858484"/>
            <a:ext cx="48768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7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AE651-DBC8-488B-97EE-89F0DE25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Стародавні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китайці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запускали в небо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також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маленькі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ліхтарики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заповнені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гарячим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повітрям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бамбукові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вертольоти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—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іграшки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обертовими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роторами. Леонардо да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Вінчі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в 15-му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столітті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мав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мрію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знайшла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своє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втілення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декількох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раціональних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але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ненаукових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конструкціях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хоча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рідко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намагався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збудувати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якісь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них.</a:t>
            </a:r>
          </a:p>
        </p:txBody>
      </p:sp>
      <p:pic>
        <p:nvPicPr>
          <p:cNvPr id="4098" name="Picture 2" descr="https://upload.wikimedia.org/wikipedia/commons/thumb/d/d4/Design_for_a_Flying_Machine.jpg/220px-Design_for_a_Flying_Machine.jpg">
            <a:extLst>
              <a:ext uri="{FF2B5EF4-FFF2-40B4-BE49-F238E27FC236}">
                <a16:creationId xmlns:a16="http://schemas.microsoft.com/office/drawing/2014/main" id="{5A9761CA-7C73-4C07-9A55-BBF1ACB562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" y="2807678"/>
            <a:ext cx="4461970" cy="38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e/e1/HGM_Kriegsballon_W%C3%BCrzburg_1796.jpg/220px-HGM_Kriegsballon_W%C3%BCrzburg_1796.jpg">
            <a:extLst>
              <a:ext uri="{FF2B5EF4-FFF2-40B4-BE49-F238E27FC236}">
                <a16:creationId xmlns:a16="http://schemas.microsoft.com/office/drawing/2014/main" id="{7FE236FF-CCF9-4B84-9AEC-33C61CF1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31" y="1893520"/>
            <a:ext cx="3102091" cy="48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віація — ВУЕ">
            <a:extLst>
              <a:ext uri="{FF2B5EF4-FFF2-40B4-BE49-F238E27FC236}">
                <a16:creationId xmlns:a16="http://schemas.microsoft.com/office/drawing/2014/main" id="{1A5DA359-207F-4D80-8645-765DF6F63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56" y="3429000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0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C5A6A-EE4B-45C3-AF2A-D6C564AA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17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грудня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1903 року,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брати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Уїлбер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(1867-1912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р.р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.) і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Орвілл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(1871-1948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р.р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.) Райт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здійснили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перший у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світі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пілотований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політ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започаткувавши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цим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історію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світової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авіації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Видатні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винахідники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народилися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родині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священника, провели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своє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дитинство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місті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Дайтон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(штат Огайо, США).</a:t>
            </a:r>
          </a:p>
        </p:txBody>
      </p:sp>
      <p:pic>
        <p:nvPicPr>
          <p:cNvPr id="6146" name="Picture 2" descr="http://photo.ukrinform.ua/JPEG/thumbnail/old/200310/43087_200.jpg">
            <a:extLst>
              <a:ext uri="{FF2B5EF4-FFF2-40B4-BE49-F238E27FC236}">
                <a16:creationId xmlns:a16="http://schemas.microsoft.com/office/drawing/2014/main" id="{60429109-B36B-4F03-98A6-EDCAA0DE5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8" y="2924670"/>
            <a:ext cx="4332690" cy="3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рати Райт коротка біографія та цікаві факти - Dovidka.biz.ua">
            <a:extLst>
              <a:ext uri="{FF2B5EF4-FFF2-40B4-BE49-F238E27FC236}">
                <a16:creationId xmlns:a16="http://schemas.microsoft.com/office/drawing/2014/main" id="{A4389D36-1301-4D42-9589-F64A5C832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2924669"/>
            <a:ext cx="6624202" cy="3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94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4EEF0-158E-467E-9D53-A45FD7AA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353" y="418053"/>
            <a:ext cx="5259232" cy="79716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</a:rPr>
              <a:t>Повітроплавання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88C7D-9238-4194-A9EE-60CA6E94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69" y="1007038"/>
            <a:ext cx="8596668" cy="3880773"/>
          </a:xfrm>
        </p:spPr>
        <p:txBody>
          <a:bodyPr/>
          <a:lstStyle/>
          <a:p>
            <a:pPr marL="0" indent="0">
              <a:buNone/>
            </a:pPr>
            <a:br>
              <a:rPr lang="ru-RU" dirty="0"/>
            </a:b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 </a:t>
            </a:r>
            <a:r>
              <a:rPr lang="ru-RU" dirty="0" err="1"/>
              <a:t>повітроплавання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літальні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, </a:t>
            </a:r>
            <a:r>
              <a:rPr lang="ru-RU" dirty="0" err="1"/>
              <a:t>легші</a:t>
            </a:r>
            <a:r>
              <a:rPr lang="ru-RU" dirty="0"/>
              <a:t> за </a:t>
            </a:r>
            <a:r>
              <a:rPr lang="ru-RU" dirty="0" err="1"/>
              <a:t>повітря</a:t>
            </a:r>
            <a:r>
              <a:rPr lang="ru-RU" dirty="0"/>
              <a:t> (</a:t>
            </a:r>
            <a:r>
              <a:rPr lang="ru-RU" dirty="0" err="1"/>
              <a:t>повітряні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, </a:t>
            </a:r>
            <a:r>
              <a:rPr lang="ru-RU" dirty="0" err="1"/>
              <a:t>аеростати</a:t>
            </a:r>
            <a:r>
              <a:rPr lang="ru-RU" dirty="0"/>
              <a:t>, </a:t>
            </a:r>
            <a:r>
              <a:rPr lang="ru-RU" dirty="0" err="1"/>
              <a:t>стратостати</a:t>
            </a:r>
            <a:r>
              <a:rPr lang="ru-RU" dirty="0"/>
              <a:t>, </a:t>
            </a:r>
            <a:r>
              <a:rPr lang="ru-RU" dirty="0" err="1"/>
              <a:t>дирижаблі</a:t>
            </a:r>
            <a:r>
              <a:rPr lang="ru-RU" dirty="0"/>
              <a:t>). Першими з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повітряних</a:t>
            </a:r>
            <a:r>
              <a:rPr lang="ru-RU" dirty="0"/>
              <a:t> куль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священиками</a:t>
            </a:r>
            <a:r>
              <a:rPr lang="ru-RU" dirty="0"/>
              <a:t> Ф. де Лана-</a:t>
            </a:r>
            <a:r>
              <a:rPr lang="ru-RU" dirty="0" err="1"/>
              <a:t>Терці</a:t>
            </a:r>
            <a:r>
              <a:rPr lang="ru-RU" dirty="0"/>
              <a:t> (</a:t>
            </a:r>
            <a:r>
              <a:rPr lang="ru-RU" dirty="0" err="1"/>
              <a:t>Італія</a:t>
            </a:r>
            <a:r>
              <a:rPr lang="ru-RU" dirty="0"/>
              <a:t>; 1670) і Б. Лоренцо де </a:t>
            </a:r>
            <a:r>
              <a:rPr lang="ru-RU" dirty="0" err="1"/>
              <a:t>Гусмао</a:t>
            </a:r>
            <a:r>
              <a:rPr lang="ru-RU" dirty="0"/>
              <a:t> (</a:t>
            </a:r>
            <a:r>
              <a:rPr lang="ru-RU" dirty="0" err="1"/>
              <a:t>Португалія</a:t>
            </a:r>
            <a:r>
              <a:rPr lang="ru-RU" dirty="0"/>
              <a:t>; 1709); Ж. </a:t>
            </a:r>
            <a:r>
              <a:rPr lang="ru-RU" dirty="0" err="1"/>
              <a:t>Бланшаром</a:t>
            </a:r>
            <a:r>
              <a:rPr lang="ru-RU" dirty="0"/>
              <a:t> (</a:t>
            </a:r>
            <a:r>
              <a:rPr lang="ru-RU" dirty="0" err="1"/>
              <a:t>Франція</a:t>
            </a:r>
            <a:r>
              <a:rPr lang="ru-RU" dirty="0"/>
              <a:t>; 1781). </a:t>
            </a:r>
            <a:r>
              <a:rPr lang="ru-RU" dirty="0" err="1"/>
              <a:t>Успішні</a:t>
            </a:r>
            <a:r>
              <a:rPr lang="ru-RU" dirty="0"/>
              <a:t> </a:t>
            </a:r>
            <a:r>
              <a:rPr lang="ru-RU" dirty="0" err="1"/>
              <a:t>польоти</a:t>
            </a:r>
            <a:r>
              <a:rPr lang="ru-RU" dirty="0"/>
              <a:t> на </a:t>
            </a:r>
            <a:r>
              <a:rPr lang="ru-RU" dirty="0" err="1"/>
              <a:t>повітряних</a:t>
            </a:r>
            <a:r>
              <a:rPr lang="ru-RU" dirty="0"/>
              <a:t> кулях </a:t>
            </a:r>
            <a:r>
              <a:rPr lang="ru-RU" dirty="0" err="1"/>
              <a:t>братів</a:t>
            </a:r>
            <a:r>
              <a:rPr lang="ru-RU" dirty="0"/>
              <a:t> Ж. Е. </a:t>
            </a:r>
            <a:r>
              <a:rPr lang="ru-RU" dirty="0" err="1"/>
              <a:t>Монгольф’є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История воздухоплавания - Wikiwand">
            <a:extLst>
              <a:ext uri="{FF2B5EF4-FFF2-40B4-BE49-F238E27FC236}">
                <a16:creationId xmlns:a16="http://schemas.microsoft.com/office/drawing/2014/main" id="{857BF633-9FAF-4100-970A-DBD2E909B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9" y="3051017"/>
            <a:ext cx="3022674" cy="38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оздухоплавание | lemur59.ru">
            <a:extLst>
              <a:ext uri="{FF2B5EF4-FFF2-40B4-BE49-F238E27FC236}">
                <a16:creationId xmlns:a16="http://schemas.microsoft.com/office/drawing/2014/main" id="{1CC8B9CD-0295-4644-82B9-C6C1E1B4B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02" y="3051017"/>
            <a:ext cx="2694831" cy="38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рок по физике 7 кл. Воздухоплавание | Pandiaweb.ru">
            <a:extLst>
              <a:ext uri="{FF2B5EF4-FFF2-40B4-BE49-F238E27FC236}">
                <a16:creationId xmlns:a16="http://schemas.microsoft.com/office/drawing/2014/main" id="{38B9E437-3686-46E9-BDFF-D6442D4E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3" y="3239530"/>
            <a:ext cx="4645767" cy="32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3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730</Words>
  <Application>Microsoft Office PowerPoint</Application>
  <PresentationFormat>Широкоэкранный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Аспект</vt:lpstr>
      <vt:lpstr>Заняття 28.06.2022</vt:lpstr>
      <vt:lpstr>Історія розвитку авіації. Основи авіації в цілому. </vt:lpstr>
      <vt:lpstr>Авіація — галузь техніки пов'язана з розробкою і використанням літальних апаратів важчих за повітря.</vt:lpstr>
      <vt:lpstr>Під поняттям авіація також часто розуміють сукупність літальних апаратів важчих за повітря таких як літаки, гелікоптери, автожири, часто включаючи ще літальні апарати легші за повітря, і організації що їх використовують чи обслуговують (повітряний транспорт тощо), розрізняючи цивільну авіацію і військову авіацію.</vt:lpstr>
      <vt:lpstr>Презентация PowerPoint</vt:lpstr>
      <vt:lpstr>Повітряні змії в Китаї існували кілька сотень років до нашої ери і вважаються найбільш ранніми прикладами польоту за допомогою технічних засобів. Деякі змії були здатні здійняти людину в повітря.</vt:lpstr>
      <vt:lpstr>Стародавні китайці запускали в небо також маленькі ліхтарики, заповнені гарячим повітрям і бамбукові вертольоти — іграшки з обертовими роторами. Леонардо да Вінчі в 15-му столітті мав мрію про польоти, яка знайшла своє втілення в декількох раціональних, але ненаукових конструкціях хоча він рідко намагався збудувати якісь з них.</vt:lpstr>
      <vt:lpstr>17 грудня 1903 року, брати Уїлбер (1867-1912 р.р.) і Орвілл (1871-1948 р.р.) Райт здійснили перший у світі пілотований політ літака, започаткувавши цим історію світової авіації. Видатні винахідники народилися в родині священника, провели своє дитинство в місті Дайтон (штат Огайо, США).</vt:lpstr>
      <vt:lpstr>Повітроплавання </vt:lpstr>
      <vt:lpstr>Планеризм </vt:lpstr>
      <vt:lpstr>Становлення авіації в Україні </vt:lpstr>
      <vt:lpstr>Презентация PowerPoint</vt:lpstr>
      <vt:lpstr>Створення авіаційних підприємств 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28.06.2022</dc:title>
  <dc:creator>Professional</dc:creator>
  <cp:lastModifiedBy>Professional</cp:lastModifiedBy>
  <cp:revision>4</cp:revision>
  <dcterms:created xsi:type="dcterms:W3CDTF">2022-06-30T16:02:37Z</dcterms:created>
  <dcterms:modified xsi:type="dcterms:W3CDTF">2022-06-30T16:52:28Z</dcterms:modified>
</cp:coreProperties>
</file>