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25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7" r:id="rId14"/>
    <p:sldId id="340" r:id="rId15"/>
    <p:sldId id="323" r:id="rId16"/>
    <p:sldId id="324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-331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9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3%D0%B5%D1%82%D1%8C%D0%BC%D0%B0%D0%BD_%D0%A1%D0%B0%D0%B3%D0%B0%D0%B9%D0%B4%D0%B0%D1%87%D0%BD%D0%B8%D0%B9_(%D1%84%D1%80%D0%B5%D0%B3%D0%B0%D1%82)" TargetMode="External"/><Relationship Id="rId13" Type="http://schemas.openxmlformats.org/officeDocument/2006/relationships/hyperlink" Target="https://uk.wikipedia.org/wiki/1996" TargetMode="External"/><Relationship Id="rId18" Type="http://schemas.openxmlformats.org/officeDocument/2006/relationships/hyperlink" Target="https://uk.wikipedia.org/wiki/%D0%9F%D0%BE%D0%BD%D1%82%D0%B0-%D0%94%D0%B5%D0%BB%D0%B3%D0%B0%D0%B4%D0%B0" TargetMode="External"/><Relationship Id="rId3" Type="http://schemas.openxmlformats.org/officeDocument/2006/relationships/hyperlink" Target="https://uk.wikipedia.org/wiki/%D0%A4%D1%80%D0%B0%D0%BD%D1%86%D1%96%D1%8F" TargetMode="External"/><Relationship Id="rId7" Type="http://schemas.openxmlformats.org/officeDocument/2006/relationships/hyperlink" Target="https://uk.wikipedia.org/wiki/%D0%90%D0%B1%D1%83-%D0%94%D0%B0%D0%B1%D1%96" TargetMode="External"/><Relationship Id="rId12" Type="http://schemas.openxmlformats.org/officeDocument/2006/relationships/hyperlink" Target="https://uk.wikipedia.org/wiki/%D0%86%D1%82%D0%B0%D0%BB%D1%96%D1%8F" TargetMode="External"/><Relationship Id="rId17" Type="http://schemas.openxmlformats.org/officeDocument/2006/relationships/hyperlink" Target="https://uk.wikipedia.org/wiki/%D0%92%D0%B5%D0%BB%D0%B8%D0%BA%D0%B0_%D0%91%D1%80%D0%B8%D1%82%D0%B0%D0%BD%D1%96%D1%8F" TargetMode="External"/><Relationship Id="rId2" Type="http://schemas.openxmlformats.org/officeDocument/2006/relationships/hyperlink" Target="https://uk.wikipedia.org/wiki/1994" TargetMode="External"/><Relationship Id="rId16" Type="http://schemas.openxmlformats.org/officeDocument/2006/relationships/hyperlink" Target="https://uk.wikipedia.org/wiki/%D0%93%D1%96%D0%B1%D1%80%D0%B0%D0%BB%D1%82%D0%B0%D1%80" TargetMode="External"/><Relationship Id="rId20" Type="http://schemas.openxmlformats.org/officeDocument/2006/relationships/hyperlink" Target="https://uk.wikipedia.org/wiki/%D0%90%D0%B7%D0%BE%D1%80%D1%81%D1%8C%D0%BA%D1%96_%D0%BE%D1%81%D1%82%D1%80%D0%BE%D0%B2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E%D0%B1'%D1%94%D0%B4%D0%BD%D0%B0%D0%BD%D1%96_%D0%90%D1%80%D0%B0%D0%B1%D1%81%D1%8C%D0%BA%D1%96_%D0%95%D0%BC%D1%96%D1%80%D0%B0%D1%82%D0%B8" TargetMode="External"/><Relationship Id="rId11" Type="http://schemas.openxmlformats.org/officeDocument/2006/relationships/hyperlink" Target="https://uk.wikipedia.org/wiki/%D0%A1%D0%BF%D0%B5%D1%86%D1%96%D1%8F" TargetMode="External"/><Relationship Id="rId5" Type="http://schemas.openxmlformats.org/officeDocument/2006/relationships/hyperlink" Target="https://uk.wikipedia.org/wiki/1995" TargetMode="External"/><Relationship Id="rId15" Type="http://schemas.openxmlformats.org/officeDocument/2006/relationships/hyperlink" Target="https://uk.wikipedia.org/wiki/%D0%9D%D0%BE%D1%80%D1%84%D0%BE%D0%BB%D0%BA_(%D0%92%D1%96%D1%80%D0%B4%D0%B6%D0%B8%D0%BD%D1%96%D1%8F)" TargetMode="External"/><Relationship Id="rId10" Type="http://schemas.openxmlformats.org/officeDocument/2006/relationships/hyperlink" Target="https://uk.wikipedia.org/wiki/%D0%91%D0%BE%D0%BB%D0%B3%D0%B0%D1%80%D1%96%D1%8F" TargetMode="External"/><Relationship Id="rId19" Type="http://schemas.openxmlformats.org/officeDocument/2006/relationships/hyperlink" Target="https://uk.wikipedia.org/wiki/%D0%9F%D0%BE%D1%80%D1%82%D1%83%D0%B3%D0%B0%D0%BB%D1%96%D1%8F" TargetMode="External"/><Relationship Id="rId4" Type="http://schemas.openxmlformats.org/officeDocument/2006/relationships/hyperlink" Target="https://uk.wikipedia.org/wiki/%D0%A0%D1%83%D0%B0%D0%BD" TargetMode="External"/><Relationship Id="rId9" Type="http://schemas.openxmlformats.org/officeDocument/2006/relationships/hyperlink" Target="https://uk.wikipedia.org/wiki/%D0%92%D0%B0%D1%80%D0%BD%D0%B0" TargetMode="External"/><Relationship Id="rId14" Type="http://schemas.openxmlformats.org/officeDocument/2006/relationships/hyperlink" Target="https://uk.wikipedia.org/wiki/%D0%A1%D0%BF%D0%BE%D0%BB%D1%83%D1%87%D0%B5%D0%BD%D1%96_%D0%A8%D1%82%D0%B0%D1%82%D0%B8_%D0%90%D0%BC%D0%B5%D1%80%D0%B8%D0%BA%D0%B8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0%D0%BA%D0%BA%D0%B5%D1%80%D0%BC%D0%B0%D0%BD_(%D0%B0%D1%80%D1%82%D0%B8%D0%BB%D0%B5%D1%80%D1%96%D0%B9%D1%81%D1%8C%D0%BA%D0%B8%D0%B9_%D0%BA%D0%B0%D1%82%D0%B5%D1%80)" TargetMode="External"/><Relationship Id="rId3" Type="http://schemas.openxmlformats.org/officeDocument/2006/relationships/hyperlink" Target="https://uk.wikipedia.org/wiki/2014" TargetMode="External"/><Relationship Id="rId7" Type="http://schemas.openxmlformats.org/officeDocument/2006/relationships/hyperlink" Target="https://uk.wikipedia.org/wiki/%D0%93%D0%B5%D1%82%D1%8C%D0%BC%D0%B0%D0%BD_%D0%A1%D0%B0%D0%B3%D0%B0%D0%B9%D0%B4%D0%B0%D1%87%D0%BD%D0%B8%D0%B9_(%D1%84%D1%80%D0%B5%D0%B3%D0%B0%D1%82)" TargetMode="External"/><Relationship Id="rId12" Type="http://schemas.openxmlformats.org/officeDocument/2006/relationships/hyperlink" Target="https://uk.wikipedia.org/wiki/%D0%86%D0%BB%D0%BB%D1%96%D1%87%D1%96%D0%B2%D1%81%D1%8C%D0%BA%D0%B8%D0%B9_%D1%81%D1%83%D0%B4%D0%BD%D0%BE%D1%80%D0%B5%D0%BC%D0%BE%D0%BD%D1%82%D0%BD%D0%B8%D0%B9_%D0%B7%D0%B0%D0%B2%D0%BE%D0%B4" TargetMode="External"/><Relationship Id="rId2" Type="http://schemas.openxmlformats.org/officeDocument/2006/relationships/hyperlink" Target="https://uk.wikipedia.org/wiki/1_%D0%B1%D0%B5%D1%80%D0%B5%D0%B7%D0%BD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A1%D1%83%D0%B4%D0%BD%D0%BE%D0%B2%D0%B5%D1%80%D1%84_%C2%AB%D0%A3%D0%BA%D1%80%D0%B0%D1%97%D0%BD%D0%B0%C2%BB" TargetMode="External"/><Relationship Id="rId11" Type="http://schemas.openxmlformats.org/officeDocument/2006/relationships/hyperlink" Target="https://uk.wikipedia.org/wiki/%D0%9C%D0%BE%D1%81%D0%BA%D1%96%D1%82%D0%BD%D0%B8%D0%B9_%D1%84%D0%BB%D0%BE%D1%82" TargetMode="External"/><Relationship Id="rId5" Type="http://schemas.openxmlformats.org/officeDocument/2006/relationships/hyperlink" Target="https://uk.wikipedia.org/wiki/%D0%A0%D0%BE%D1%81%D1%96%D0%B9%D1%81%D1%8C%D0%BA%D0%B0_%D1%96%D0%BD%D1%82%D0%B5%D1%80%D0%B2%D0%B5%D0%BD%D1%86%D1%96%D1%8F_%D0%B2_%D0%A3%D0%BA%D1%80%D0%B0%D1%97%D0%BD%D1%83_2014" TargetMode="External"/><Relationship Id="rId10" Type="http://schemas.openxmlformats.org/officeDocument/2006/relationships/hyperlink" Target="https://uk.wikipedia.org/wiki/%D0%A1%D0%BC%D1%94%D1%82%D0%BB%D0%B8%D0%B2%D0%B8%D0%B9_(%D0%BF%D1%80%D0%BE%D1%82%D0%B8%D1%87%D0%BE%D0%B2%D0%BD%D0%BE%D0%B2%D0%B8%D0%B9_%D0%BA%D0%BE%D1%80%D0%B0%D0%B1%D0%B5%D0%BB%D1%8C)" TargetMode="External"/><Relationship Id="rId4" Type="http://schemas.openxmlformats.org/officeDocument/2006/relationships/hyperlink" Target="https://uk.wikipedia.org/wiki/%D0%A0%D0%BE%D0%BC%D0%B0%D0%BD_%D0%9F'%D1%8F%D1%82%D0%BD%D0%B8%D1%86%D1%8C%D0%BA%D0%B8%D0%B9" TargetMode="External"/><Relationship Id="rId9" Type="http://schemas.openxmlformats.org/officeDocument/2006/relationships/hyperlink" Target="https://uk.wikipedia.org/wiki/%D0%91%D0%B5%D1%80%D0%B4%D1%8F%D0%BD%D1%81%D1%8C%D0%BA_(%D0%B0%D1%80%D1%82%D0%B8%D0%BB%D0%B5%D1%80%D1%96%D0%B9%D1%81%D1%8C%D0%BA%D0%B8%D0%B9_%D0%BA%D0%B0%D1%82%D0%B5%D1%80)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3%D0%B5%D1%82%D1%8C%D0%BC%D0%B0%D0%BD_%D0%A1%D0%B0%D0%B3%D0%B0%D0%B9%D0%B4%D0%B0%D1%87%D0%BD%D0%B8%D0%B9_(%D1%84%D1%80%D0%B5%D0%B3%D0%B0%D1%82)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zaxid.net/oleksiy_reznikov_tag54057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krmilitary.com/" TargetMode="External"/><Relationship Id="rId3" Type="http://schemas.openxmlformats.org/officeDocument/2006/relationships/hyperlink" Target="https://uk.wikipedia.org/w/index.php?title=Jane's_Information_Group&amp;action=edit&amp;redlink=1" TargetMode="External"/><Relationship Id="rId7" Type="http://schemas.openxmlformats.org/officeDocument/2006/relationships/hyperlink" Target="https://www.ukrmilitary.com/2018/10/f130-engine-repair.html" TargetMode="External"/><Relationship Id="rId2" Type="http://schemas.openxmlformats.org/officeDocument/2006/relationships/hyperlink" Target="https://uk.wikipedia.org/wiki/%D0%96%D1%83%D1%80%D0%BD%D0%B0%D0%BB_%22%D0%A1%D1%83%D0%B4%D0%BD%D0%BE%D0%B1%D1%83%D0%B4%D1%83%D0%B2%D0%B0%D0%BD%D0%BD%D1%8F_%D1%82%D0%B0_%D1%81%D1%83%D0%B4%D0%BD%D0%BE%D1%80%D0%B5%D0%BC%D0%BE%D0%BD%D1%82%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eb.archive.org/web/20120717015143/http:/mil.in.ua/boyovi-korabli/u-130-fregat-getman-sagaydachnyy-flagman-vmsu" TargetMode="External"/><Relationship Id="rId5" Type="http://schemas.openxmlformats.org/officeDocument/2006/relationships/hyperlink" Target="https://commons.wikimedia.org/wiki/Category:Hetman_Sahaidachnyi_(ship,_1992)?uselang=uk" TargetMode="External"/><Relationship Id="rId4" Type="http://schemas.openxmlformats.org/officeDocument/2006/relationships/hyperlink" Target="https://uk.wikipedia.org/wiki/%D0%A1%D0%BF%D0%B5%D1%86%D1%96%D0%B0%D0%BB%D1%8C%D0%BD%D0%B0:%D0%94%D0%B6%D0%B5%D1%80%D0%B5%D0%BB%D0%B0_%D0%BA%D0%BD%D0%B8%D0%B3/0710626231" TargetMode="External"/><Relationship Id="rId9" Type="http://schemas.openxmlformats.org/officeDocument/2006/relationships/hyperlink" Target="https://uk.wikipedia.org/wiki/Ukrainian_Military_Pages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4%D0%BB%D0%B0%D0%B3%D0%BC%D0%B0%D0%BD%D1%81%D1%8C%D0%BA%D0%B8%D0%B9_%D0%BA%D0%BE%D1%80%D0%B0%D0%B1%D0%B5%D0%BB%D1%8C" TargetMode="External"/><Relationship Id="rId3" Type="http://schemas.openxmlformats.org/officeDocument/2006/relationships/hyperlink" Target="https://uk.wikipedia.org/wiki/%D0%A4%D1%80%D0%B5%D0%B3%D0%B0%D1%82%D0%B8_%D0%BF%D1%80%D0%BE%D1%94%D0%BA%D1%82%D1%83_1135" TargetMode="External"/><Relationship Id="rId7" Type="http://schemas.openxmlformats.org/officeDocument/2006/relationships/hyperlink" Target="https://uk.wikipedia.org/wiki/%D0%9F%D0%B5%D1%82%D1%80%D0%BE_%D0%9A%D0%BE%D0%BD%D0%B0%D1%88%D0%B5%D0%B2%D0%B8%D1%87_%D0%A1%D0%B0%D0%B3%D0%B0%D0%B9%D0%B4%D0%B0%D1%87%D0%BD%D0%B8%D0%B9" TargetMode="External"/><Relationship Id="rId2" Type="http://schemas.openxmlformats.org/officeDocument/2006/relationships/hyperlink" Target="https://uk.wikipedia.org/wiki/%D0%A4%D1%80%D0%B5%D0%B3%D0%B0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2%D1%96%D0%B9%D1%81%D1%8C%D0%BA%D0%BE%D0%B2%D0%BE-%D0%9C%D0%BE%D1%80%D1%81%D1%8C%D0%BA%D1%96_%D0%A1%D0%B8%D0%BB%D0%B8_%D0%97%D0%B1%D1%80%D0%BE%D0%B9%D0%BD%D0%B8%D1%85_%D0%A1%D0%B8%D0%BB_%D0%A3%D0%BA%D1%80%D0%B0%D1%97%D0%BD%D0%B8" TargetMode="External"/><Relationship Id="rId5" Type="http://schemas.openxmlformats.org/officeDocument/2006/relationships/hyperlink" Target="https://uk.wikipedia.org/wiki/%D0%9D%D0%90%D0%A2%D0%9E" TargetMode="External"/><Relationship Id="rId4" Type="http://schemas.openxmlformats.org/officeDocument/2006/relationships/hyperlink" Target="https://uk.wikipedia.org/wiki/%D0%90%D0%BD%D0%B3%D0%BB%D1%96%D0%B9%D1%81%D1%8C%D0%BA%D0%B0_%D0%BC%D0%BE%D0%B2%D0%B0" TargetMode="External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6%D0%B5%D1%80%D0%B5%D0%BC%D0%BE%D0%BD%D1%96%D1%8F_%D1%81%D0%BF%D1%83%D1%81%D0%BA%D1%83_%D1%81%D1%83%D0%B4%D0%BD%D0%B0_%D0%BD%D0%B0_%D0%B2%D0%BE%D0%B4%D1%83" TargetMode="External"/><Relationship Id="rId13" Type="http://schemas.openxmlformats.org/officeDocument/2006/relationships/hyperlink" Target="https://uk.wikipedia.org/wiki/%D0%A4%D1%80%D0%B5%D0%B3%D0%B0%D1%82%D0%B8_%D0%BF%D1%80%D0%BE%D1%94%D0%BA%D1%82%D1%83_1135" TargetMode="External"/><Relationship Id="rId18" Type="http://schemas.openxmlformats.org/officeDocument/2006/relationships/hyperlink" Target="https://uk.wikipedia.org/wiki/%D0%9A.%D1%81." TargetMode="External"/><Relationship Id="rId3" Type="http://schemas.openxmlformats.org/officeDocument/2006/relationships/hyperlink" Target="https://uk.wikipedia.org/wiki/%D0%A3%D0%BA%D1%80%D0%B0%D1%97%D0%BD%D0%B0" TargetMode="External"/><Relationship Id="rId7" Type="http://schemas.openxmlformats.org/officeDocument/2006/relationships/hyperlink" Target="https://uk.wikipedia.org/wiki/1990" TargetMode="External"/><Relationship Id="rId12" Type="http://schemas.openxmlformats.org/officeDocument/2006/relationships/hyperlink" Target="https://uk.wikipedia.org/wiki/1993" TargetMode="External"/><Relationship Id="rId17" Type="http://schemas.openxmlformats.org/officeDocument/2006/relationships/hyperlink" Target="https://uk.wikipedia.org/wiki/%D0%93%D0%B0%D0%B7%D0%BE%D0%B2%D0%B0_%D1%82%D1%83%D1%80%D0%B1%D1%96%D0%BD%D0%B0" TargetMode="External"/><Relationship Id="rId2" Type="http://schemas.openxmlformats.org/officeDocument/2006/relationships/hyperlink" Target="https://uk.wikipedia.org/wiki/%D0%A1%D1%83%D0%B4%D0%BD%D0%BE%D0%B1%D1%83%D0%B4%D1%96%D0%B2%D0%BD%D0%B8%D0%B9_%D0%B7%D0%B0%D0%B2%D0%BE%D0%B4_%C2%AB%D0%97%D0%B0%D0%BB%D0%B8%D0%B2%C2%BB" TargetMode="External"/><Relationship Id="rId16" Type="http://schemas.openxmlformats.org/officeDocument/2006/relationships/hyperlink" Target="https://uk.wikipedia.org/wiki/%D0%9C%D0%B5%D1%82%D1%80" TargetMode="External"/><Relationship Id="rId20" Type="http://schemas.openxmlformats.org/officeDocument/2006/relationships/hyperlink" Target="https://uk.wikipedia.org/wiki/%D0%9A%D0%92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5_%D0%B6%D0%BE%D0%B2%D1%82%D0%BD%D1%8F" TargetMode="External"/><Relationship Id="rId11" Type="http://schemas.openxmlformats.org/officeDocument/2006/relationships/hyperlink" Target="https://uk.wikipedia.org/wiki/2_%D0%BA%D0%B2%D1%96%D1%82%D0%BD%D1%8F" TargetMode="External"/><Relationship Id="rId5" Type="http://schemas.openxmlformats.org/officeDocument/2006/relationships/hyperlink" Target="https://uk.wikipedia.org/wiki/%D0%97%D0%B0%D0%BA%D0%BB%D0%B0%D0%B4%D0%BA%D0%B0_%D1%81%D1%83%D0%B4%D0%BD%D0%B0" TargetMode="External"/><Relationship Id="rId15" Type="http://schemas.openxmlformats.org/officeDocument/2006/relationships/hyperlink" Target="https://uk.wikipedia.org/wiki/%D0%A2%D0%BE%D0%BD%D0%BD%D0%B0" TargetMode="External"/><Relationship Id="rId10" Type="http://schemas.openxmlformats.org/officeDocument/2006/relationships/hyperlink" Target="https://uk.wikipedia.org/wiki/1992" TargetMode="External"/><Relationship Id="rId19" Type="http://schemas.openxmlformats.org/officeDocument/2006/relationships/hyperlink" Target="https://uk.wikipedia.org/wiki/%D0%94%D0%B8%D0%B7%D0%B5%D0%BB%D1%8C%D0%BD%D0%B8%D0%B9_%D0%B3%D0%B5%D0%BD%D0%B5%D1%80%D0%B0%D1%82%D0%BE%D1%80" TargetMode="External"/><Relationship Id="rId4" Type="http://schemas.openxmlformats.org/officeDocument/2006/relationships/hyperlink" Target="https://uk.wikipedia.org/wiki/%D0%9A%D0%B5%D1%80%D1%87" TargetMode="External"/><Relationship Id="rId9" Type="http://schemas.openxmlformats.org/officeDocument/2006/relationships/hyperlink" Target="https://uk.wikipedia.org/wiki/29_%D0%B1%D0%B5%D1%80%D0%B5%D0%B7%D0%BD%D1%8F" TargetMode="External"/><Relationship Id="rId14" Type="http://schemas.openxmlformats.org/officeDocument/2006/relationships/hyperlink" Target="https://uk.wikipedia.org/wiki/%D0%A4%D1%80%D0%B5%D0%B3%D0%B0%D1%8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0%BE%D1%80%D1%81%D1%8C%D0%BA%D0%B0_%D0%BC%D0%B8%D0%BB%D1%8F" TargetMode="External"/><Relationship Id="rId2" Type="http://schemas.openxmlformats.org/officeDocument/2006/relationships/hyperlink" Target="https://uk.wikipedia.org/wiki/%D0%92%D1%83%D0%B7%D0%BE%D0%BB_(%D0%BE%D0%B4%D0%B8%D0%BD%D0%B8%D1%86%D1%8F_%D1%88%D0%B2%D0%B8%D0%B4%D0%BA%D0%BE%D1%81%D1%82%D1%96)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9A%D0%B0-27" TargetMode="External"/><Relationship Id="rId4" Type="http://schemas.openxmlformats.org/officeDocument/2006/relationships/hyperlink" Target="https://uk.wikipedia.org/wiki/%D0%90%D0%9A-63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1970-%D1%96" TargetMode="External"/><Relationship Id="rId7" Type="http://schemas.openxmlformats.org/officeDocument/2006/relationships/hyperlink" Target="https://uk.wikipedia.org/wiki/%D0%9F%D1%80%D0%BE%D1%82%D0%B8%D1%87%D0%BE%D0%B2%D0%BD%D0%BE%D0%B2%D0%B8%D0%B9_%D1%80%D0%B0%D0%BA%D0%B5%D1%82%D0%BD%D0%B8%D0%B9_%D0%BA%D0%BE%D0%BC%D0%BF%D0%BB%D0%B5%D0%BA%D1%81" TargetMode="External"/><Relationship Id="rId2" Type="http://schemas.openxmlformats.org/officeDocument/2006/relationships/hyperlink" Target="https://uk.wikipedia.org/wiki/%D0%92%D0%9C%D0%A4_%D0%A1%D0%A0%D0%A1%D0%A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1964" TargetMode="External"/><Relationship Id="rId5" Type="http://schemas.openxmlformats.org/officeDocument/2006/relationships/hyperlink" Target="https://uk.wikipedia.org/wiki/XX_%D1%81%D1%82%D0%BE%D0%BB%D1%96%D1%82%D1%82%D1%8F" TargetMode="External"/><Relationship Id="rId4" Type="http://schemas.openxmlformats.org/officeDocument/2006/relationships/hyperlink" Target="https://uk.wikipedia.org/wiki/1980-%D1%96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1992" TargetMode="External"/><Relationship Id="rId3" Type="http://schemas.openxmlformats.org/officeDocument/2006/relationships/hyperlink" Target="https://uk.wikipedia.org/wiki/%D0%9B%D0%B5%D0%BD%D1%96%D0%BD%D0%B3%D1%80%D0%B0%D0%B4" TargetMode="External"/><Relationship Id="rId7" Type="http://schemas.openxmlformats.org/officeDocument/2006/relationships/hyperlink" Target="https://uk.wikipedia.org/wiki/1981" TargetMode="External"/><Relationship Id="rId2" Type="http://schemas.openxmlformats.org/officeDocument/2006/relationships/hyperlink" Target="https://uk.wikipedia.org/wiki/%D0%92%D0%B8%D0%BA%D0%BB%D1%8E%D1%87%D0%BD%D0%B0_%D0%B5%D0%BA%D0%BE%D0%BD%D0%BE%D0%BC%D1%96%D1%87%D0%BD%D0%B0_%D0%B7%D0%BE%D0%BD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3%D0%B5%D1%82%D1%8C%D0%BC%D0%B0%D0%BD_%D0%A1%D0%B0%D0%B3%D0%B0%D0%B9%D0%B4%D0%B0%D1%87%D0%BD%D0%B8%D0%B9_(%D1%84%D1%80%D0%B5%D0%B3%D0%B0%D1%82)" TargetMode="External"/><Relationship Id="rId5" Type="http://schemas.openxmlformats.org/officeDocument/2006/relationships/hyperlink" Target="https://uk.wikipedia.org/wiki/%D0%90%D0%9A-630" TargetMode="External"/><Relationship Id="rId10" Type="http://schemas.openxmlformats.org/officeDocument/2006/relationships/hyperlink" Target="https://uk.wikipedia.org/wiki/%D0%A1%D1%83%D0%B4%D0%BD%D0%BE%D0%B1%D1%83%D0%B4%D1%96%D0%B2%D0%BD%D0%B8%D0%B9_%D0%B7%D0%B0%D0%B2%D0%BE%D0%B4_%C2%AB%D0%97%D0%B0%D0%BB%D0%B8%D0%B2%C2%BB" TargetMode="External"/><Relationship Id="rId4" Type="http://schemas.openxmlformats.org/officeDocument/2006/relationships/hyperlink" Target="https://uk.wikipedia.org/wiki/%D0%9A%D0%94%D0%91_%D0%A1%D0%A0%D0%A1%D0%A0" TargetMode="External"/><Relationship Id="rId9" Type="http://schemas.openxmlformats.org/officeDocument/2006/relationships/hyperlink" Target="https://uk.wikipedia.org/wiki/%D0%9A%D0%B5%D1%80%D1%87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A%D0%B0%D0%B1%D1%96%D0%BD%D0%B5%D1%82_%D0%9C%D1%96%D0%BD%D1%96%D1%81%D1%82%D1%80%D1%96%D0%B2_%D0%A3%D0%BA%D1%80%D0%B0%D1%97%D0%BD%D0%B8" TargetMode="External"/><Relationship Id="rId13" Type="http://schemas.openxmlformats.org/officeDocument/2006/relationships/hyperlink" Target="https://uk.wikipedia.org/wiki/%D0%92%D0%B2%D0%B5%D0%B4%D0%B5%D0%BD%D0%BD%D1%8F_%D0%BA%D0%BE%D1%80%D0%B0%D0%B1%D0%BB%D1%8F_%D0%B2_%D0%B5%D0%BA%D1%81%D0%BF%D0%BB%D1%83%D0%B0%D1%82%D0%B0%D1%86%D1%96%D1%8E" TargetMode="External"/><Relationship Id="rId18" Type="http://schemas.openxmlformats.org/officeDocument/2006/relationships/hyperlink" Target="https://uk.wikipedia.org/wiki/%D0%9A%D0%B0%D0%BF%D1%96%D1%82%D0%B0%D0%BD_III_%D1%80%D0%B0%D0%BD%D0%B3%D1%83" TargetMode="External"/><Relationship Id="rId3" Type="http://schemas.openxmlformats.org/officeDocument/2006/relationships/hyperlink" Target="https://uk.wikipedia.org/wiki/1990" TargetMode="External"/><Relationship Id="rId7" Type="http://schemas.openxmlformats.org/officeDocument/2006/relationships/hyperlink" Target="https://uk.wikipedia.org/wiki/1992" TargetMode="External"/><Relationship Id="rId12" Type="http://schemas.openxmlformats.org/officeDocument/2006/relationships/hyperlink" Target="https://uk.wikipedia.org/wiki/%D0%9F%D0%B5%D1%82%D1%80%D0%BE_%D0%9A%D0%BE%D0%BD%D0%B0%D1%88%D0%B5%D0%B2%D0%B8%D1%87-%D0%A1%D0%B0%D0%B3%D0%B0%D0%B9%D0%B4%D0%B0%D1%87%D0%BD%D0%B8%D0%B9" TargetMode="External"/><Relationship Id="rId17" Type="http://schemas.openxmlformats.org/officeDocument/2006/relationships/hyperlink" Target="https://uk.wikipedia.org/wiki/%D0%92%D1%96%D0%B9%D1%81%D1%8C%D0%BA%D0%BE%D0%B2%D0%BE-%D0%BC%D0%BE%D1%80%D1%81%D1%8C%D0%BA%D0%B8%D0%B9_%D0%BF%D1%80%D0%B0%D0%BF%D0%BE%D1%80_%D0%A3%D0%BA%D1%80%D0%B0%D1%97%D0%BD%D0%B8" TargetMode="External"/><Relationship Id="rId2" Type="http://schemas.openxmlformats.org/officeDocument/2006/relationships/hyperlink" Target="https://uk.wikipedia.org/wiki/5_%D0%B6%D0%BE%D0%B2%D1%82%D0%BD%D1%8F" TargetMode="External"/><Relationship Id="rId16" Type="http://schemas.openxmlformats.org/officeDocument/2006/relationships/hyperlink" Target="https://uk.wikipedia.org/wiki/4_%D0%BB%D0%B8%D0%BF%D0%BD%D1%8F" TargetMode="External"/><Relationship Id="rId20" Type="http://schemas.openxmlformats.org/officeDocument/2006/relationships/hyperlink" Target="https://uk.wikipedia.org/wiki/%D0%9A%D0%BE%D0%B6%D0%B8%D0%BD_%D0%91%D0%BE%D1%80%D0%B8%D1%81_%D0%91%D0%BE%D1%80%D0%B8%D1%81%D0%BE%D0%B2%D0%B8%D1%8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29_%D0%B1%D0%B5%D1%80%D0%B5%D0%B7%D0%BD%D1%8F" TargetMode="External"/><Relationship Id="rId11" Type="http://schemas.openxmlformats.org/officeDocument/2006/relationships/hyperlink" Target="https://uk.wikipedia.org/wiki/%D0%92%D1%96%D0%B9%D1%81%D1%8C%D0%BA%D0%BE_%D0%97%D0%B0%D0%BF%D0%BE%D1%80%D0%BE%D0%B7%D1%8C%D0%BA%D0%B5" TargetMode="External"/><Relationship Id="rId5" Type="http://schemas.openxmlformats.org/officeDocument/2006/relationships/hyperlink" Target="https://uk.wikipedia.org/wiki/%D0%9F%D1%80%D0%B8%D0%BA%D0%BE%D1%80%D0%B4%D0%BE%D0%BD%D0%BD%D1%96_%D0%B2%D1%96%D0%B9%D1%81%D1%8C%D0%BA%D0%B0_%D0%9A%D0%94%D0%91_%D0%A1%D0%A0%D0%A1%D0%A0" TargetMode="External"/><Relationship Id="rId15" Type="http://schemas.openxmlformats.org/officeDocument/2006/relationships/hyperlink" Target="https://uk.wikipedia.org/wiki/1993" TargetMode="External"/><Relationship Id="rId10" Type="http://schemas.openxmlformats.org/officeDocument/2006/relationships/hyperlink" Target="https://uk.wikipedia.org/wiki/%D0%A0%D0%B5%D1%94%D1%81%D1%82%D1%80%D0%BE%D0%B2%D0%B5_%D0%BA%D0%BE%D0%B7%D0%B0%D1%86%D1%82%D0%B2%D0%BE" TargetMode="External"/><Relationship Id="rId19" Type="http://schemas.openxmlformats.org/officeDocument/2006/relationships/hyperlink" Target="https://uk.wikipedia.org/wiki/%D0%92%D1%96%D1%86%D0%B5-%D0%B0%D0%B4%D0%BC%D1%96%D1%80%D0%B0%D0%BB" TargetMode="External"/><Relationship Id="rId4" Type="http://schemas.openxmlformats.org/officeDocument/2006/relationships/hyperlink" Target="https://uk.wikipedia.org/wiki/%D0%9A%D0%B5%D1%80%D1%87" TargetMode="External"/><Relationship Id="rId9" Type="http://schemas.openxmlformats.org/officeDocument/2006/relationships/hyperlink" Target="https://uk.wikipedia.org/wiki/%D0%93%D0%B5%D1%82%D1%8C%D0%BC%D0%B0%D0%BD" TargetMode="External"/><Relationship Id="rId14" Type="http://schemas.openxmlformats.org/officeDocument/2006/relationships/hyperlink" Target="https://uk.wikipedia.org/wiki/2_%D0%BA%D0%B2%D1%96%D1%82%D0%BD%D1%8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627797" y="2019423"/>
            <a:ext cx="11095280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09450"/>
            <a:ext cx="10515600" cy="579990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червні</a:t>
            </a:r>
            <a:r>
              <a:rPr lang="ru-RU" dirty="0" smtClean="0"/>
              <a:t> </a:t>
            </a:r>
            <a:r>
              <a:rPr lang="ru-RU" dirty="0" smtClean="0">
                <a:hlinkClick r:id="rId2" tooltip="1994"/>
              </a:rPr>
              <a:t>1994</a:t>
            </a:r>
            <a:r>
              <a:rPr lang="ru-RU" dirty="0" smtClean="0"/>
              <a:t> року </a:t>
            </a:r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ru-RU" dirty="0" err="1" smtClean="0"/>
              <a:t>здійснив</a:t>
            </a:r>
            <a:r>
              <a:rPr lang="ru-RU" dirty="0" smtClean="0"/>
              <a:t> </a:t>
            </a:r>
            <a:r>
              <a:rPr lang="ru-RU" dirty="0" err="1" smtClean="0"/>
              <a:t>офіційний</a:t>
            </a:r>
            <a:r>
              <a:rPr lang="ru-RU" dirty="0" smtClean="0"/>
              <a:t> </a:t>
            </a:r>
            <a:r>
              <a:rPr lang="ru-RU" dirty="0" err="1" smtClean="0"/>
              <a:t>візит</a:t>
            </a:r>
            <a:r>
              <a:rPr lang="ru-RU" dirty="0" smtClean="0"/>
              <a:t> до </a:t>
            </a:r>
            <a:r>
              <a:rPr lang="ru-RU" dirty="0" err="1" smtClean="0">
                <a:hlinkClick r:id="rId3" tooltip="Франція"/>
              </a:rPr>
              <a:t>Франції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французького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</a:t>
            </a:r>
            <a:r>
              <a:rPr lang="ru-RU" dirty="0" smtClean="0">
                <a:hlinkClick r:id="rId4" tooltip="Руан"/>
              </a:rPr>
              <a:t>Руан</a:t>
            </a:r>
            <a:r>
              <a:rPr lang="ru-RU" dirty="0" smtClean="0"/>
              <a:t> на </a:t>
            </a:r>
            <a:r>
              <a:rPr lang="ru-RU" dirty="0" err="1" smtClean="0"/>
              <a:t>святкування</a:t>
            </a:r>
            <a:r>
              <a:rPr lang="ru-RU" dirty="0" smtClean="0"/>
              <a:t> 50-річчя </a:t>
            </a:r>
            <a:r>
              <a:rPr lang="ru-RU" dirty="0" err="1" smtClean="0"/>
              <a:t>висадки</a:t>
            </a:r>
            <a:r>
              <a:rPr lang="ru-RU" dirty="0" smtClean="0"/>
              <a:t> </a:t>
            </a:r>
            <a:r>
              <a:rPr lang="ru-RU" dirty="0" err="1" smtClean="0"/>
              <a:t>союзних</a:t>
            </a:r>
            <a:r>
              <a:rPr lang="ru-RU" dirty="0" smtClean="0"/>
              <a:t> </a:t>
            </a:r>
            <a:r>
              <a:rPr lang="ru-RU" dirty="0" err="1" smtClean="0"/>
              <a:t>військ</a:t>
            </a:r>
            <a:r>
              <a:rPr lang="ru-RU" dirty="0" smtClean="0"/>
              <a:t> у </a:t>
            </a:r>
            <a:r>
              <a:rPr lang="ru-RU" dirty="0" err="1" smtClean="0"/>
              <a:t>Нормандії</a:t>
            </a:r>
            <a:r>
              <a:rPr lang="ru-RU" dirty="0" smtClean="0"/>
              <a:t> «Армада </a:t>
            </a:r>
            <a:r>
              <a:rPr lang="ru-RU" dirty="0" err="1" smtClean="0"/>
              <a:t>свободи</a:t>
            </a:r>
            <a:r>
              <a:rPr lang="ru-RU" dirty="0" smtClean="0"/>
              <a:t>». Там </a:t>
            </a:r>
            <a:r>
              <a:rPr lang="ru-RU" dirty="0" err="1" smtClean="0"/>
              <a:t>він</a:t>
            </a:r>
            <a:r>
              <a:rPr lang="ru-RU" dirty="0" smtClean="0"/>
              <a:t> став одним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найпопулярніших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відвідали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10 </a:t>
            </a:r>
            <a:r>
              <a:rPr lang="ru-RU" dirty="0" err="1" smtClean="0"/>
              <a:t>тисяч</a:t>
            </a:r>
            <a:r>
              <a:rPr lang="ru-RU" dirty="0" smtClean="0"/>
              <a:t> гостей.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завершення</a:t>
            </a:r>
            <a:r>
              <a:rPr lang="ru-RU" dirty="0" smtClean="0"/>
              <a:t> свята «Армада </a:t>
            </a:r>
            <a:r>
              <a:rPr lang="ru-RU" dirty="0" err="1" smtClean="0"/>
              <a:t>свободи</a:t>
            </a:r>
            <a:r>
              <a:rPr lang="ru-RU" dirty="0" smtClean="0"/>
              <a:t>» на </a:t>
            </a:r>
            <a:r>
              <a:rPr lang="ru-RU" dirty="0" err="1" smtClean="0"/>
              <a:t>зворотному</a:t>
            </a:r>
            <a:r>
              <a:rPr lang="ru-RU" dirty="0" smtClean="0"/>
              <a:t> шляху до </a:t>
            </a:r>
            <a:r>
              <a:rPr lang="ru-RU" dirty="0" err="1" smtClean="0"/>
              <a:t>берегів</a:t>
            </a:r>
            <a:r>
              <a:rPr lang="ru-RU" dirty="0" smtClean="0"/>
              <a:t> </a:t>
            </a:r>
            <a:r>
              <a:rPr lang="ru-RU" dirty="0" err="1" smtClean="0"/>
              <a:t>Батьківщини</a:t>
            </a:r>
            <a:r>
              <a:rPr lang="ru-RU" dirty="0" smtClean="0"/>
              <a:t> «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» </a:t>
            </a:r>
            <a:r>
              <a:rPr lang="ru-RU" dirty="0" err="1" smtClean="0"/>
              <a:t>провів</a:t>
            </a:r>
            <a:r>
              <a:rPr lang="ru-RU" dirty="0" smtClean="0"/>
              <a:t> </a:t>
            </a:r>
            <a:r>
              <a:rPr lang="ru-RU" dirty="0" err="1" smtClean="0"/>
              <a:t>успішні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французьким</a:t>
            </a:r>
            <a:r>
              <a:rPr lang="ru-RU" dirty="0" smtClean="0"/>
              <a:t> </a:t>
            </a:r>
            <a:r>
              <a:rPr lang="ru-RU" dirty="0" err="1" smtClean="0"/>
              <a:t>вертольотоносцем</a:t>
            </a:r>
            <a:r>
              <a:rPr lang="ru-RU" dirty="0" smtClean="0"/>
              <a:t> «Жанна </a:t>
            </a:r>
            <a:r>
              <a:rPr lang="ru-RU" dirty="0" err="1" smtClean="0"/>
              <a:t>Д’арк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3 </a:t>
            </a:r>
            <a:r>
              <a:rPr lang="ru-RU" dirty="0" err="1" smtClean="0"/>
              <a:t>березня</a:t>
            </a:r>
            <a:r>
              <a:rPr lang="ru-RU" dirty="0" smtClean="0"/>
              <a:t> </a:t>
            </a:r>
            <a:r>
              <a:rPr lang="ru-RU" dirty="0" smtClean="0">
                <a:hlinkClick r:id="rId5" tooltip="1995"/>
              </a:rPr>
              <a:t>1995</a:t>
            </a:r>
            <a:r>
              <a:rPr lang="ru-RU" dirty="0" smtClean="0"/>
              <a:t> року фрегат «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» </a:t>
            </a:r>
            <a:r>
              <a:rPr lang="ru-RU" dirty="0" err="1" smtClean="0"/>
              <a:t>розпочав</a:t>
            </a:r>
            <a:r>
              <a:rPr lang="ru-RU" dirty="0" smtClean="0"/>
              <a:t> перший у </a:t>
            </a:r>
            <a:r>
              <a:rPr lang="ru-RU" dirty="0" err="1" smtClean="0"/>
              <a:t>новітній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ВМС ЗС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похід</a:t>
            </a:r>
            <a:r>
              <a:rPr lang="ru-RU" dirty="0" smtClean="0"/>
              <a:t> в </a:t>
            </a:r>
            <a:r>
              <a:rPr lang="ru-RU" dirty="0" err="1" smtClean="0"/>
              <a:t>Індійський</a:t>
            </a:r>
            <a:r>
              <a:rPr lang="ru-RU" dirty="0" smtClean="0"/>
              <a:t> океан.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здійснив</a:t>
            </a:r>
            <a:r>
              <a:rPr lang="ru-RU" dirty="0" smtClean="0"/>
              <a:t> </a:t>
            </a:r>
            <a:r>
              <a:rPr lang="ru-RU" dirty="0" err="1" smtClean="0"/>
              <a:t>плавання</a:t>
            </a:r>
            <a:r>
              <a:rPr lang="ru-RU" dirty="0" smtClean="0"/>
              <a:t> в </a:t>
            </a:r>
            <a:r>
              <a:rPr lang="ru-RU" dirty="0" err="1" smtClean="0"/>
              <a:t>непростих</a:t>
            </a:r>
            <a:r>
              <a:rPr lang="ru-RU" dirty="0" smtClean="0"/>
              <a:t> </a:t>
            </a:r>
            <a:r>
              <a:rPr lang="ru-RU" dirty="0" err="1" smtClean="0"/>
              <a:t>навігаційних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,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проходом </a:t>
            </a:r>
            <a:r>
              <a:rPr lang="ru-RU" dirty="0" err="1" smtClean="0"/>
              <a:t>вузини</a:t>
            </a:r>
            <a:r>
              <a:rPr lang="ru-RU" dirty="0" smtClean="0"/>
              <a:t> та </a:t>
            </a:r>
            <a:r>
              <a:rPr lang="ru-RU" dirty="0" err="1" smtClean="0"/>
              <a:t>інтенсивним</a:t>
            </a:r>
            <a:r>
              <a:rPr lang="ru-RU" dirty="0" smtClean="0"/>
              <a:t> </a:t>
            </a:r>
            <a:r>
              <a:rPr lang="ru-RU" dirty="0" err="1" smtClean="0"/>
              <a:t>судноплавством</a:t>
            </a:r>
            <a:r>
              <a:rPr lang="ru-RU" dirty="0" smtClean="0"/>
              <a:t>. </a:t>
            </a:r>
            <a:r>
              <a:rPr lang="ru-RU" dirty="0" err="1" smtClean="0"/>
              <a:t>Під</a:t>
            </a:r>
            <a:r>
              <a:rPr lang="ru-RU" dirty="0" smtClean="0"/>
              <a:t> час походу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військові</a:t>
            </a:r>
            <a:r>
              <a:rPr lang="ru-RU" dirty="0" smtClean="0"/>
              <a:t> моряки </a:t>
            </a:r>
            <a:r>
              <a:rPr lang="ru-RU" dirty="0" err="1" smtClean="0"/>
              <a:t>пройшли</a:t>
            </a:r>
            <a:r>
              <a:rPr lang="ru-RU" dirty="0" smtClean="0"/>
              <a:t> </a:t>
            </a:r>
            <a:r>
              <a:rPr lang="ru-RU" dirty="0" err="1" smtClean="0"/>
              <a:t>Суецький</a:t>
            </a:r>
            <a:r>
              <a:rPr lang="ru-RU" dirty="0" smtClean="0"/>
              <a:t> канал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здійснили</a:t>
            </a:r>
            <a:r>
              <a:rPr lang="ru-RU" dirty="0" smtClean="0"/>
              <a:t> </a:t>
            </a:r>
            <a:r>
              <a:rPr lang="ru-RU" dirty="0" err="1" smtClean="0"/>
              <a:t>захід</a:t>
            </a:r>
            <a:r>
              <a:rPr lang="ru-RU" dirty="0" smtClean="0"/>
              <a:t> в </a:t>
            </a:r>
            <a:r>
              <a:rPr lang="ru-RU" dirty="0" err="1" smtClean="0"/>
              <a:t>столицю</a:t>
            </a:r>
            <a:r>
              <a:rPr lang="ru-RU" dirty="0" smtClean="0"/>
              <a:t> </a:t>
            </a:r>
            <a:r>
              <a:rPr lang="ru-RU" dirty="0" err="1" smtClean="0">
                <a:hlinkClick r:id="rId6" tooltip="Об'єднані Арабські Емірати"/>
              </a:rPr>
              <a:t>Об’єднаних</a:t>
            </a:r>
            <a:r>
              <a:rPr lang="ru-RU" dirty="0" smtClean="0">
                <a:hlinkClick r:id="rId6" tooltip="Об'єднані Арабські Емірати"/>
              </a:rPr>
              <a:t> </a:t>
            </a:r>
            <a:r>
              <a:rPr lang="ru-RU" dirty="0" err="1" smtClean="0">
                <a:hlinkClick r:id="rId6" tooltip="Об'єднані Арабські Емірати"/>
              </a:rPr>
              <a:t>Арабських</a:t>
            </a:r>
            <a:r>
              <a:rPr lang="ru-RU" dirty="0" smtClean="0">
                <a:hlinkClick r:id="rId6" tooltip="Об'єднані Арабські Емірати"/>
              </a:rPr>
              <a:t> </a:t>
            </a:r>
            <a:r>
              <a:rPr lang="ru-RU" dirty="0" err="1" smtClean="0">
                <a:hlinkClick r:id="rId6" tooltip="Об'єднані Арабські Емірати"/>
              </a:rPr>
              <a:t>Еміратів</a:t>
            </a:r>
            <a:r>
              <a:rPr lang="ru-RU" dirty="0" smtClean="0"/>
              <a:t> </a:t>
            </a:r>
            <a:r>
              <a:rPr lang="ru-RU" dirty="0" err="1" smtClean="0">
                <a:hlinkClick r:id="rId7" tooltip="Абу-Дабі"/>
              </a:rPr>
              <a:t>Абу-Дабі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там проходила </a:t>
            </a:r>
            <a:r>
              <a:rPr lang="ru-RU" dirty="0" err="1" smtClean="0"/>
              <a:t>виставка</a:t>
            </a:r>
            <a:r>
              <a:rPr lang="ru-RU" dirty="0" smtClean="0"/>
              <a:t> </a:t>
            </a:r>
            <a:r>
              <a:rPr lang="ru-RU" dirty="0" err="1" smtClean="0"/>
              <a:t>озброєння</a:t>
            </a:r>
            <a:r>
              <a:rPr lang="ru-RU" dirty="0" smtClean="0"/>
              <a:t> «Айдекс-95», на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перший </a:t>
            </a:r>
            <a:r>
              <a:rPr lang="ru-RU" dirty="0" err="1" smtClean="0"/>
              <a:t>крок</a:t>
            </a:r>
            <a:r>
              <a:rPr lang="ru-RU" dirty="0" smtClean="0"/>
              <a:t> до </a:t>
            </a:r>
            <a:r>
              <a:rPr lang="ru-RU" dirty="0" err="1" smtClean="0"/>
              <a:t>світового</a:t>
            </a:r>
            <a:r>
              <a:rPr lang="ru-RU" dirty="0" smtClean="0"/>
              <a:t> ринку </a:t>
            </a:r>
            <a:r>
              <a:rPr lang="ru-RU" dirty="0" err="1" smtClean="0"/>
              <a:t>торгівлі</a:t>
            </a:r>
            <a:r>
              <a:rPr lang="ru-RU" dirty="0" smtClean="0"/>
              <a:t> </a:t>
            </a:r>
            <a:r>
              <a:rPr lang="ru-RU" dirty="0" err="1" smtClean="0"/>
              <a:t>зброєю</a:t>
            </a:r>
            <a:r>
              <a:rPr lang="ru-RU" dirty="0" smtClean="0"/>
              <a:t> та </a:t>
            </a:r>
            <a:r>
              <a:rPr lang="ru-RU" dirty="0" err="1" smtClean="0"/>
              <a:t>військовою</a:t>
            </a:r>
            <a:r>
              <a:rPr lang="ru-RU" dirty="0" smtClean="0"/>
              <a:t> </a:t>
            </a:r>
            <a:r>
              <a:rPr lang="ru-RU" dirty="0" err="1" smtClean="0"/>
              <a:t>технікою</a:t>
            </a:r>
            <a:r>
              <a:rPr lang="ru-RU" dirty="0" smtClean="0"/>
              <a:t> </a:t>
            </a:r>
            <a:r>
              <a:rPr lang="ru-RU" dirty="0" err="1" smtClean="0"/>
              <a:t>зробила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Україна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переходу у Червоному </a:t>
            </a:r>
            <a:r>
              <a:rPr lang="ru-RU" dirty="0" err="1" smtClean="0"/>
              <a:t>морі</a:t>
            </a:r>
            <a:r>
              <a:rPr lang="ru-RU" dirty="0" smtClean="0"/>
              <a:t> </a:t>
            </a:r>
            <a:r>
              <a:rPr lang="ru-RU" dirty="0" err="1" smtClean="0"/>
              <a:t>екіпаж</a:t>
            </a:r>
            <a:r>
              <a:rPr lang="ru-RU" dirty="0" smtClean="0"/>
              <a:t> корабля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виконав</a:t>
            </a:r>
            <a:r>
              <a:rPr lang="ru-RU" dirty="0" smtClean="0"/>
              <a:t> </a:t>
            </a:r>
            <a:r>
              <a:rPr lang="ru-RU" dirty="0" err="1" smtClean="0"/>
              <a:t>курсове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К-1, яке, як </a:t>
            </a:r>
            <a:r>
              <a:rPr lang="ru-RU" dirty="0" err="1" smtClean="0"/>
              <a:t>кажуть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путівкою</a:t>
            </a:r>
            <a:r>
              <a:rPr lang="ru-RU" dirty="0" smtClean="0"/>
              <a:t> до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у </a:t>
            </a:r>
            <a:r>
              <a:rPr lang="ru-RU" dirty="0" err="1" smtClean="0"/>
              <a:t>морі</a:t>
            </a:r>
            <a:r>
              <a:rPr lang="ru-RU" dirty="0" smtClean="0"/>
              <a:t>.</a:t>
            </a:r>
            <a:r>
              <a:rPr lang="ru-RU" baseline="30000" dirty="0" smtClean="0">
                <a:hlinkClick r:id="rId8"/>
              </a:rPr>
              <a:t>[5]</a:t>
            </a:r>
            <a:r>
              <a:rPr lang="ru-RU" dirty="0" smtClean="0"/>
              <a:t> </a:t>
            </a:r>
          </a:p>
          <a:p>
            <a:r>
              <a:rPr lang="ru-RU" dirty="0" smtClean="0"/>
              <a:t>У тому ж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ru-RU" dirty="0" err="1" smtClean="0"/>
              <a:t>відвідав</a:t>
            </a:r>
            <a:r>
              <a:rPr lang="ru-RU" dirty="0" smtClean="0"/>
              <a:t> порт </a:t>
            </a:r>
            <a:r>
              <a:rPr lang="ru-RU" dirty="0" smtClean="0">
                <a:hlinkClick r:id="rId9" tooltip="Варна"/>
              </a:rPr>
              <a:t>Варна</a:t>
            </a:r>
            <a:r>
              <a:rPr lang="ru-RU" dirty="0" smtClean="0"/>
              <a:t> (</a:t>
            </a:r>
            <a:r>
              <a:rPr lang="ru-RU" dirty="0" err="1" smtClean="0">
                <a:hlinkClick r:id="rId10" tooltip="Болгарія"/>
              </a:rPr>
              <a:t>Болгарія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>
                <a:hlinkClick r:id="rId11" tooltip="Спеція"/>
              </a:rPr>
              <a:t>Спеція</a:t>
            </a:r>
            <a:r>
              <a:rPr lang="ru-RU" dirty="0" smtClean="0"/>
              <a:t> (</a:t>
            </a:r>
            <a:r>
              <a:rPr lang="ru-RU" dirty="0" err="1" smtClean="0">
                <a:hlinkClick r:id="rId12" tooltip="Італія"/>
              </a:rPr>
              <a:t>Італія</a:t>
            </a:r>
            <a:r>
              <a:rPr lang="ru-RU" dirty="0" smtClean="0"/>
              <a:t>). У </a:t>
            </a:r>
            <a:r>
              <a:rPr lang="ru-RU" dirty="0" smtClean="0">
                <a:hlinkClick r:id="rId13" tooltip="1996"/>
              </a:rPr>
              <a:t>1996</a:t>
            </a:r>
            <a:r>
              <a:rPr lang="ru-RU" dirty="0" smtClean="0"/>
              <a:t>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зробив</a:t>
            </a:r>
            <a:r>
              <a:rPr lang="ru-RU" dirty="0" smtClean="0"/>
              <a:t> перший </a:t>
            </a:r>
            <a:r>
              <a:rPr lang="ru-RU" dirty="0" err="1" smtClean="0"/>
              <a:t>трансатлантичний</a:t>
            </a:r>
            <a:r>
              <a:rPr lang="ru-RU" dirty="0" smtClean="0"/>
              <a:t> </a:t>
            </a:r>
            <a:r>
              <a:rPr lang="ru-RU" dirty="0" err="1" smtClean="0"/>
              <a:t>похід</a:t>
            </a:r>
            <a:r>
              <a:rPr lang="ru-RU" dirty="0" smtClean="0"/>
              <a:t> на </a:t>
            </a:r>
            <a:r>
              <a:rPr lang="ru-RU" dirty="0" err="1" smtClean="0"/>
              <a:t>чолі</a:t>
            </a:r>
            <a:r>
              <a:rPr lang="ru-RU" dirty="0" smtClean="0"/>
              <a:t> загону </a:t>
            </a:r>
            <a:r>
              <a:rPr lang="ru-RU" dirty="0" err="1" smtClean="0"/>
              <a:t>кораблів</a:t>
            </a:r>
            <a:r>
              <a:rPr lang="ru-RU" dirty="0" smtClean="0"/>
              <a:t> ВМС </a:t>
            </a:r>
            <a:r>
              <a:rPr lang="ru-RU" dirty="0" err="1" smtClean="0"/>
              <a:t>України</a:t>
            </a:r>
            <a:r>
              <a:rPr lang="ru-RU" dirty="0" smtClean="0"/>
              <a:t> до </a:t>
            </a:r>
            <a:r>
              <a:rPr lang="ru-RU" dirty="0" smtClean="0">
                <a:hlinkClick r:id="rId14" tooltip="Сполучені Штати Америки"/>
              </a:rPr>
              <a:t>США</a:t>
            </a:r>
            <a:r>
              <a:rPr lang="ru-RU" dirty="0" smtClean="0"/>
              <a:t> в порт </a:t>
            </a:r>
            <a:r>
              <a:rPr lang="ru-RU" dirty="0" smtClean="0">
                <a:hlinkClick r:id="rId15" tooltip="Норфолк (Вірджинія)"/>
              </a:rPr>
              <a:t>Норфолк</a:t>
            </a:r>
            <a:r>
              <a:rPr lang="ru-RU" dirty="0" smtClean="0"/>
              <a:t>. </a:t>
            </a:r>
            <a:r>
              <a:rPr lang="ru-RU" dirty="0" err="1" smtClean="0"/>
              <a:t>Тоді</a:t>
            </a:r>
            <a:r>
              <a:rPr lang="ru-RU" dirty="0" smtClean="0"/>
              <a:t> ж </a:t>
            </a:r>
            <a:r>
              <a:rPr lang="ru-RU" dirty="0" err="1" smtClean="0"/>
              <a:t>здійснені</a:t>
            </a:r>
            <a:r>
              <a:rPr lang="ru-RU" dirty="0" smtClean="0"/>
              <a:t> </a:t>
            </a:r>
            <a:r>
              <a:rPr lang="ru-RU" dirty="0" err="1" smtClean="0"/>
              <a:t>ділові</a:t>
            </a:r>
            <a:r>
              <a:rPr lang="ru-RU" dirty="0" smtClean="0"/>
              <a:t> </a:t>
            </a:r>
            <a:r>
              <a:rPr lang="ru-RU" dirty="0" err="1" smtClean="0"/>
              <a:t>візити</a:t>
            </a:r>
            <a:r>
              <a:rPr lang="ru-RU" dirty="0" smtClean="0"/>
              <a:t> (</a:t>
            </a:r>
            <a:r>
              <a:rPr lang="ru-RU" dirty="0" err="1" smtClean="0"/>
              <a:t>двічі</a:t>
            </a:r>
            <a:r>
              <a:rPr lang="ru-RU" dirty="0" smtClean="0"/>
              <a:t>) у порти </a:t>
            </a:r>
            <a:r>
              <a:rPr lang="ru-RU" dirty="0" err="1" smtClean="0">
                <a:hlinkClick r:id="rId16" tooltip="Гібралтар"/>
              </a:rPr>
              <a:t>Гібралтар</a:t>
            </a:r>
            <a:r>
              <a:rPr lang="ru-RU" dirty="0" smtClean="0"/>
              <a:t> (</a:t>
            </a:r>
            <a:r>
              <a:rPr lang="ru-RU" dirty="0" smtClean="0">
                <a:hlinkClick r:id="rId17" tooltip="Велика Британія"/>
              </a:rPr>
              <a:t>Велика </a:t>
            </a:r>
            <a:r>
              <a:rPr lang="ru-RU" dirty="0" err="1" smtClean="0">
                <a:hlinkClick r:id="rId17" tooltip="Велика Британія"/>
              </a:rPr>
              <a:t>Британія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>
                <a:hlinkClick r:id="rId18" tooltip="Понта-Делгада"/>
              </a:rPr>
              <a:t>Понта-Делгада</a:t>
            </a:r>
            <a:r>
              <a:rPr lang="ru-RU" dirty="0" smtClean="0"/>
              <a:t> (</a:t>
            </a:r>
            <a:r>
              <a:rPr lang="ru-RU" dirty="0" err="1" smtClean="0">
                <a:hlinkClick r:id="rId19" tooltip="Португалія"/>
              </a:rPr>
              <a:t>Португалія</a:t>
            </a:r>
            <a:r>
              <a:rPr lang="ru-RU" dirty="0" smtClean="0"/>
              <a:t>) на </a:t>
            </a:r>
            <a:r>
              <a:rPr lang="ru-RU" dirty="0" err="1" smtClean="0">
                <a:hlinkClick r:id="rId20" tooltip="Азорські острови"/>
              </a:rPr>
              <a:t>Азорських</a:t>
            </a:r>
            <a:r>
              <a:rPr lang="ru-RU" dirty="0" smtClean="0">
                <a:hlinkClick r:id="rId20" tooltip="Азорські острови"/>
              </a:rPr>
              <a:t> островах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00891"/>
            <a:ext cx="10515600" cy="557607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hlinkClick r:id="rId2" tooltip="1 березня"/>
              </a:rPr>
              <a:t>1 </a:t>
            </a:r>
            <a:r>
              <a:rPr lang="ru-RU" dirty="0" err="1" smtClean="0">
                <a:hlinkClick r:id="rId2" tooltip="1 березня"/>
              </a:rPr>
              <a:t>березня</a:t>
            </a:r>
            <a:r>
              <a:rPr lang="ru-RU" dirty="0" smtClean="0"/>
              <a:t> </a:t>
            </a:r>
            <a:r>
              <a:rPr lang="ru-RU" dirty="0" smtClean="0">
                <a:hlinkClick r:id="rId3" tooltip="2014"/>
              </a:rPr>
              <a:t>2014</a:t>
            </a:r>
            <a:r>
              <a:rPr lang="ru-RU" dirty="0" smtClean="0"/>
              <a:t> року </a:t>
            </a:r>
            <a:r>
              <a:rPr lang="ru-RU" dirty="0" err="1" smtClean="0"/>
              <a:t>капітан</a:t>
            </a:r>
            <a:r>
              <a:rPr lang="ru-RU" dirty="0" smtClean="0"/>
              <a:t> </a:t>
            </a:r>
            <a:r>
              <a:rPr lang="ru-RU" dirty="0" smtClean="0">
                <a:hlinkClick r:id="rId4" tooltip="Роман П'ятницький"/>
              </a:rPr>
              <a:t>Роман </a:t>
            </a:r>
            <a:r>
              <a:rPr lang="ru-RU" dirty="0" err="1" smtClean="0">
                <a:hlinkClick r:id="rId4" tooltip="Роман П'ятницький"/>
              </a:rPr>
              <a:t>П'ятницький</a:t>
            </a:r>
            <a:r>
              <a:rPr lang="ru-RU" dirty="0" smtClean="0"/>
              <a:t> </a:t>
            </a:r>
            <a:r>
              <a:rPr lang="ru-RU" dirty="0" err="1" smtClean="0"/>
              <a:t>відмовився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злочинні</a:t>
            </a:r>
            <a:r>
              <a:rPr lang="ru-RU" dirty="0" smtClean="0"/>
              <a:t> </a:t>
            </a:r>
            <a:r>
              <a:rPr lang="ru-RU" dirty="0" err="1" smtClean="0"/>
              <a:t>накази</a:t>
            </a:r>
            <a:r>
              <a:rPr lang="ru-RU" dirty="0" smtClean="0"/>
              <a:t> </a:t>
            </a:r>
            <a:r>
              <a:rPr lang="ru-RU" dirty="0" err="1" smtClean="0">
                <a:hlinkClick r:id="rId5" tooltip="Російська інтервенція в Україну 2014"/>
              </a:rPr>
              <a:t>російського</a:t>
            </a:r>
            <a:r>
              <a:rPr lang="ru-RU" dirty="0" smtClean="0">
                <a:hlinkClick r:id="rId5" tooltip="Російська інтервенція в Україну 2014"/>
              </a:rPr>
              <a:t> </a:t>
            </a:r>
            <a:r>
              <a:rPr lang="ru-RU" dirty="0" err="1" smtClean="0">
                <a:hlinkClick r:id="rId5" tooltip="Російська інтервенція в Україну 2014"/>
              </a:rPr>
              <a:t>окупаційного</a:t>
            </a:r>
            <a:r>
              <a:rPr lang="ru-RU" dirty="0" smtClean="0"/>
              <a:t> </a:t>
            </a:r>
            <a:r>
              <a:rPr lang="ru-RU" dirty="0" err="1" smtClean="0"/>
              <a:t>командування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весь склад </a:t>
            </a:r>
            <a:r>
              <a:rPr lang="ru-RU" dirty="0" err="1" smtClean="0"/>
              <a:t>залишився</a:t>
            </a:r>
            <a:r>
              <a:rPr lang="ru-RU" dirty="0" smtClean="0"/>
              <a:t> </a:t>
            </a:r>
            <a:r>
              <a:rPr lang="ru-RU" dirty="0" err="1" smtClean="0"/>
              <a:t>вірним</a:t>
            </a:r>
            <a:r>
              <a:rPr lang="ru-RU" dirty="0" smtClean="0"/>
              <a:t> </a:t>
            </a:r>
            <a:r>
              <a:rPr lang="ru-RU" dirty="0" err="1" smtClean="0"/>
              <a:t>присязі</a:t>
            </a:r>
            <a:r>
              <a:rPr lang="ru-RU" dirty="0" smtClean="0"/>
              <a:t> та народу </a:t>
            </a:r>
            <a:r>
              <a:rPr lang="ru-RU" dirty="0" err="1" smtClean="0"/>
              <a:t>України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14 </a:t>
            </a:r>
            <a:r>
              <a:rPr lang="ru-RU" dirty="0" err="1" smtClean="0"/>
              <a:t>березня</a:t>
            </a:r>
            <a:r>
              <a:rPr lang="ru-RU" dirty="0" smtClean="0"/>
              <a:t> 2014 року </a:t>
            </a:r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ru-RU" dirty="0" err="1" smtClean="0"/>
              <a:t>зіткнувся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 </a:t>
            </a:r>
            <a:r>
              <a:rPr lang="ru-RU" dirty="0" err="1" smtClean="0"/>
              <a:t>військово</a:t>
            </a:r>
            <a:r>
              <a:rPr lang="ru-RU" dirty="0" smtClean="0"/>
              <a:t> - </a:t>
            </a:r>
            <a:r>
              <a:rPr lang="ru-RU" dirty="0" err="1" smtClean="0"/>
              <a:t>морською</a:t>
            </a:r>
            <a:r>
              <a:rPr lang="ru-RU" dirty="0" smtClean="0"/>
              <a:t> </a:t>
            </a:r>
            <a:r>
              <a:rPr lang="ru-RU" dirty="0" err="1" smtClean="0"/>
              <a:t>групою</a:t>
            </a:r>
            <a:r>
              <a:rPr lang="ru-RU" dirty="0" smtClean="0"/>
              <a:t> </a:t>
            </a:r>
            <a:r>
              <a:rPr lang="ru-RU" dirty="0" err="1" smtClean="0"/>
              <a:t>російських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 в </a:t>
            </a:r>
            <a:r>
              <a:rPr lang="ru-RU" dirty="0" err="1" smtClean="0"/>
              <a:t>українських</a:t>
            </a:r>
            <a:r>
              <a:rPr lang="ru-RU" dirty="0" smtClean="0"/>
              <a:t> </a:t>
            </a:r>
            <a:r>
              <a:rPr lang="ru-RU" dirty="0" err="1" smtClean="0"/>
              <a:t>територіальних</a:t>
            </a:r>
            <a:r>
              <a:rPr lang="ru-RU" dirty="0" smtClean="0"/>
              <a:t> водах, коли фрегат </a:t>
            </a:r>
            <a:r>
              <a:rPr lang="ru-RU" dirty="0" err="1" smtClean="0"/>
              <a:t>підійшов</a:t>
            </a:r>
            <a:r>
              <a:rPr lang="ru-RU" dirty="0" smtClean="0"/>
              <a:t> до </a:t>
            </a:r>
            <a:r>
              <a:rPr lang="ru-RU" dirty="0" err="1" smtClean="0"/>
              <a:t>групи</a:t>
            </a:r>
            <a:r>
              <a:rPr lang="ru-RU" dirty="0" smtClean="0"/>
              <a:t>, вони </a:t>
            </a:r>
            <a:r>
              <a:rPr lang="ru-RU" dirty="0" err="1" smtClean="0"/>
              <a:t>вийшли</a:t>
            </a:r>
            <a:r>
              <a:rPr lang="ru-RU" dirty="0" smtClean="0"/>
              <a:t> в </a:t>
            </a:r>
            <a:r>
              <a:rPr lang="ru-RU" dirty="0" err="1" smtClean="0"/>
              <a:t>міжнародні</a:t>
            </a:r>
            <a:r>
              <a:rPr lang="ru-RU" dirty="0" smtClean="0"/>
              <a:t> води.  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листопаді</a:t>
            </a:r>
            <a:r>
              <a:rPr lang="ru-RU" dirty="0" smtClean="0"/>
              <a:t> 2014 року </a:t>
            </a:r>
            <a:r>
              <a:rPr lang="ru-RU" dirty="0" err="1" smtClean="0">
                <a:hlinkClick r:id="rId6" tooltip="Судноверф «Україна»"/>
              </a:rPr>
              <a:t>судноверф</a:t>
            </a:r>
            <a:r>
              <a:rPr lang="ru-RU" dirty="0" smtClean="0">
                <a:hlinkClick r:id="rId6" tooltip="Судноверф «Україна»"/>
              </a:rPr>
              <a:t> «</a:t>
            </a:r>
            <a:r>
              <a:rPr lang="ru-RU" dirty="0" err="1" smtClean="0">
                <a:hlinkClick r:id="rId6" tooltip="Судноверф «Україна»"/>
              </a:rPr>
              <a:t>Україна</a:t>
            </a:r>
            <a:r>
              <a:rPr lang="ru-RU" dirty="0" smtClean="0">
                <a:hlinkClick r:id="rId6" tooltip="Судноверф «Україна»"/>
              </a:rPr>
              <a:t>»</a:t>
            </a:r>
            <a:r>
              <a:rPr lang="ru-RU" dirty="0" smtClean="0"/>
              <a:t> </a:t>
            </a:r>
            <a:r>
              <a:rPr lang="ru-RU" dirty="0" err="1" smtClean="0"/>
              <a:t>Одеського</a:t>
            </a:r>
            <a:r>
              <a:rPr lang="ru-RU" dirty="0" smtClean="0"/>
              <a:t> </a:t>
            </a:r>
            <a:r>
              <a:rPr lang="ru-RU" dirty="0" err="1" smtClean="0"/>
              <a:t>морського</a:t>
            </a:r>
            <a:r>
              <a:rPr lang="ru-RU" dirty="0" smtClean="0"/>
              <a:t> порту почала ремонт одного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</a:t>
            </a:r>
            <a:r>
              <a:rPr lang="ru-RU" dirty="0" err="1" smtClean="0"/>
              <a:t>вузлів</a:t>
            </a:r>
            <a:r>
              <a:rPr lang="ru-RU" dirty="0" smtClean="0"/>
              <a:t> «</a:t>
            </a:r>
            <a:r>
              <a:rPr lang="ru-RU" dirty="0" err="1" smtClean="0"/>
              <a:t>Гетьмана</a:t>
            </a:r>
            <a:r>
              <a:rPr lang="ru-RU" dirty="0" smtClean="0"/>
              <a:t> </a:t>
            </a:r>
            <a:r>
              <a:rPr lang="ru-RU" dirty="0" err="1" smtClean="0"/>
              <a:t>Сагайдачного</a:t>
            </a:r>
            <a:r>
              <a:rPr lang="ru-RU" dirty="0" smtClean="0"/>
              <a:t>»</a:t>
            </a:r>
            <a:r>
              <a:rPr lang="ru-RU" baseline="30000" dirty="0" smtClean="0">
                <a:hlinkClick r:id="rId7"/>
              </a:rPr>
              <a:t>[8]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На </a:t>
            </a:r>
            <a:r>
              <a:rPr lang="ru-RU" dirty="0" err="1" smtClean="0"/>
              <a:t>даний</a:t>
            </a:r>
            <a:r>
              <a:rPr lang="ru-RU" dirty="0" smtClean="0"/>
              <a:t> час </a:t>
            </a:r>
            <a:r>
              <a:rPr lang="ru-RU" dirty="0" err="1" smtClean="0"/>
              <a:t>базується</a:t>
            </a:r>
            <a:r>
              <a:rPr lang="ru-RU" dirty="0" smtClean="0"/>
              <a:t> в </a:t>
            </a:r>
            <a:r>
              <a:rPr lang="ru-RU" dirty="0" err="1" smtClean="0"/>
              <a:t>Одесі</a:t>
            </a:r>
            <a:r>
              <a:rPr lang="ru-RU" dirty="0" smtClean="0"/>
              <a:t>. </a:t>
            </a:r>
          </a:p>
          <a:p>
            <a:r>
              <a:rPr lang="ru-RU" dirty="0" smtClean="0"/>
              <a:t>9 </a:t>
            </a:r>
            <a:r>
              <a:rPr lang="ru-RU" dirty="0" err="1" smtClean="0"/>
              <a:t>вересня</a:t>
            </a:r>
            <a:r>
              <a:rPr lang="ru-RU" dirty="0" smtClean="0"/>
              <a:t> 2016 року </a:t>
            </a:r>
            <a:r>
              <a:rPr lang="ru-RU" dirty="0" err="1" smtClean="0"/>
              <a:t>малі</a:t>
            </a:r>
            <a:r>
              <a:rPr lang="ru-RU" dirty="0" smtClean="0"/>
              <a:t> </a:t>
            </a:r>
            <a:r>
              <a:rPr lang="ru-RU" dirty="0" err="1" smtClean="0"/>
              <a:t>броньовані</a:t>
            </a:r>
            <a:r>
              <a:rPr lang="ru-RU" dirty="0" smtClean="0"/>
              <a:t> </a:t>
            </a:r>
            <a:r>
              <a:rPr lang="ru-RU" dirty="0" err="1" smtClean="0"/>
              <a:t>артилерійські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smtClean="0">
                <a:hlinkClick r:id="rId8" tooltip="Аккерман (артилерійський катер)"/>
              </a:rPr>
              <a:t>(</a:t>
            </a:r>
            <a:r>
              <a:rPr lang="en-US" dirty="0" smtClean="0">
                <a:hlinkClick r:id="rId8" tooltip="Аккерман (артилерійський катер)"/>
              </a:rPr>
              <a:t>U174) «</a:t>
            </a:r>
            <a:r>
              <a:rPr lang="ru-RU" dirty="0" err="1" smtClean="0">
                <a:hlinkClick r:id="rId8" tooltip="Аккерман (артилерійський катер)"/>
              </a:rPr>
              <a:t>Аккерман</a:t>
            </a:r>
            <a:r>
              <a:rPr lang="ru-RU" dirty="0" smtClean="0">
                <a:hlinkClick r:id="rId8" tooltip="Аккерман (артилерійський катер)"/>
              </a:rPr>
              <a:t>»</a:t>
            </a:r>
            <a:r>
              <a:rPr lang="ru-RU" dirty="0" smtClean="0"/>
              <a:t> та </a:t>
            </a:r>
            <a:r>
              <a:rPr lang="ru-RU" dirty="0" smtClean="0">
                <a:hlinkClick r:id="rId9" tooltip="Бердянськ (артилерійський катер)"/>
              </a:rPr>
              <a:t>(</a:t>
            </a:r>
            <a:r>
              <a:rPr lang="en-US" dirty="0" smtClean="0">
                <a:hlinkClick r:id="rId9" tooltip="Бердянськ (артилерійський катер)"/>
              </a:rPr>
              <a:t>U175) «</a:t>
            </a:r>
            <a:r>
              <a:rPr lang="ru-RU" dirty="0" err="1" smtClean="0">
                <a:hlinkClick r:id="rId9" tooltip="Бердянськ (артилерійський катер)"/>
              </a:rPr>
              <a:t>Бердянськ</a:t>
            </a:r>
            <a:r>
              <a:rPr lang="ru-RU" dirty="0" smtClean="0">
                <a:hlinkClick r:id="rId9" tooltip="Бердянськ (артилерійський катер)"/>
              </a:rPr>
              <a:t>»</a:t>
            </a:r>
            <a:r>
              <a:rPr lang="ru-RU" dirty="0" smtClean="0"/>
              <a:t> на </a:t>
            </a:r>
            <a:r>
              <a:rPr lang="ru-RU" dirty="0" err="1" smtClean="0"/>
              <a:t>навчальних</a:t>
            </a:r>
            <a:r>
              <a:rPr lang="ru-RU" dirty="0" smtClean="0"/>
              <a:t> </a:t>
            </a:r>
            <a:r>
              <a:rPr lang="ru-RU" dirty="0" err="1" smtClean="0"/>
              <a:t>стрільбах</a:t>
            </a:r>
            <a:r>
              <a:rPr lang="ru-RU" dirty="0" smtClean="0"/>
              <a:t> у </a:t>
            </a:r>
            <a:r>
              <a:rPr lang="ru-RU" dirty="0" err="1" smtClean="0"/>
              <a:t>супроводі</a:t>
            </a:r>
            <a:r>
              <a:rPr lang="ru-RU" dirty="0" smtClean="0"/>
              <a:t> фрегату «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» </a:t>
            </a:r>
            <a:r>
              <a:rPr lang="ru-RU" dirty="0" err="1" smtClean="0"/>
              <a:t>виявили</a:t>
            </a:r>
            <a:r>
              <a:rPr lang="ru-RU" dirty="0" smtClean="0"/>
              <a:t> </a:t>
            </a:r>
            <a:r>
              <a:rPr lang="ru-RU" dirty="0" err="1" smtClean="0"/>
              <a:t>російський</a:t>
            </a:r>
            <a:r>
              <a:rPr lang="ru-RU" dirty="0" smtClean="0"/>
              <a:t> </a:t>
            </a:r>
            <a:r>
              <a:rPr lang="ru-RU" dirty="0" err="1" smtClean="0"/>
              <a:t>протичовновий</a:t>
            </a:r>
            <a:r>
              <a:rPr lang="ru-RU" dirty="0" smtClean="0"/>
              <a:t> </a:t>
            </a:r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ru-RU" dirty="0" smtClean="0">
                <a:hlinkClick r:id="rId10" tooltip="Смєтливий (протичовновий корабель)"/>
              </a:rPr>
              <a:t>«</a:t>
            </a:r>
            <a:r>
              <a:rPr lang="ru-RU" dirty="0" err="1" smtClean="0">
                <a:hlinkClick r:id="rId10" tooltip="Смєтливий (протичовновий корабель)"/>
              </a:rPr>
              <a:t>Смєтлівий</a:t>
            </a:r>
            <a:r>
              <a:rPr lang="ru-RU" dirty="0" smtClean="0">
                <a:hlinkClick r:id="rId10" tooltip="Смєтливий (протичовновий корабель)"/>
              </a:rPr>
              <a:t>»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провів</a:t>
            </a:r>
            <a:r>
              <a:rPr lang="ru-RU" dirty="0" smtClean="0"/>
              <a:t> </a:t>
            </a:r>
            <a:r>
              <a:rPr lang="ru-RU" dirty="0" err="1" smtClean="0"/>
              <a:t>захоплення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вів</a:t>
            </a:r>
            <a:r>
              <a:rPr lang="ru-RU" dirty="0" smtClean="0"/>
              <a:t>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бортовим</a:t>
            </a:r>
            <a:r>
              <a:rPr lang="ru-RU" dirty="0" smtClean="0"/>
              <a:t> </a:t>
            </a:r>
            <a:r>
              <a:rPr lang="ru-RU" dirty="0" err="1" smtClean="0"/>
              <a:t>озброєнням</a:t>
            </a:r>
            <a:r>
              <a:rPr lang="ru-RU" dirty="0" smtClean="0"/>
              <a:t>. «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» поставив </a:t>
            </a:r>
            <a:r>
              <a:rPr lang="ru-RU" dirty="0" err="1" smtClean="0"/>
              <a:t>димову</a:t>
            </a:r>
            <a:r>
              <a:rPr lang="ru-RU" dirty="0" smtClean="0"/>
              <a:t> </a:t>
            </a:r>
            <a:r>
              <a:rPr lang="ru-RU" dirty="0" err="1" smtClean="0"/>
              <a:t>завісу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покровом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підійшли</a:t>
            </a:r>
            <a:r>
              <a:rPr lang="ru-RU" dirty="0" smtClean="0"/>
              <a:t> </a:t>
            </a:r>
            <a:r>
              <a:rPr lang="ru-RU" dirty="0" err="1" smtClean="0"/>
              <a:t>ближче</a:t>
            </a:r>
            <a:r>
              <a:rPr lang="ru-RU" dirty="0" smtClean="0"/>
              <a:t> до </a:t>
            </a:r>
            <a:r>
              <a:rPr lang="ru-RU" dirty="0" err="1" smtClean="0"/>
              <a:t>російського</a:t>
            </a:r>
            <a:r>
              <a:rPr lang="ru-RU" dirty="0" smtClean="0"/>
              <a:t> корабля, </a:t>
            </a:r>
            <a:r>
              <a:rPr lang="ru-RU" dirty="0" err="1" smtClean="0"/>
              <a:t>розділилися</a:t>
            </a:r>
            <a:r>
              <a:rPr lang="ru-RU" dirty="0" smtClean="0"/>
              <a:t> та взяли </a:t>
            </a:r>
            <a:r>
              <a:rPr lang="ru-RU" dirty="0" err="1" smtClean="0"/>
              <a:t>його</a:t>
            </a:r>
            <a:r>
              <a:rPr lang="ru-RU" dirty="0" smtClean="0"/>
              <a:t> в </a:t>
            </a:r>
            <a:r>
              <a:rPr lang="ru-RU" dirty="0" err="1" smtClean="0"/>
              <a:t>напівобхват</a:t>
            </a:r>
            <a:r>
              <a:rPr lang="ru-RU" dirty="0" smtClean="0"/>
              <a:t>. </a:t>
            </a:r>
            <a:r>
              <a:rPr lang="ru-RU" dirty="0" err="1" smtClean="0"/>
              <a:t>Кораблі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готові</a:t>
            </a:r>
            <a:r>
              <a:rPr lang="ru-RU" dirty="0" smtClean="0"/>
              <a:t> до бою, снаряди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у </a:t>
            </a:r>
            <a:r>
              <a:rPr lang="ru-RU" dirty="0" err="1" smtClean="0"/>
              <a:t>люфі</a:t>
            </a:r>
            <a:r>
              <a:rPr lang="ru-RU" dirty="0" smtClean="0"/>
              <a:t>. «</a:t>
            </a:r>
            <a:r>
              <a:rPr lang="ru-RU" dirty="0" err="1" smtClean="0"/>
              <a:t>Смєтлівий</a:t>
            </a:r>
            <a:r>
              <a:rPr lang="ru-RU" dirty="0" smtClean="0"/>
              <a:t>»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змушений</a:t>
            </a:r>
            <a:r>
              <a:rPr lang="ru-RU" dirty="0" smtClean="0"/>
              <a:t> </a:t>
            </a:r>
            <a:r>
              <a:rPr lang="ru-RU" dirty="0" err="1" smtClean="0"/>
              <a:t>відступити</a:t>
            </a:r>
            <a:r>
              <a:rPr lang="ru-RU" dirty="0" smtClean="0"/>
              <a:t>. Таким чином «</a:t>
            </a:r>
            <a:r>
              <a:rPr lang="ru-RU" dirty="0" err="1" smtClean="0"/>
              <a:t>український</a:t>
            </a:r>
            <a:r>
              <a:rPr lang="ru-RU" dirty="0" smtClean="0"/>
              <a:t> </a:t>
            </a:r>
            <a:r>
              <a:rPr lang="ru-RU" dirty="0" err="1" smtClean="0">
                <a:hlinkClick r:id="rId11" tooltip="Москітний флот"/>
              </a:rPr>
              <a:t>москітний</a:t>
            </a:r>
            <a:r>
              <a:rPr lang="ru-RU" dirty="0" smtClean="0">
                <a:hlinkClick r:id="rId11" tooltip="Москітний флот"/>
              </a:rPr>
              <a:t> флот»</a:t>
            </a:r>
            <a:r>
              <a:rPr lang="ru-RU" dirty="0" smtClean="0"/>
              <a:t> </a:t>
            </a:r>
            <a:r>
              <a:rPr lang="ru-RU" dirty="0" err="1" smtClean="0"/>
              <a:t>здобув</a:t>
            </a:r>
            <a:r>
              <a:rPr lang="ru-RU" dirty="0" smtClean="0"/>
              <a:t> свою першу перемогу.</a:t>
            </a:r>
            <a:r>
              <a:rPr lang="ru-RU" baseline="30000" dirty="0" smtClean="0">
                <a:hlinkClick r:id="rId7"/>
              </a:rPr>
              <a:t>[9][10][11]</a:t>
            </a:r>
            <a:r>
              <a:rPr lang="ru-RU" dirty="0" smtClean="0"/>
              <a:t> </a:t>
            </a:r>
          </a:p>
          <a:p>
            <a:r>
              <a:rPr lang="ru-RU" dirty="0" smtClean="0"/>
              <a:t>В 2017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проведено </a:t>
            </a:r>
            <a:r>
              <a:rPr lang="ru-RU" dirty="0" err="1" smtClean="0"/>
              <a:t>доковий</a:t>
            </a:r>
            <a:r>
              <a:rPr lang="ru-RU" dirty="0" smtClean="0"/>
              <a:t> ремонт на </a:t>
            </a:r>
            <a:r>
              <a:rPr lang="ru-RU" dirty="0" err="1" smtClean="0">
                <a:hlinkClick r:id="rId12" tooltip="Іллічівський судноремонтний завод"/>
              </a:rPr>
              <a:t>Іллічівському</a:t>
            </a:r>
            <a:r>
              <a:rPr lang="ru-RU" dirty="0" smtClean="0">
                <a:hlinkClick r:id="rId12" tooltip="Іллічівський судноремонтний завод"/>
              </a:rPr>
              <a:t> </a:t>
            </a:r>
            <a:r>
              <a:rPr lang="ru-RU" dirty="0" err="1" smtClean="0">
                <a:hlinkClick r:id="rId12" tooltip="Іллічівський судноремонтний завод"/>
              </a:rPr>
              <a:t>судноремонтному</a:t>
            </a:r>
            <a:r>
              <a:rPr lang="ru-RU" dirty="0" smtClean="0">
                <a:hlinkClick r:id="rId12" tooltip="Іллічівський судноремонтний завод"/>
              </a:rPr>
              <a:t> </a:t>
            </a:r>
            <a:r>
              <a:rPr lang="ru-RU" dirty="0" err="1" smtClean="0">
                <a:hlinkClick r:id="rId12" tooltip="Іллічівський судноремонтний завод"/>
              </a:rPr>
              <a:t>заводі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планується</a:t>
            </a:r>
            <a:r>
              <a:rPr lang="ru-RU" dirty="0" smtClean="0"/>
              <a:t> </a:t>
            </a:r>
            <a:r>
              <a:rPr lang="ru-RU" dirty="0" err="1" smtClean="0"/>
              <a:t>модернізація</a:t>
            </a:r>
            <a:r>
              <a:rPr lang="ru-RU" dirty="0" smtClean="0"/>
              <a:t> корабля.</a:t>
            </a:r>
            <a:r>
              <a:rPr lang="ru-RU" baseline="30000" dirty="0" smtClean="0">
                <a:hlinkClick r:id="rId7"/>
              </a:rPr>
              <a:t>[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00891"/>
            <a:ext cx="10515600" cy="5576072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Вранці</a:t>
            </a:r>
            <a:r>
              <a:rPr lang="ru-RU" dirty="0" smtClean="0"/>
              <a:t> 2 </a:t>
            </a:r>
            <a:r>
              <a:rPr lang="ru-RU" dirty="0" err="1" smtClean="0"/>
              <a:t>квітня</a:t>
            </a:r>
            <a:r>
              <a:rPr lang="ru-RU" dirty="0" smtClean="0"/>
              <a:t> 2018 року флагман ВМС </a:t>
            </a:r>
            <a:r>
              <a:rPr lang="ru-RU" dirty="0" err="1" smtClean="0"/>
              <a:t>України</a:t>
            </a:r>
            <a:r>
              <a:rPr lang="ru-RU" dirty="0" smtClean="0"/>
              <a:t> фрегат «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» покинув </a:t>
            </a:r>
            <a:r>
              <a:rPr lang="ru-RU" dirty="0" err="1" smtClean="0"/>
              <a:t>Практичну</a:t>
            </a:r>
            <a:r>
              <a:rPr lang="ru-RU" dirty="0" smtClean="0"/>
              <a:t> гавань </a:t>
            </a:r>
            <a:r>
              <a:rPr lang="ru-RU" dirty="0" err="1" smtClean="0"/>
              <a:t>Одеського</a:t>
            </a:r>
            <a:r>
              <a:rPr lang="ru-RU" dirty="0" smtClean="0"/>
              <a:t> порту та </a:t>
            </a:r>
            <a:r>
              <a:rPr lang="ru-RU" dirty="0" err="1" smtClean="0"/>
              <a:t>вийшов</a:t>
            </a:r>
            <a:r>
              <a:rPr lang="ru-RU" dirty="0" smtClean="0"/>
              <a:t> у море для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спільних</a:t>
            </a:r>
            <a:r>
              <a:rPr lang="ru-RU" dirty="0" smtClean="0"/>
              <a:t> </a:t>
            </a:r>
            <a:r>
              <a:rPr lang="ru-RU" dirty="0" err="1" smtClean="0"/>
              <a:t>маневрів</a:t>
            </a:r>
            <a:r>
              <a:rPr lang="ru-RU" dirty="0" smtClean="0"/>
              <a:t> за </a:t>
            </a:r>
            <a:r>
              <a:rPr lang="ru-RU" dirty="0" err="1" smtClean="0"/>
              <a:t>програмою</a:t>
            </a:r>
            <a:r>
              <a:rPr lang="ru-RU" dirty="0" smtClean="0"/>
              <a:t> </a:t>
            </a:r>
            <a:r>
              <a:rPr lang="en-US" dirty="0" smtClean="0"/>
              <a:t>PASSEX </a:t>
            </a:r>
            <a:r>
              <a:rPr lang="ru-RU" dirty="0" smtClean="0"/>
              <a:t>разом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турецькими</a:t>
            </a:r>
            <a:r>
              <a:rPr lang="ru-RU" dirty="0" smtClean="0"/>
              <a:t> корветом «</a:t>
            </a:r>
            <a:r>
              <a:rPr lang="ru-RU" dirty="0" err="1" smtClean="0"/>
              <a:t>Боюкада</a:t>
            </a:r>
            <a:r>
              <a:rPr lang="ru-RU" dirty="0" smtClean="0"/>
              <a:t>» та фрегатом «</a:t>
            </a:r>
            <a:r>
              <a:rPr lang="ru-RU" dirty="0" err="1" smtClean="0"/>
              <a:t>Саліхрейс</a:t>
            </a:r>
            <a:r>
              <a:rPr lang="ru-RU" dirty="0" smtClean="0"/>
              <a:t>»,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гостювали</a:t>
            </a:r>
            <a:r>
              <a:rPr lang="ru-RU" dirty="0" smtClean="0"/>
              <a:t> в </a:t>
            </a:r>
            <a:r>
              <a:rPr lang="ru-RU" dirty="0" err="1" smtClean="0"/>
              <a:t>Одесі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30 </a:t>
            </a:r>
            <a:r>
              <a:rPr lang="ru-RU" dirty="0" err="1" smtClean="0"/>
              <a:t>березня</a:t>
            </a:r>
            <a:r>
              <a:rPr lang="ru-RU" dirty="0" smtClean="0"/>
              <a:t>,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гості</a:t>
            </a:r>
            <a:r>
              <a:rPr lang="ru-RU" dirty="0" smtClean="0"/>
              <a:t> покинуть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територіальні</a:t>
            </a:r>
            <a:r>
              <a:rPr lang="ru-RU" dirty="0" smtClean="0"/>
              <a:t> води,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продовжити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«</a:t>
            </a:r>
            <a:r>
              <a:rPr lang="ru-RU" dirty="0" err="1" smtClean="0"/>
              <a:t>Морська</a:t>
            </a:r>
            <a:r>
              <a:rPr lang="ru-RU" dirty="0" smtClean="0"/>
              <a:t> </a:t>
            </a:r>
            <a:r>
              <a:rPr lang="ru-RU" dirty="0" err="1" smtClean="0"/>
              <a:t>зірка</a:t>
            </a:r>
            <a:r>
              <a:rPr lang="ru-RU" dirty="0" smtClean="0"/>
              <a:t>».</a:t>
            </a:r>
            <a:r>
              <a:rPr lang="ru-RU" baseline="30000" dirty="0" smtClean="0">
                <a:hlinkClick r:id="rId2"/>
              </a:rPr>
              <a:t>[14]</a:t>
            </a:r>
            <a:r>
              <a:rPr lang="ru-RU" dirty="0" smtClean="0"/>
              <a:t> </a:t>
            </a:r>
          </a:p>
          <a:p>
            <a:r>
              <a:rPr lang="ru-RU" dirty="0" smtClean="0"/>
              <a:t>6 </a:t>
            </a:r>
            <a:r>
              <a:rPr lang="ru-RU" dirty="0" err="1" smtClean="0"/>
              <a:t>серпня</a:t>
            </a:r>
            <a:r>
              <a:rPr lang="ru-RU" dirty="0" smtClean="0"/>
              <a:t> 2020 на </a:t>
            </a:r>
            <a:r>
              <a:rPr lang="ru-RU" dirty="0" err="1" smtClean="0"/>
              <a:t>українському</a:t>
            </a:r>
            <a:r>
              <a:rPr lang="ru-RU" dirty="0" smtClean="0"/>
              <a:t> </a:t>
            </a:r>
            <a:r>
              <a:rPr lang="ru-RU" dirty="0" err="1" smtClean="0"/>
              <a:t>фрегаті</a:t>
            </a:r>
            <a:r>
              <a:rPr lang="ru-RU" dirty="0" smtClean="0"/>
              <a:t> "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" </a:t>
            </a:r>
            <a:r>
              <a:rPr lang="ru-RU" dirty="0" err="1" smtClean="0"/>
              <a:t>виявили</a:t>
            </a:r>
            <a:r>
              <a:rPr lang="ru-RU" dirty="0" smtClean="0"/>
              <a:t> </a:t>
            </a:r>
            <a:r>
              <a:rPr lang="ru-RU" dirty="0" err="1" smtClean="0"/>
              <a:t>коронавірус</a:t>
            </a:r>
            <a:r>
              <a:rPr lang="ru-RU" dirty="0" smtClean="0"/>
              <a:t>.</a:t>
            </a:r>
            <a:r>
              <a:rPr lang="ru-RU" baseline="30000" dirty="0" smtClean="0">
                <a:hlinkClick r:id="rId2"/>
              </a:rPr>
              <a:t>[15]</a:t>
            </a:r>
            <a:r>
              <a:rPr lang="ru-RU" dirty="0" smtClean="0"/>
              <a:t> </a:t>
            </a:r>
          </a:p>
          <a:p>
            <a:r>
              <a:rPr lang="ru-RU" dirty="0" smtClean="0"/>
              <a:t>У 2021 </a:t>
            </a:r>
            <a:r>
              <a:rPr lang="ru-RU" dirty="0" err="1" smtClean="0"/>
              <a:t>році</a:t>
            </a:r>
            <a:r>
              <a:rPr lang="ru-RU" dirty="0" smtClean="0"/>
              <a:t> на </a:t>
            </a:r>
            <a:r>
              <a:rPr lang="ru-RU" dirty="0" err="1" smtClean="0"/>
              <a:t>модернізацію</a:t>
            </a:r>
            <a:r>
              <a:rPr lang="ru-RU" dirty="0" smtClean="0"/>
              <a:t> флагмана ВМС ЗС </a:t>
            </a:r>
            <a:r>
              <a:rPr lang="ru-RU" dirty="0" err="1" smtClean="0"/>
              <a:t>України</a:t>
            </a:r>
            <a:r>
              <a:rPr lang="ru-RU" dirty="0" smtClean="0"/>
              <a:t> фрегату «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» </a:t>
            </a:r>
            <a:r>
              <a:rPr lang="ru-RU" dirty="0" err="1" smtClean="0"/>
              <a:t>виділять</a:t>
            </a:r>
            <a:r>
              <a:rPr lang="ru-RU" dirty="0" smtClean="0"/>
              <a:t> 436 </a:t>
            </a:r>
            <a:r>
              <a:rPr lang="ru-RU" dirty="0" err="1" smtClean="0"/>
              <a:t>млн</a:t>
            </a:r>
            <a:r>
              <a:rPr lang="ru-RU" dirty="0" smtClean="0"/>
              <a:t> </a:t>
            </a:r>
            <a:r>
              <a:rPr lang="ru-RU" dirty="0" err="1" smtClean="0"/>
              <a:t>гривень</a:t>
            </a:r>
            <a:r>
              <a:rPr lang="ru-RU" dirty="0" smtClean="0"/>
              <a:t>. У </a:t>
            </a:r>
            <a:r>
              <a:rPr lang="ru-RU" dirty="0" err="1" smtClean="0"/>
              <a:t>цю</a:t>
            </a:r>
            <a:r>
              <a:rPr lang="ru-RU" dirty="0" smtClean="0"/>
              <a:t> суму </a:t>
            </a:r>
            <a:r>
              <a:rPr lang="ru-RU" dirty="0" err="1" smtClean="0"/>
              <a:t>також</a:t>
            </a:r>
            <a:r>
              <a:rPr lang="ru-RU" dirty="0" smtClean="0"/>
              <a:t> включений ремонт головного корабля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флоту.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Нажаль</a:t>
            </a:r>
            <a:r>
              <a:rPr lang="ru-RU" dirty="0" smtClean="0"/>
              <a:t>, флагман ВМСУ «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» </a:t>
            </a:r>
            <a:r>
              <a:rPr lang="ru-RU" dirty="0"/>
              <a:t>затопили </a:t>
            </a:r>
            <a:r>
              <a:rPr lang="ru-RU" dirty="0" smtClean="0"/>
              <a:t>24 </a:t>
            </a:r>
            <a:r>
              <a:rPr lang="ru-RU" dirty="0"/>
              <a:t>лютого, </a:t>
            </a:r>
            <a:r>
              <a:rPr lang="ru-RU" dirty="0" err="1"/>
              <a:t>одразу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вторгнення</a:t>
            </a:r>
            <a:r>
              <a:rPr lang="ru-RU" dirty="0"/>
              <a:t>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армії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8958"/>
            <a:ext cx="10515600" cy="5668005"/>
          </a:xfrm>
        </p:spPr>
        <p:txBody>
          <a:bodyPr>
            <a:normAutofit/>
          </a:bodyPr>
          <a:lstStyle/>
          <a:p>
            <a:r>
              <a:rPr lang="ru-RU" dirty="0"/>
              <a:t>Флагман ВМС </a:t>
            </a:r>
            <a:r>
              <a:rPr lang="ru-RU" dirty="0" err="1"/>
              <a:t>України</a:t>
            </a:r>
            <a:r>
              <a:rPr lang="ru-RU" dirty="0"/>
              <a:t> — фрегат «</a:t>
            </a:r>
            <a:r>
              <a:rPr lang="ru-RU" dirty="0" err="1"/>
              <a:t>Гетьман</a:t>
            </a:r>
            <a:r>
              <a:rPr lang="ru-RU" dirty="0"/>
              <a:t> </a:t>
            </a:r>
            <a:r>
              <a:rPr lang="ru-RU" dirty="0" err="1"/>
              <a:t>Сагайдачний</a:t>
            </a:r>
            <a:r>
              <a:rPr lang="ru-RU" dirty="0"/>
              <a:t>» затопили </a:t>
            </a:r>
            <a:r>
              <a:rPr lang="ru-RU" dirty="0" err="1"/>
              <a:t>біля</a:t>
            </a:r>
            <a:r>
              <a:rPr lang="ru-RU" dirty="0"/>
              <a:t> </a:t>
            </a:r>
            <a:r>
              <a:rPr lang="ru-RU" dirty="0" err="1"/>
              <a:t>Миколаєва</a:t>
            </a:r>
            <a:r>
              <a:rPr lang="ru-RU" dirty="0"/>
              <a:t>.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підтвердив</a:t>
            </a:r>
            <a:r>
              <a:rPr lang="ru-RU" dirty="0"/>
              <a:t> </a:t>
            </a:r>
            <a:r>
              <a:rPr lang="ru-RU" dirty="0" err="1"/>
              <a:t>міністр</a:t>
            </a:r>
            <a:r>
              <a:rPr lang="ru-RU" dirty="0"/>
              <a:t> оборони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>
                <a:hlinkClick r:id="rId2"/>
              </a:rPr>
              <a:t>Олексій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Резніков</a:t>
            </a:r>
            <a:r>
              <a:rPr lang="ru-RU" dirty="0"/>
              <a:t>. Фрегат «</a:t>
            </a:r>
            <a:r>
              <a:rPr lang="ru-RU" dirty="0" err="1"/>
              <a:t>Гетьман</a:t>
            </a:r>
            <a:r>
              <a:rPr lang="ru-RU" dirty="0"/>
              <a:t> </a:t>
            </a:r>
            <a:r>
              <a:rPr lang="ru-RU" dirty="0" err="1"/>
              <a:t>Сагайдачний</a:t>
            </a:r>
            <a:r>
              <a:rPr lang="ru-RU" dirty="0"/>
              <a:t>»,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перебував</a:t>
            </a:r>
            <a:r>
              <a:rPr lang="ru-RU" dirty="0"/>
              <a:t> на </a:t>
            </a:r>
            <a:r>
              <a:rPr lang="ru-RU" dirty="0" err="1"/>
              <a:t>ремонті</a:t>
            </a:r>
            <a:r>
              <a:rPr lang="ru-RU" dirty="0"/>
              <a:t> на </a:t>
            </a:r>
            <a:r>
              <a:rPr lang="ru-RU" dirty="0" err="1"/>
              <a:t>судноремонтному</a:t>
            </a:r>
            <a:r>
              <a:rPr lang="ru-RU" dirty="0"/>
              <a:t> </a:t>
            </a:r>
            <a:r>
              <a:rPr lang="ru-RU" dirty="0" err="1"/>
              <a:t>заводі</a:t>
            </a:r>
            <a:r>
              <a:rPr lang="ru-RU" dirty="0"/>
              <a:t> «</a:t>
            </a:r>
            <a:r>
              <a:rPr lang="ru-RU" dirty="0" err="1"/>
              <a:t>Нібулон</a:t>
            </a:r>
            <a:r>
              <a:rPr lang="ru-RU" dirty="0"/>
              <a:t>» у </a:t>
            </a:r>
            <a:r>
              <a:rPr lang="ru-RU" dirty="0" err="1"/>
              <a:t>Миколаєві</a:t>
            </a:r>
            <a:r>
              <a:rPr lang="ru-RU" dirty="0"/>
              <a:t>, затопили,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дістався</a:t>
            </a:r>
            <a:r>
              <a:rPr lang="ru-RU" dirty="0"/>
              <a:t> ворогу.</a:t>
            </a:r>
          </a:p>
          <a:p>
            <a:r>
              <a:rPr lang="ru-RU" i="1" dirty="0"/>
              <a:t>«Командир флагману ВМСУ </a:t>
            </a:r>
            <a:r>
              <a:rPr lang="ru-RU" i="1" dirty="0" err="1"/>
              <a:t>виконав</a:t>
            </a:r>
            <a:r>
              <a:rPr lang="ru-RU" i="1" dirty="0"/>
              <a:t> наказ </a:t>
            </a:r>
            <a:r>
              <a:rPr lang="ru-RU" i="1" dirty="0" err="1"/>
              <a:t>затопити</a:t>
            </a:r>
            <a:r>
              <a:rPr lang="ru-RU" i="1" dirty="0"/>
              <a:t> </a:t>
            </a:r>
            <a:r>
              <a:rPr lang="ru-RU" i="1" dirty="0" err="1"/>
              <a:t>корабель</a:t>
            </a:r>
            <a:r>
              <a:rPr lang="ru-RU" i="1" dirty="0"/>
              <a:t>, </a:t>
            </a:r>
            <a:r>
              <a:rPr lang="ru-RU" i="1" dirty="0" err="1"/>
              <a:t>щоб</a:t>
            </a:r>
            <a:r>
              <a:rPr lang="ru-RU" i="1" dirty="0"/>
              <a:t> фрегат «</a:t>
            </a:r>
            <a:r>
              <a:rPr lang="ru-RU" i="1" dirty="0" err="1"/>
              <a:t>Гетьман</a:t>
            </a:r>
            <a:r>
              <a:rPr lang="ru-RU" i="1" dirty="0"/>
              <a:t> </a:t>
            </a:r>
            <a:r>
              <a:rPr lang="ru-RU" i="1" dirty="0" err="1"/>
              <a:t>Сагайдачний</a:t>
            </a:r>
            <a:r>
              <a:rPr lang="ru-RU" i="1" dirty="0"/>
              <a:t>», </a:t>
            </a:r>
            <a:r>
              <a:rPr lang="ru-RU" i="1" dirty="0" err="1"/>
              <a:t>який</a:t>
            </a:r>
            <a:r>
              <a:rPr lang="ru-RU" i="1" dirty="0"/>
              <a:t> </a:t>
            </a:r>
            <a:r>
              <a:rPr lang="ru-RU" i="1" dirty="0" err="1"/>
              <a:t>перебував</a:t>
            </a:r>
            <a:r>
              <a:rPr lang="ru-RU" i="1" dirty="0"/>
              <a:t> на </a:t>
            </a:r>
            <a:r>
              <a:rPr lang="ru-RU" i="1" dirty="0" err="1"/>
              <a:t>ремонті</a:t>
            </a:r>
            <a:r>
              <a:rPr lang="ru-RU" i="1" dirty="0"/>
              <a:t>, не </a:t>
            </a:r>
            <a:r>
              <a:rPr lang="ru-RU" i="1" dirty="0" err="1"/>
              <a:t>дістався</a:t>
            </a:r>
            <a:r>
              <a:rPr lang="ru-RU" i="1" dirty="0"/>
              <a:t> ворогу. </a:t>
            </a:r>
            <a:r>
              <a:rPr lang="ru-RU" i="1" dirty="0" err="1"/>
              <a:t>Важко</a:t>
            </a:r>
            <a:r>
              <a:rPr lang="ru-RU" i="1" dirty="0"/>
              <a:t> </a:t>
            </a:r>
            <a:r>
              <a:rPr lang="ru-RU" i="1" dirty="0" err="1"/>
              <a:t>уявити</a:t>
            </a:r>
            <a:r>
              <a:rPr lang="ru-RU" i="1" dirty="0"/>
              <a:t> </a:t>
            </a:r>
            <a:r>
              <a:rPr lang="ru-RU" i="1" dirty="0" err="1"/>
              <a:t>більш</a:t>
            </a:r>
            <a:r>
              <a:rPr lang="ru-RU" i="1" dirty="0"/>
              <a:t> складне </a:t>
            </a:r>
            <a:r>
              <a:rPr lang="ru-RU" i="1" dirty="0" err="1"/>
              <a:t>рішення</a:t>
            </a:r>
            <a:r>
              <a:rPr lang="ru-RU" i="1" dirty="0"/>
              <a:t> для </a:t>
            </a:r>
            <a:r>
              <a:rPr lang="ru-RU" i="1" dirty="0" err="1"/>
              <a:t>мужнього</a:t>
            </a:r>
            <a:r>
              <a:rPr lang="ru-RU" i="1" dirty="0"/>
              <a:t> </a:t>
            </a:r>
            <a:r>
              <a:rPr lang="ru-RU" i="1" dirty="0" err="1"/>
              <a:t>воїна</a:t>
            </a:r>
            <a:r>
              <a:rPr lang="ru-RU" i="1" dirty="0"/>
              <a:t> та </a:t>
            </a:r>
            <a:r>
              <a:rPr lang="ru-RU" i="1" dirty="0" err="1"/>
              <a:t>всієї</a:t>
            </a:r>
            <a:r>
              <a:rPr lang="ru-RU" i="1" dirty="0"/>
              <a:t> </a:t>
            </a:r>
            <a:r>
              <a:rPr lang="ru-RU" i="1" dirty="0" err="1"/>
              <a:t>команди</a:t>
            </a:r>
            <a:r>
              <a:rPr lang="ru-RU" i="1" dirty="0"/>
              <a:t>. Але ми </a:t>
            </a:r>
            <a:r>
              <a:rPr lang="ru-RU" i="1" dirty="0" err="1"/>
              <a:t>збудуємо</a:t>
            </a:r>
            <a:r>
              <a:rPr lang="ru-RU" i="1" dirty="0"/>
              <a:t> </a:t>
            </a:r>
            <a:r>
              <a:rPr lang="ru-RU" i="1" dirty="0" err="1"/>
              <a:t>новий</a:t>
            </a:r>
            <a:r>
              <a:rPr lang="ru-RU" i="1" dirty="0"/>
              <a:t> флот. </a:t>
            </a:r>
            <a:r>
              <a:rPr lang="ru-RU" i="1" dirty="0" err="1"/>
              <a:t>Сучасний</a:t>
            </a:r>
            <a:r>
              <a:rPr lang="ru-RU" i="1" dirty="0"/>
              <a:t>, </a:t>
            </a:r>
            <a:r>
              <a:rPr lang="ru-RU" i="1" dirty="0" err="1"/>
              <a:t>потужний</a:t>
            </a:r>
            <a:r>
              <a:rPr lang="ru-RU" i="1" dirty="0"/>
              <a:t>. Головне зараз – </a:t>
            </a:r>
            <a:r>
              <a:rPr lang="ru-RU" i="1" dirty="0" err="1"/>
              <a:t>встояти</a:t>
            </a:r>
            <a:r>
              <a:rPr lang="ru-RU" i="1" dirty="0"/>
              <a:t>», </a:t>
            </a:r>
            <a:r>
              <a:rPr lang="ru-RU" dirty="0"/>
              <a:t>– </a:t>
            </a:r>
            <a:r>
              <a:rPr lang="ru-RU" dirty="0" err="1"/>
              <a:t>повідомив</a:t>
            </a:r>
            <a:r>
              <a:rPr lang="ru-RU" dirty="0"/>
              <a:t> </a:t>
            </a:r>
            <a:r>
              <a:rPr lang="ru-RU" dirty="0" err="1"/>
              <a:t>зранку</a:t>
            </a:r>
            <a:r>
              <a:rPr lang="ru-RU" dirty="0"/>
              <a:t> 4 </a:t>
            </a:r>
            <a:r>
              <a:rPr lang="ru-RU" dirty="0" err="1"/>
              <a:t>березня</a:t>
            </a:r>
            <a:r>
              <a:rPr lang="ru-RU" dirty="0"/>
              <a:t> </a:t>
            </a:r>
            <a:r>
              <a:rPr lang="ru-RU" dirty="0" err="1"/>
              <a:t>Олексій</a:t>
            </a:r>
            <a:r>
              <a:rPr lang="ru-RU" dirty="0"/>
              <a:t> </a:t>
            </a:r>
            <a:r>
              <a:rPr lang="ru-RU" dirty="0" err="1"/>
              <a:t>Резніков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387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604" y="384547"/>
            <a:ext cx="7910422" cy="606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3944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Джерела: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227909"/>
            <a:ext cx="10515600" cy="4949054"/>
          </a:xfrm>
        </p:spPr>
        <p:txBody>
          <a:bodyPr>
            <a:normAutofit lnSpcReduction="10000"/>
          </a:bodyPr>
          <a:lstStyle/>
          <a:p>
            <a:endParaRPr lang="ru-RU" dirty="0" smtClean="0">
              <a:hlinkClick r:id="rId2" tooltip="Журнал &quot;Суднобудування та судноремонт&quot;"/>
            </a:endParaRPr>
          </a:p>
          <a:p>
            <a:r>
              <a:rPr lang="en-US" dirty="0" smtClean="0"/>
              <a:t>Jane's </a:t>
            </a:r>
            <a:r>
              <a:rPr lang="en-US" dirty="0" smtClean="0"/>
              <a:t>Fighting Ships 2009—2010. — London, United Kingdom : </a:t>
            </a:r>
            <a:r>
              <a:rPr lang="en-US" dirty="0" smtClean="0">
                <a:hlinkClick r:id="rId3" tooltip="Jane's Information Group (ще не написана)"/>
              </a:rPr>
              <a:t>Jane's Information Group</a:t>
            </a:r>
            <a:r>
              <a:rPr lang="en-US" dirty="0" smtClean="0"/>
              <a:t>, 2009. — </a:t>
            </a:r>
            <a:r>
              <a:rPr lang="en-US" dirty="0" smtClean="0">
                <a:hlinkClick r:id="rId4"/>
              </a:rPr>
              <a:t>ISBN 0-71062-623-1</a:t>
            </a:r>
            <a:r>
              <a:rPr lang="en-US" dirty="0" smtClean="0"/>
              <a:t>.(</a:t>
            </a:r>
            <a:r>
              <a:rPr lang="ru-RU" dirty="0" smtClean="0"/>
              <a:t>англ.)</a:t>
            </a:r>
          </a:p>
          <a:p>
            <a:r>
              <a:rPr lang="ru-RU" dirty="0" err="1" smtClean="0"/>
              <a:t>Вікісховище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мультимедійні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за темою: </a:t>
            </a:r>
            <a:r>
              <a:rPr lang="ru-RU" b="1" i="1" dirty="0" err="1" smtClean="0">
                <a:hlinkClick r:id="rId5"/>
              </a:rPr>
              <a:t>Гетьман</a:t>
            </a:r>
            <a:r>
              <a:rPr lang="ru-RU" b="1" i="1" dirty="0" smtClean="0">
                <a:hlinkClick r:id="rId5"/>
              </a:rPr>
              <a:t> </a:t>
            </a:r>
            <a:r>
              <a:rPr lang="ru-RU" b="1" i="1" dirty="0" err="1" smtClean="0">
                <a:hlinkClick r:id="rId5"/>
              </a:rPr>
              <a:t>Сагайдачний</a:t>
            </a:r>
            <a:r>
              <a:rPr lang="ru-RU" b="1" i="1" dirty="0" smtClean="0">
                <a:hlinkClick r:id="rId5"/>
              </a:rPr>
              <a:t> (фрегат)</a:t>
            </a:r>
            <a:r>
              <a:rPr lang="ru-RU" dirty="0" smtClean="0"/>
              <a:t> </a:t>
            </a:r>
            <a:r>
              <a:rPr lang="en-US" dirty="0" smtClean="0">
                <a:hlinkClick r:id="rId6"/>
              </a:rPr>
              <a:t>U-130 </a:t>
            </a:r>
            <a:r>
              <a:rPr lang="ru-RU" dirty="0" smtClean="0">
                <a:hlinkClick r:id="rId6"/>
              </a:rPr>
              <a:t>Фрегат «</a:t>
            </a:r>
            <a:r>
              <a:rPr lang="ru-RU" dirty="0" err="1" smtClean="0">
                <a:hlinkClick r:id="rId6"/>
              </a:rPr>
              <a:t>Гетьман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Сагайдачний</a:t>
            </a:r>
            <a:r>
              <a:rPr lang="ru-RU" dirty="0" smtClean="0">
                <a:hlinkClick r:id="rId6"/>
              </a:rPr>
              <a:t>» (флагман ВМСУ). «</a:t>
            </a:r>
            <a:r>
              <a:rPr lang="ru-RU" dirty="0" err="1" smtClean="0">
                <a:hlinkClick r:id="rId6"/>
              </a:rPr>
              <a:t>Український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мілітарний</a:t>
            </a:r>
            <a:r>
              <a:rPr lang="ru-RU" dirty="0" smtClean="0">
                <a:hlinkClick r:id="rId6"/>
              </a:rPr>
              <a:t> портал»</a:t>
            </a:r>
            <a:endParaRPr lang="ru-RU" dirty="0" smtClean="0"/>
          </a:p>
          <a:p>
            <a:r>
              <a:rPr lang="ru-RU" dirty="0" smtClean="0">
                <a:hlinkClick r:id="rId7"/>
              </a:rPr>
              <a:t>Флагману ВМСУ </a:t>
            </a:r>
            <a:r>
              <a:rPr lang="ru-RU" dirty="0" err="1" smtClean="0">
                <a:hlinkClick r:id="rId7"/>
              </a:rPr>
              <a:t>відремонтують</a:t>
            </a:r>
            <a:r>
              <a:rPr lang="ru-RU" dirty="0" smtClean="0">
                <a:hlinkClick r:id="rId7"/>
              </a:rPr>
              <a:t> </a:t>
            </a:r>
            <a:r>
              <a:rPr lang="ru-RU" dirty="0" err="1" smtClean="0">
                <a:hlinkClick r:id="rId7"/>
              </a:rPr>
              <a:t>головний</a:t>
            </a:r>
            <a:r>
              <a:rPr lang="ru-RU" dirty="0" smtClean="0">
                <a:hlinkClick r:id="rId7"/>
              </a:rPr>
              <a:t> </a:t>
            </a:r>
            <a:r>
              <a:rPr lang="ru-RU" dirty="0" err="1" smtClean="0">
                <a:hlinkClick r:id="rId7"/>
              </a:rPr>
              <a:t>двигун</a:t>
            </a:r>
            <a:r>
              <a:rPr lang="ru-RU" dirty="0" smtClean="0"/>
              <a:t>. </a:t>
            </a:r>
            <a:r>
              <a:rPr lang="en-US" i="1" dirty="0" smtClean="0">
                <a:hlinkClick r:id="rId8"/>
              </a:rPr>
              <a:t>https://www.ukrmilitary.com/</a:t>
            </a:r>
            <a:r>
              <a:rPr lang="en-US" dirty="0" smtClean="0"/>
              <a:t>. </a:t>
            </a:r>
            <a:r>
              <a:rPr lang="en-US" dirty="0" smtClean="0">
                <a:hlinkClick r:id="rId9" tooltip="Ukrainian Military Pages"/>
              </a:rPr>
              <a:t>Ukrainian Military Pages</a:t>
            </a:r>
            <a:r>
              <a:rPr lang="en-US" dirty="0" smtClean="0"/>
              <a:t>. 2018-10-08. </a:t>
            </a:r>
            <a:r>
              <a:rPr lang="ru-RU" dirty="0" err="1" smtClean="0"/>
              <a:t>Процитовано</a:t>
            </a:r>
            <a:r>
              <a:rPr lang="ru-RU" dirty="0" smtClean="0"/>
              <a:t> 8 </a:t>
            </a:r>
            <a:r>
              <a:rPr lang="ru-RU" dirty="0" err="1" smtClean="0"/>
              <a:t>жовтня</a:t>
            </a:r>
            <a:r>
              <a:rPr lang="ru-RU" dirty="0" smtClean="0"/>
              <a:t> 2018.</a:t>
            </a:r>
            <a:endParaRPr lang="ru-RU" b="1" dirty="0" smtClean="0"/>
          </a:p>
          <a:p>
            <a:r>
              <a:rPr lang="ru-RU" dirty="0" err="1" smtClean="0"/>
              <a:t>Відео</a:t>
            </a:r>
            <a:r>
              <a:rPr lang="ru-RU" dirty="0" smtClean="0"/>
              <a:t>//Фрегат "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" (2018</a:t>
            </a:r>
            <a:r>
              <a:rPr lang="ru-RU" dirty="0" smtClean="0"/>
              <a:t>)</a:t>
            </a:r>
          </a:p>
          <a:p>
            <a:r>
              <a:rPr lang="de-DE" dirty="0"/>
              <a:t>https://zaxid.net/news/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199914" cy="87584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До нових зустрічей!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Виталий\Desktop\Ukrainian_navy_frigate_Hetman_Sahaydachniy_(2674339842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7363" y="1146202"/>
            <a:ext cx="7835357" cy="52154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1783" y="234497"/>
            <a:ext cx="9916886" cy="941161"/>
          </a:xfrm>
        </p:spPr>
        <p:txBody>
          <a:bodyPr>
            <a:normAutofit/>
          </a:bodyPr>
          <a:lstStyle/>
          <a:p>
            <a:pPr algn="ctr"/>
            <a:r>
              <a:rPr lang="uk-UA" sz="6000" b="1" dirty="0" smtClean="0">
                <a:solidFill>
                  <a:srgbClr val="FF0000"/>
                </a:solidFill>
                <a:cs typeface="Aharoni" pitchFamily="2" charset="-79"/>
              </a:rPr>
              <a:t>Гетьман Сагайдачний (фрегат)</a:t>
            </a:r>
            <a:endParaRPr lang="ru-RU" sz="6000" b="1" dirty="0">
              <a:solidFill>
                <a:srgbClr val="FF0000"/>
              </a:solidFill>
              <a:cs typeface="Aharoni" pitchFamily="2" charset="-79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838200" y="1201783"/>
            <a:ext cx="10515600" cy="497518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«</a:t>
            </a:r>
            <a:r>
              <a:rPr lang="ru-RU" b="1" dirty="0" err="1" smtClean="0"/>
              <a:t>Гетьман</a:t>
            </a:r>
            <a:r>
              <a:rPr lang="ru-RU" b="1" dirty="0" smtClean="0"/>
              <a:t> </a:t>
            </a:r>
            <a:r>
              <a:rPr lang="ru-RU" b="1" dirty="0" err="1" smtClean="0"/>
              <a:t>Сагайдачний</a:t>
            </a:r>
            <a:r>
              <a:rPr lang="ru-RU" b="1" dirty="0" smtClean="0"/>
              <a:t>»</a:t>
            </a:r>
            <a:r>
              <a:rPr lang="ru-RU" dirty="0" smtClean="0"/>
              <a:t> — </a:t>
            </a:r>
            <a:r>
              <a:rPr lang="ru-RU" dirty="0" smtClean="0">
                <a:hlinkClick r:id="rId2" tooltip="Фрегат"/>
              </a:rPr>
              <a:t>фрегат</a:t>
            </a:r>
            <a:r>
              <a:rPr lang="ru-RU" dirty="0" smtClean="0"/>
              <a:t> </a:t>
            </a:r>
            <a:r>
              <a:rPr lang="ru-RU" dirty="0" err="1" smtClean="0">
                <a:hlinkClick r:id="rId3" tooltip="Фрегати проєкту 1135"/>
              </a:rPr>
              <a:t>проєкту</a:t>
            </a:r>
            <a:r>
              <a:rPr lang="ru-RU" dirty="0" smtClean="0">
                <a:hlinkClick r:id="rId3" tooltip="Фрегати проєкту 1135"/>
              </a:rPr>
              <a:t> 11351</a:t>
            </a:r>
            <a:r>
              <a:rPr lang="ru-RU" dirty="0" smtClean="0"/>
              <a:t> (шифр «Нерей», </a:t>
            </a:r>
            <a:r>
              <a:rPr lang="ru-RU" dirty="0" smtClean="0">
                <a:hlinkClick r:id="rId4" tooltip="Англійська мова"/>
              </a:rPr>
              <a:t>англ.</a:t>
            </a:r>
            <a:r>
              <a:rPr lang="ru-RU" dirty="0" smtClean="0"/>
              <a:t> </a:t>
            </a:r>
            <a:r>
              <a:rPr lang="en-US" i="1" dirty="0" err="1" smtClean="0"/>
              <a:t>Krivak</a:t>
            </a:r>
            <a:r>
              <a:rPr lang="en-US" i="1" dirty="0" smtClean="0"/>
              <a:t>-III class</a:t>
            </a:r>
            <a:r>
              <a:rPr lang="en-US" dirty="0" smtClean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класифікацією</a:t>
            </a:r>
            <a:r>
              <a:rPr lang="ru-RU" dirty="0" smtClean="0"/>
              <a:t> </a:t>
            </a:r>
            <a:r>
              <a:rPr lang="ru-RU" dirty="0" smtClean="0">
                <a:hlinkClick r:id="rId5" tooltip="НАТО"/>
              </a:rPr>
              <a:t>НАТО</a:t>
            </a:r>
            <a:r>
              <a:rPr lang="ru-RU" dirty="0" smtClean="0"/>
              <a:t>) </a:t>
            </a:r>
            <a:r>
              <a:rPr lang="ru-RU" dirty="0" err="1" smtClean="0"/>
              <a:t>багатоцільовий</a:t>
            </a:r>
            <a:r>
              <a:rPr lang="ru-RU" dirty="0" smtClean="0"/>
              <a:t> </a:t>
            </a:r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ru-RU" dirty="0" err="1" smtClean="0">
                <a:hlinkClick r:id="rId6" tooltip="Військово-Морські Сили Збройних Сил України"/>
              </a:rPr>
              <a:t>Військово-Морських</a:t>
            </a:r>
            <a:r>
              <a:rPr lang="ru-RU" dirty="0" smtClean="0">
                <a:hlinkClick r:id="rId6" tooltip="Військово-Морські Сили Збройних Сил України"/>
              </a:rPr>
              <a:t> Сил </a:t>
            </a:r>
            <a:r>
              <a:rPr lang="ru-RU" dirty="0" err="1" smtClean="0">
                <a:hlinkClick r:id="rId6" tooltip="Військово-Морські Сили Збройних Сил України"/>
              </a:rPr>
              <a:t>України</a:t>
            </a:r>
            <a:r>
              <a:rPr lang="ru-RU" dirty="0" smtClean="0"/>
              <a:t>. </a:t>
            </a:r>
            <a:r>
              <a:rPr lang="ru-RU" dirty="0" err="1" smtClean="0"/>
              <a:t>Бортовий</a:t>
            </a:r>
            <a:r>
              <a:rPr lang="ru-RU" dirty="0" smtClean="0"/>
              <a:t> номер </a:t>
            </a:r>
            <a:r>
              <a:rPr lang="en-US" b="1" dirty="0" smtClean="0"/>
              <a:t>F130</a:t>
            </a:r>
            <a:r>
              <a:rPr lang="en-US" dirty="0" smtClean="0"/>
              <a:t> (U130). </a:t>
            </a:r>
            <a:r>
              <a:rPr lang="ru-RU" dirty="0" smtClean="0"/>
              <a:t>Названий на честь </a:t>
            </a:r>
            <a:r>
              <a:rPr lang="ru-RU" dirty="0" smtClean="0">
                <a:hlinkClick r:id="rId7" tooltip="Петро Конашевич Сагайдачний"/>
              </a:rPr>
              <a:t>Петра </a:t>
            </a:r>
            <a:r>
              <a:rPr lang="ru-RU" dirty="0" err="1" smtClean="0">
                <a:hlinkClick r:id="rId7" tooltip="Петро Конашевич Сагайдачний"/>
              </a:rPr>
              <a:t>Сагайдачного</a:t>
            </a:r>
            <a:r>
              <a:rPr lang="ru-RU" dirty="0" smtClean="0"/>
              <a:t>. </a:t>
            </a:r>
            <a:r>
              <a:rPr lang="ru-RU" dirty="0" smtClean="0">
                <a:hlinkClick r:id="rId8" tooltip="Флагманський корабель"/>
              </a:rPr>
              <a:t>Флагман</a:t>
            </a:r>
            <a:r>
              <a:rPr lang="ru-RU" dirty="0" smtClean="0"/>
              <a:t> ВМС </a:t>
            </a:r>
            <a:r>
              <a:rPr lang="ru-RU" dirty="0" err="1" smtClean="0"/>
              <a:t>України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7" name="Picture 2" descr="C:\Users\Виталий\Desktop\1024px-Het'man_Sahaidachnyi_ide_na_chornomu_mori_2012-07-17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38590" y="2950386"/>
            <a:ext cx="5183342" cy="3447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12075" y="457200"/>
            <a:ext cx="10515600" cy="592876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dirty="0" smtClean="0">
                <a:solidFill>
                  <a:srgbClr val="FF0000"/>
                </a:solidFill>
              </a:rPr>
              <a:t>Історія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err="1" smtClean="0"/>
              <a:t>Назва</a:t>
            </a:r>
            <a:r>
              <a:rPr lang="ru-RU" dirty="0" smtClean="0"/>
              <a:t>: </a:t>
            </a:r>
            <a:r>
              <a:rPr lang="ru-RU" i="1" dirty="0" err="1" smtClean="0"/>
              <a:t>Гетьман</a:t>
            </a:r>
            <a:r>
              <a:rPr lang="ru-RU" i="1" dirty="0" smtClean="0"/>
              <a:t> </a:t>
            </a:r>
            <a:r>
              <a:rPr lang="ru-RU" i="1" dirty="0" err="1" smtClean="0"/>
              <a:t>Сагайдачний</a:t>
            </a:r>
            <a:endParaRPr lang="ru-RU" i="1" dirty="0" smtClean="0"/>
          </a:p>
          <a:p>
            <a:r>
              <a:rPr lang="ru-RU" dirty="0" err="1" smtClean="0"/>
              <a:t>Будівник</a:t>
            </a:r>
            <a:r>
              <a:rPr lang="ru-RU" dirty="0" smtClean="0"/>
              <a:t>: </a:t>
            </a:r>
            <a:r>
              <a:rPr lang="ru-RU" dirty="0" err="1" smtClean="0">
                <a:hlinkClick r:id="rId2" tooltip="Суднобудівний завод «Залив»"/>
              </a:rPr>
              <a:t>Суднобудівний</a:t>
            </a:r>
            <a:r>
              <a:rPr lang="ru-RU" dirty="0" smtClean="0">
                <a:hlinkClick r:id="rId2" tooltip="Суднобудівний завод «Залив»"/>
              </a:rPr>
              <a:t> завод «Залив»</a:t>
            </a:r>
            <a:r>
              <a:rPr lang="ru-RU" dirty="0" smtClean="0"/>
              <a:t>, </a:t>
            </a:r>
            <a:r>
              <a:rPr lang="ru-RU" dirty="0" err="1" smtClean="0">
                <a:hlinkClick r:id="rId3" tooltip="Україна"/>
              </a:rPr>
              <a:t>Україна</a:t>
            </a:r>
            <a:r>
              <a:rPr lang="ru-RU" dirty="0" smtClean="0"/>
              <a:t>, </a:t>
            </a:r>
            <a:r>
              <a:rPr lang="ru-RU" dirty="0" err="1" smtClean="0">
                <a:hlinkClick r:id="rId4" tooltip="Керч"/>
              </a:rPr>
              <a:t>Керч</a:t>
            </a:r>
            <a:endParaRPr lang="ru-RU" dirty="0" smtClean="0"/>
          </a:p>
          <a:p>
            <a:r>
              <a:rPr lang="ru-RU" dirty="0" err="1" smtClean="0">
                <a:hlinkClick r:id="rId5" tooltip="Закладка судна"/>
              </a:rPr>
              <a:t>Закладений</a:t>
            </a:r>
            <a:r>
              <a:rPr lang="ru-RU" dirty="0" smtClean="0">
                <a:hlinkClick r:id="rId5" tooltip="Закладка судна"/>
              </a:rPr>
              <a:t>:</a:t>
            </a:r>
            <a:r>
              <a:rPr lang="ru-RU" dirty="0" smtClean="0"/>
              <a:t> </a:t>
            </a:r>
            <a:r>
              <a:rPr lang="ru-RU" dirty="0" smtClean="0">
                <a:hlinkClick r:id="rId6" tooltip="5 жовтня"/>
              </a:rPr>
              <a:t>5 </a:t>
            </a:r>
            <a:r>
              <a:rPr lang="ru-RU" dirty="0" err="1" smtClean="0">
                <a:hlinkClick r:id="rId6" tooltip="5 жовтня"/>
              </a:rPr>
              <a:t>жовтня</a:t>
            </a:r>
            <a:r>
              <a:rPr lang="ru-RU" dirty="0" smtClean="0"/>
              <a:t> </a:t>
            </a:r>
            <a:r>
              <a:rPr lang="ru-RU" dirty="0" smtClean="0">
                <a:hlinkClick r:id="rId7" tooltip="1990"/>
              </a:rPr>
              <a:t>1990</a:t>
            </a:r>
            <a:r>
              <a:rPr lang="ru-RU" dirty="0" smtClean="0"/>
              <a:t> року </a:t>
            </a:r>
            <a:r>
              <a:rPr lang="ru-RU" dirty="0" smtClean="0">
                <a:hlinkClick r:id="rId8" tooltip="Церемонія спуску судна на воду"/>
              </a:rPr>
              <a:t>Спуск на воду:</a:t>
            </a:r>
            <a:r>
              <a:rPr lang="ru-RU" dirty="0" smtClean="0"/>
              <a:t> </a:t>
            </a:r>
            <a:r>
              <a:rPr lang="ru-RU" dirty="0" smtClean="0">
                <a:hlinkClick r:id="rId9" tooltip="29 березня"/>
              </a:rPr>
              <a:t>29 </a:t>
            </a:r>
            <a:r>
              <a:rPr lang="ru-RU" dirty="0" err="1" smtClean="0">
                <a:hlinkClick r:id="rId9" tooltip="29 березня"/>
              </a:rPr>
              <a:t>березня</a:t>
            </a:r>
            <a:r>
              <a:rPr lang="ru-RU" dirty="0" smtClean="0"/>
              <a:t> </a:t>
            </a:r>
            <a:r>
              <a:rPr lang="ru-RU" dirty="0" smtClean="0">
                <a:hlinkClick r:id="rId10" tooltip="1992"/>
              </a:rPr>
              <a:t>1992</a:t>
            </a:r>
            <a:r>
              <a:rPr lang="ru-RU" dirty="0" smtClean="0"/>
              <a:t> року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Прийнятий</a:t>
            </a:r>
            <a:r>
              <a:rPr lang="ru-RU" dirty="0" smtClean="0"/>
              <a:t>: </a:t>
            </a:r>
            <a:r>
              <a:rPr lang="ru-RU" dirty="0" smtClean="0">
                <a:hlinkClick r:id="rId11" tooltip="2 квітня"/>
              </a:rPr>
              <a:t>2 </a:t>
            </a:r>
            <a:r>
              <a:rPr lang="ru-RU" dirty="0" err="1" smtClean="0">
                <a:hlinkClick r:id="rId11" tooltip="2 квітня"/>
              </a:rPr>
              <a:t>квітня</a:t>
            </a:r>
            <a:r>
              <a:rPr lang="ru-RU" dirty="0" smtClean="0"/>
              <a:t> </a:t>
            </a:r>
            <a:r>
              <a:rPr lang="ru-RU" dirty="0" smtClean="0">
                <a:hlinkClick r:id="rId12" tooltip="1993"/>
              </a:rPr>
              <a:t>1993</a:t>
            </a:r>
            <a:r>
              <a:rPr lang="ru-RU" dirty="0" smtClean="0"/>
              <a:t> року</a:t>
            </a:r>
          </a:p>
          <a:p>
            <a:pPr>
              <a:buNone/>
            </a:pPr>
            <a:r>
              <a:rPr lang="uk-UA" dirty="0" smtClean="0"/>
              <a:t>  </a:t>
            </a:r>
            <a:r>
              <a:rPr lang="uk-UA" dirty="0" smtClean="0">
                <a:solidFill>
                  <a:srgbClr val="FF0000"/>
                </a:solidFill>
              </a:rPr>
              <a:t>Основні характеристики</a:t>
            </a:r>
          </a:p>
          <a:p>
            <a:r>
              <a:rPr lang="ru-RU" dirty="0" err="1" smtClean="0"/>
              <a:t>Клас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тип:</a:t>
            </a:r>
            <a:r>
              <a:rPr lang="ru-RU" dirty="0" err="1" smtClean="0">
                <a:hlinkClick r:id="rId13" tooltip="Фрегати проєкту 1135"/>
              </a:rPr>
              <a:t>проєкт</a:t>
            </a:r>
            <a:r>
              <a:rPr lang="ru-RU" dirty="0" smtClean="0">
                <a:hlinkClick r:id="rId13" tooltip="Фрегати проєкту 1135"/>
              </a:rPr>
              <a:t> 11351 «Нерей»</a:t>
            </a:r>
            <a:r>
              <a:rPr lang="ru-RU" dirty="0" smtClean="0"/>
              <a:t>, </a:t>
            </a:r>
            <a:r>
              <a:rPr lang="ru-RU" dirty="0" smtClean="0">
                <a:hlinkClick r:id="rId14" tooltip="Фрегат"/>
              </a:rPr>
              <a:t>фрегат</a:t>
            </a:r>
            <a:r>
              <a:rPr lang="ru-RU" dirty="0" smtClean="0"/>
              <a:t> </a:t>
            </a:r>
            <a:r>
              <a:rPr lang="ru-RU" dirty="0" err="1" smtClean="0"/>
              <a:t>Водотоннажність:нормальна</a:t>
            </a:r>
            <a:r>
              <a:rPr lang="ru-RU" dirty="0" smtClean="0"/>
              <a:t> — 3274 </a:t>
            </a:r>
            <a:r>
              <a:rPr lang="ru-RU" dirty="0" smtClean="0">
                <a:hlinkClick r:id="rId15" tooltip="Тонна"/>
              </a:rPr>
              <a:t>т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повна</a:t>
            </a:r>
            <a:r>
              <a:rPr lang="ru-RU" dirty="0" smtClean="0"/>
              <a:t> — 3642 </a:t>
            </a:r>
            <a:r>
              <a:rPr lang="ru-RU" dirty="0" smtClean="0">
                <a:hlinkClick r:id="rId15" tooltip="Тонна"/>
              </a:rPr>
              <a:t>т</a:t>
            </a:r>
            <a:endParaRPr lang="ru-RU" dirty="0" smtClean="0"/>
          </a:p>
          <a:p>
            <a:r>
              <a:rPr lang="ru-RU" dirty="0" err="1" smtClean="0"/>
              <a:t>Довжина</a:t>
            </a:r>
            <a:r>
              <a:rPr lang="ru-RU" dirty="0" smtClean="0"/>
              <a:t>: 122,98 </a:t>
            </a:r>
            <a:r>
              <a:rPr lang="ru-RU" dirty="0" smtClean="0">
                <a:hlinkClick r:id="rId16" tooltip="Метр"/>
              </a:rPr>
              <a:t>м</a:t>
            </a:r>
            <a:r>
              <a:rPr lang="ru-RU" dirty="0" smtClean="0"/>
              <a:t> Ширина: 14,2 м Осадка: 4,8 (габаритна 7,3) м </a:t>
            </a:r>
          </a:p>
          <a:p>
            <a:pPr>
              <a:buNone/>
            </a:pPr>
            <a:r>
              <a:rPr lang="ru-RU" dirty="0" err="1" smtClean="0"/>
              <a:t>Двигуни</a:t>
            </a:r>
            <a:r>
              <a:rPr lang="ru-RU" dirty="0" smtClean="0"/>
              <a:t>: 1 </a:t>
            </a:r>
            <a:r>
              <a:rPr lang="ru-RU" dirty="0" err="1" smtClean="0">
                <a:hlinkClick r:id="rId17" tooltip="Газова турбіна"/>
              </a:rPr>
              <a:t>газотурбінний</a:t>
            </a:r>
            <a:r>
              <a:rPr lang="ru-RU" dirty="0" smtClean="0">
                <a:hlinkClick r:id="rId17" tooltip="Газова турбіна"/>
              </a:rPr>
              <a:t> агрегат</a:t>
            </a:r>
            <a:r>
              <a:rPr lang="ru-RU" dirty="0" smtClean="0"/>
              <a:t> М7Н — 46000 </a:t>
            </a:r>
            <a:r>
              <a:rPr lang="ru-RU" dirty="0" smtClean="0">
                <a:hlinkClick r:id="rId18" tooltip="К.с."/>
              </a:rPr>
              <a:t>к.с.</a:t>
            </a:r>
            <a:endParaRPr lang="ru-RU" dirty="0" smtClean="0"/>
          </a:p>
          <a:p>
            <a:pPr lvl="1"/>
            <a:r>
              <a:rPr lang="ru-RU" dirty="0" smtClean="0"/>
              <a:t>2 </a:t>
            </a:r>
            <a:r>
              <a:rPr lang="ru-RU" dirty="0" err="1" smtClean="0"/>
              <a:t>маршеві</a:t>
            </a:r>
            <a:r>
              <a:rPr lang="ru-RU" dirty="0" smtClean="0"/>
              <a:t> </a:t>
            </a:r>
            <a:r>
              <a:rPr lang="ru-RU" dirty="0" err="1" smtClean="0"/>
              <a:t>газові</a:t>
            </a:r>
            <a:r>
              <a:rPr lang="ru-RU" dirty="0" smtClean="0"/>
              <a:t> </a:t>
            </a:r>
            <a:r>
              <a:rPr lang="ru-RU" dirty="0" err="1" smtClean="0"/>
              <a:t>турбіни</a:t>
            </a:r>
            <a:r>
              <a:rPr lang="ru-RU" dirty="0" smtClean="0"/>
              <a:t> М62 по 6000 </a:t>
            </a:r>
            <a:r>
              <a:rPr lang="ru-RU" dirty="0" smtClean="0">
                <a:hlinkClick r:id="rId18" tooltip="К.с."/>
              </a:rPr>
              <a:t>к.с.</a:t>
            </a:r>
            <a:endParaRPr lang="ru-RU" dirty="0" smtClean="0"/>
          </a:p>
          <a:p>
            <a:pPr lvl="1"/>
            <a:r>
              <a:rPr lang="ru-RU" dirty="0" smtClean="0"/>
              <a:t>2 </a:t>
            </a:r>
            <a:r>
              <a:rPr lang="ru-RU" dirty="0" err="1" smtClean="0"/>
              <a:t>форсажні</a:t>
            </a:r>
            <a:r>
              <a:rPr lang="ru-RU" dirty="0" smtClean="0"/>
              <a:t> </a:t>
            </a:r>
            <a:r>
              <a:rPr lang="ru-RU" dirty="0" err="1" smtClean="0"/>
              <a:t>газові</a:t>
            </a:r>
            <a:r>
              <a:rPr lang="ru-RU" dirty="0" smtClean="0"/>
              <a:t> </a:t>
            </a:r>
            <a:r>
              <a:rPr lang="ru-RU" dirty="0" err="1" smtClean="0"/>
              <a:t>турбіни</a:t>
            </a:r>
            <a:r>
              <a:rPr lang="ru-RU" dirty="0" smtClean="0"/>
              <a:t> М8К по 17000 </a:t>
            </a:r>
            <a:r>
              <a:rPr lang="ru-RU" dirty="0" smtClean="0">
                <a:hlinkClick r:id="rId18" tooltip="К.с."/>
              </a:rPr>
              <a:t>к.с.</a:t>
            </a:r>
            <a:endParaRPr lang="ru-RU" dirty="0" smtClean="0"/>
          </a:p>
          <a:p>
            <a:r>
              <a:rPr lang="ru-RU" dirty="0" smtClean="0"/>
              <a:t>5 </a:t>
            </a:r>
            <a:r>
              <a:rPr lang="ru-RU" dirty="0" err="1" smtClean="0"/>
              <a:t>допоміжних</a:t>
            </a:r>
            <a:r>
              <a:rPr lang="ru-RU" dirty="0" smtClean="0"/>
              <a:t> </a:t>
            </a:r>
            <a:r>
              <a:rPr lang="ru-RU" dirty="0" err="1" smtClean="0">
                <a:hlinkClick r:id="rId19" tooltip="Дизельний генератор"/>
              </a:rPr>
              <a:t>дизель-генераторів</a:t>
            </a:r>
            <a:r>
              <a:rPr lang="ru-RU" dirty="0" smtClean="0"/>
              <a:t> ДГАС-500/1МШ по 500 </a:t>
            </a:r>
            <a:r>
              <a:rPr lang="ru-RU" dirty="0" smtClean="0">
                <a:hlinkClick r:id="rId20" tooltip="КВт"/>
              </a:rPr>
              <a:t>кВт</a:t>
            </a:r>
            <a:endParaRPr lang="ru-RU" dirty="0" smtClean="0"/>
          </a:p>
          <a:p>
            <a:r>
              <a:rPr lang="ru-RU" dirty="0" smtClean="0"/>
              <a:t>2 </a:t>
            </a:r>
            <a:r>
              <a:rPr lang="ru-RU" dirty="0" err="1" smtClean="0"/>
              <a:t>гвинти</a:t>
            </a:r>
            <a:r>
              <a:rPr lang="ru-RU" dirty="0" smtClean="0"/>
              <a:t> </a:t>
            </a:r>
            <a:r>
              <a:rPr lang="ru-RU" dirty="0" err="1" smtClean="0"/>
              <a:t>фіксованого</a:t>
            </a:r>
            <a:r>
              <a:rPr lang="ru-RU" dirty="0" smtClean="0"/>
              <a:t> </a:t>
            </a:r>
            <a:r>
              <a:rPr lang="ru-RU" dirty="0" err="1" smtClean="0"/>
              <a:t>кроку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44137"/>
            <a:ext cx="10515600" cy="5732826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Швидкість</a:t>
            </a:r>
            <a:r>
              <a:rPr lang="ru-RU" dirty="0" smtClean="0"/>
              <a:t>: </a:t>
            </a:r>
            <a:r>
              <a:rPr lang="ru-RU" dirty="0" err="1" smtClean="0"/>
              <a:t>повного</a:t>
            </a:r>
            <a:r>
              <a:rPr lang="ru-RU" dirty="0" smtClean="0"/>
              <a:t> ходу — 31,04 </a:t>
            </a:r>
            <a:r>
              <a:rPr lang="ru-RU" dirty="0" err="1" smtClean="0">
                <a:hlinkClick r:id="rId2" tooltip="Вузол (одиниця швидкості)"/>
              </a:rPr>
              <a:t>вузлів</a:t>
            </a:r>
            <a:r>
              <a:rPr lang="ru-RU" dirty="0" smtClean="0"/>
              <a:t>, </a:t>
            </a:r>
            <a:r>
              <a:rPr lang="ru-RU" dirty="0" err="1" smtClean="0"/>
              <a:t>економічного</a:t>
            </a:r>
            <a:r>
              <a:rPr lang="ru-RU" dirty="0" smtClean="0"/>
              <a:t> ходу — 14,05 </a:t>
            </a:r>
            <a:r>
              <a:rPr lang="ru-RU" dirty="0" err="1" smtClean="0">
                <a:hlinkClick r:id="rId2" tooltip="Вузол (одиниця швидкості)"/>
              </a:rPr>
              <a:t>вузлів</a:t>
            </a:r>
            <a:endParaRPr lang="ru-RU" dirty="0" smtClean="0"/>
          </a:p>
          <a:p>
            <a:r>
              <a:rPr lang="ru-RU" dirty="0" err="1" smtClean="0"/>
              <a:t>Дальність</a:t>
            </a:r>
            <a:r>
              <a:rPr lang="ru-RU" dirty="0" smtClean="0"/>
              <a:t> </a:t>
            </a:r>
            <a:r>
              <a:rPr lang="ru-RU" dirty="0" err="1" smtClean="0"/>
              <a:t>плавання</a:t>
            </a:r>
            <a:r>
              <a:rPr lang="ru-RU" dirty="0" smtClean="0"/>
              <a:t>: 900 </a:t>
            </a:r>
            <a:r>
              <a:rPr lang="ru-RU" dirty="0" smtClean="0">
                <a:hlinkClick r:id="rId3" tooltip="Морська миля"/>
              </a:rPr>
              <a:t>миль</a:t>
            </a:r>
            <a:r>
              <a:rPr lang="ru-RU" dirty="0" smtClean="0"/>
              <a:t> при 30 </a:t>
            </a:r>
            <a:r>
              <a:rPr lang="ru-RU" dirty="0" err="1" smtClean="0"/>
              <a:t>вузлах</a:t>
            </a:r>
            <a:r>
              <a:rPr lang="ru-RU" dirty="0" smtClean="0"/>
              <a:t> 3500 миль при 14 </a:t>
            </a:r>
            <a:r>
              <a:rPr lang="ru-RU" dirty="0" err="1" smtClean="0"/>
              <a:t>вузлах</a:t>
            </a:r>
            <a:endParaRPr lang="ru-RU" dirty="0" smtClean="0"/>
          </a:p>
          <a:p>
            <a:r>
              <a:rPr lang="ru-RU" dirty="0" err="1" smtClean="0"/>
              <a:t>Автономність</a:t>
            </a:r>
            <a:r>
              <a:rPr lang="ru-RU" dirty="0" smtClean="0"/>
              <a:t>: 30 </a:t>
            </a:r>
            <a:r>
              <a:rPr lang="ru-RU" dirty="0" err="1" smtClean="0"/>
              <a:t>дібЕкіпаж</a:t>
            </a:r>
            <a:r>
              <a:rPr lang="ru-RU" dirty="0" smtClean="0"/>
              <a:t>: 193 (22 </a:t>
            </a:r>
            <a:r>
              <a:rPr lang="ru-RU" dirty="0" err="1" smtClean="0"/>
              <a:t>офіцери</a:t>
            </a:r>
            <a:r>
              <a:rPr lang="ru-RU" dirty="0" smtClean="0"/>
              <a:t>)</a:t>
            </a:r>
            <a:r>
              <a:rPr lang="ru-RU" dirty="0" err="1" smtClean="0"/>
              <a:t>Озброєння</a:t>
            </a:r>
            <a:r>
              <a:rPr lang="ru-RU" dirty="0" smtClean="0"/>
              <a:t>: 1х1 100-мм АУ АК-100</a:t>
            </a:r>
          </a:p>
          <a:p>
            <a:r>
              <a:rPr lang="ru-RU" dirty="0" smtClean="0"/>
              <a:t>2х4 533-мм </a:t>
            </a:r>
            <a:r>
              <a:rPr lang="ru-RU" dirty="0" err="1" smtClean="0"/>
              <a:t>торпедні</a:t>
            </a:r>
            <a:r>
              <a:rPr lang="ru-RU" dirty="0" smtClean="0"/>
              <a:t> </a:t>
            </a:r>
            <a:r>
              <a:rPr lang="ru-RU" dirty="0" err="1" smtClean="0"/>
              <a:t>апарати</a:t>
            </a:r>
            <a:r>
              <a:rPr lang="ru-RU" dirty="0" smtClean="0"/>
              <a:t> ЧТА-53-1135 (</a:t>
            </a:r>
            <a:r>
              <a:rPr lang="ru-RU" dirty="0" err="1" smtClean="0"/>
              <a:t>торпеди</a:t>
            </a:r>
            <a:r>
              <a:rPr lang="ru-RU" dirty="0" smtClean="0"/>
              <a:t> типу СЕТ65 </a:t>
            </a:r>
            <a:r>
              <a:rPr lang="ru-RU" dirty="0" err="1" smtClean="0"/>
              <a:t>або</a:t>
            </a:r>
            <a:r>
              <a:rPr lang="ru-RU" dirty="0" smtClean="0"/>
              <a:t> 53-65К),</a:t>
            </a:r>
          </a:p>
          <a:p>
            <a:r>
              <a:rPr lang="ru-RU" dirty="0" smtClean="0"/>
              <a:t>2</a:t>
            </a:r>
            <a:r>
              <a:rPr lang="en-US" dirty="0" smtClean="0"/>
              <a:t>x12 213-</a:t>
            </a:r>
            <a:r>
              <a:rPr lang="ru-RU" dirty="0" smtClean="0"/>
              <a:t>мм </a:t>
            </a:r>
            <a:r>
              <a:rPr lang="ru-RU" dirty="0" err="1" smtClean="0"/>
              <a:t>реактивні</a:t>
            </a:r>
            <a:r>
              <a:rPr lang="ru-RU" dirty="0" smtClean="0"/>
              <a:t> </a:t>
            </a:r>
            <a:r>
              <a:rPr lang="ru-RU" dirty="0" err="1" smtClean="0"/>
              <a:t>бомбомети</a:t>
            </a:r>
            <a:r>
              <a:rPr lang="ru-RU" dirty="0" smtClean="0"/>
              <a:t> РБУ-6000,</a:t>
            </a:r>
          </a:p>
          <a:p>
            <a:r>
              <a:rPr lang="ru-RU" dirty="0" smtClean="0"/>
              <a:t>22 </a:t>
            </a:r>
            <a:r>
              <a:rPr lang="ru-RU" dirty="0" err="1" smtClean="0"/>
              <a:t>морські</a:t>
            </a:r>
            <a:r>
              <a:rPr lang="ru-RU" dirty="0" smtClean="0"/>
              <a:t> </a:t>
            </a:r>
            <a:r>
              <a:rPr lang="ru-RU" dirty="0" err="1" smtClean="0"/>
              <a:t>міни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глибинні</a:t>
            </a:r>
            <a:r>
              <a:rPr lang="ru-RU" dirty="0" smtClean="0"/>
              <a:t> бомби</a:t>
            </a:r>
          </a:p>
          <a:p>
            <a:r>
              <a:rPr lang="ru-RU" dirty="0" smtClean="0"/>
              <a:t>1</a:t>
            </a:r>
            <a:r>
              <a:rPr lang="en-US" dirty="0" smtClean="0"/>
              <a:t>x2 </a:t>
            </a:r>
            <a:r>
              <a:rPr lang="ru-RU" dirty="0" smtClean="0"/>
              <a:t>ПУ ЗРК «Оса-МА2» ЗИФ-122,</a:t>
            </a:r>
          </a:p>
          <a:p>
            <a:r>
              <a:rPr lang="ru-RU" dirty="0" smtClean="0"/>
              <a:t>2</a:t>
            </a:r>
            <a:r>
              <a:rPr lang="en-US" dirty="0" smtClean="0"/>
              <a:t>x6 30-</a:t>
            </a:r>
            <a:r>
              <a:rPr lang="ru-RU" dirty="0" smtClean="0"/>
              <a:t>мм АУ </a:t>
            </a:r>
            <a:r>
              <a:rPr lang="ru-RU" dirty="0" smtClean="0">
                <a:hlinkClick r:id="rId4" tooltip="АК-630"/>
              </a:rPr>
              <a:t>АК-630</a:t>
            </a:r>
            <a:r>
              <a:rPr lang="ru-RU" dirty="0" smtClean="0"/>
              <a:t>М</a:t>
            </a:r>
          </a:p>
          <a:p>
            <a:r>
              <a:rPr lang="ru-RU" dirty="0" err="1" smtClean="0"/>
              <a:t>Авіаційна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: 1 </a:t>
            </a:r>
            <a:r>
              <a:rPr lang="ru-RU" dirty="0" err="1" smtClean="0"/>
              <a:t>гелікоптер</a:t>
            </a:r>
            <a:r>
              <a:rPr lang="ru-RU" dirty="0" smtClean="0"/>
              <a:t> </a:t>
            </a:r>
            <a:r>
              <a:rPr lang="ru-RU" dirty="0" smtClean="0">
                <a:hlinkClick r:id="rId5" tooltip="Ка-27"/>
              </a:rPr>
              <a:t>Ка-27ПС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70263"/>
            <a:ext cx="10515600" cy="57067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Особливості проекту</a:t>
            </a:r>
          </a:p>
          <a:p>
            <a:r>
              <a:rPr lang="ru-RU" dirty="0" err="1" smtClean="0"/>
              <a:t>Проєкт</a:t>
            </a:r>
            <a:r>
              <a:rPr lang="ru-RU" dirty="0" smtClean="0"/>
              <a:t> </a:t>
            </a:r>
            <a:r>
              <a:rPr lang="ru-RU" dirty="0" err="1" smtClean="0"/>
              <a:t>прикордонних</a:t>
            </a:r>
            <a:r>
              <a:rPr lang="ru-RU" dirty="0" smtClean="0"/>
              <a:t> </a:t>
            </a:r>
            <a:r>
              <a:rPr lang="ru-RU" dirty="0" err="1" smtClean="0"/>
              <a:t>сторожових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 11351 (</a:t>
            </a:r>
            <a:r>
              <a:rPr lang="ru-RU" dirty="0" err="1" smtClean="0"/>
              <a:t>або</a:t>
            </a:r>
            <a:r>
              <a:rPr lang="ru-RU" dirty="0" smtClean="0"/>
              <a:t> 1135П)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еволюцією</a:t>
            </a:r>
            <a:r>
              <a:rPr lang="ru-RU" dirty="0" smtClean="0"/>
              <a:t> </a:t>
            </a:r>
            <a:r>
              <a:rPr lang="ru-RU" dirty="0" err="1" smtClean="0"/>
              <a:t>сторожовиків</a:t>
            </a:r>
            <a:r>
              <a:rPr lang="ru-RU" dirty="0" smtClean="0"/>
              <a:t> </a:t>
            </a:r>
            <a:r>
              <a:rPr lang="ru-RU" dirty="0" err="1" smtClean="0"/>
              <a:t>проєктів</a:t>
            </a:r>
            <a:r>
              <a:rPr lang="ru-RU" dirty="0" smtClean="0"/>
              <a:t> 1135 </a:t>
            </a:r>
            <a:r>
              <a:rPr lang="ru-RU" dirty="0" err="1" smtClean="0"/>
              <a:t>і</a:t>
            </a:r>
            <a:r>
              <a:rPr lang="ru-RU" dirty="0" smtClean="0"/>
              <a:t> 1135М,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масово</a:t>
            </a:r>
            <a:r>
              <a:rPr lang="ru-RU" dirty="0" smtClean="0"/>
              <a:t> </a:t>
            </a:r>
            <a:r>
              <a:rPr lang="ru-RU" dirty="0" err="1" smtClean="0"/>
              <a:t>будувалися</a:t>
            </a:r>
            <a:r>
              <a:rPr lang="ru-RU" dirty="0" smtClean="0"/>
              <a:t> для </a:t>
            </a:r>
            <a:r>
              <a:rPr lang="ru-RU" dirty="0" smtClean="0">
                <a:hlinkClick r:id="rId2" tooltip="ВМФ СРСР"/>
              </a:rPr>
              <a:t>ВМФ СРСР</a:t>
            </a:r>
            <a:r>
              <a:rPr lang="ru-RU" dirty="0" smtClean="0"/>
              <a:t> у </a:t>
            </a:r>
            <a:r>
              <a:rPr lang="ru-RU" dirty="0" smtClean="0">
                <a:hlinkClick r:id="rId3" tooltip="1970-і"/>
              </a:rPr>
              <a:t>70-х</a:t>
            </a:r>
            <a:r>
              <a:rPr lang="ru-RU" dirty="0" smtClean="0"/>
              <a:t>-</a:t>
            </a:r>
            <a:r>
              <a:rPr lang="ru-RU" dirty="0" smtClean="0">
                <a:hlinkClick r:id="rId4" tooltip="1980-і"/>
              </a:rPr>
              <a:t>80-х</a:t>
            </a:r>
            <a:r>
              <a:rPr lang="ru-RU" dirty="0" smtClean="0"/>
              <a:t> роках </a:t>
            </a:r>
            <a:r>
              <a:rPr lang="ru-RU" dirty="0" smtClean="0">
                <a:hlinkClick r:id="rId5" tooltip="XX століття"/>
              </a:rPr>
              <a:t>XX </a:t>
            </a:r>
            <a:r>
              <a:rPr lang="ru-RU" dirty="0" err="1" smtClean="0">
                <a:hlinkClick r:id="rId5" tooltip="XX століття"/>
              </a:rPr>
              <a:t>століття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Проєкт</a:t>
            </a:r>
            <a:r>
              <a:rPr lang="ru-RU" dirty="0" smtClean="0"/>
              <a:t> 1135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створений</a:t>
            </a:r>
            <a:r>
              <a:rPr lang="ru-RU" dirty="0" smtClean="0"/>
              <a:t> на </a:t>
            </a:r>
            <a:r>
              <a:rPr lang="ru-RU" dirty="0" err="1" smtClean="0"/>
              <a:t>перехресті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напрямків</a:t>
            </a:r>
            <a:r>
              <a:rPr lang="ru-RU" dirty="0" smtClean="0"/>
              <a:t> в </a:t>
            </a:r>
            <a:r>
              <a:rPr lang="ru-RU" dirty="0" err="1" smtClean="0"/>
              <a:t>еволюції</a:t>
            </a:r>
            <a:r>
              <a:rPr lang="ru-RU" dirty="0" smtClean="0"/>
              <a:t> </a:t>
            </a:r>
            <a:r>
              <a:rPr lang="ru-RU" dirty="0" err="1" smtClean="0"/>
              <a:t>протичовнових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 </a:t>
            </a:r>
            <a:r>
              <a:rPr lang="ru-RU" dirty="0" err="1" smtClean="0"/>
              <a:t>радянського</a:t>
            </a:r>
            <a:r>
              <a:rPr lang="ru-RU" dirty="0" smtClean="0"/>
              <a:t> флоту — </a:t>
            </a:r>
            <a:r>
              <a:rPr lang="ru-RU" dirty="0" err="1" smtClean="0"/>
              <a:t>малих</a:t>
            </a:r>
            <a:r>
              <a:rPr lang="ru-RU" dirty="0" smtClean="0"/>
              <a:t> (</a:t>
            </a:r>
            <a:r>
              <a:rPr lang="ru-RU" dirty="0" err="1" smtClean="0"/>
              <a:t>проєкти</a:t>
            </a:r>
            <a:r>
              <a:rPr lang="ru-RU" dirty="0" smtClean="0"/>
              <a:t> 159 </a:t>
            </a:r>
            <a:r>
              <a:rPr lang="ru-RU" dirty="0" err="1" smtClean="0"/>
              <a:t>і</a:t>
            </a:r>
            <a:r>
              <a:rPr lang="ru-RU" dirty="0" smtClean="0"/>
              <a:t> 35) </a:t>
            </a:r>
            <a:r>
              <a:rPr lang="ru-RU" dirty="0" err="1" smtClean="0"/>
              <a:t>і</a:t>
            </a:r>
            <a:r>
              <a:rPr lang="ru-RU" dirty="0" smtClean="0"/>
              <a:t> великих (</a:t>
            </a:r>
            <a:r>
              <a:rPr lang="ru-RU" dirty="0" err="1" smtClean="0"/>
              <a:t>проєкт</a:t>
            </a:r>
            <a:r>
              <a:rPr lang="ru-RU" dirty="0" smtClean="0"/>
              <a:t> 61). У той час </a:t>
            </a:r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 </a:t>
            </a:r>
            <a:r>
              <a:rPr lang="ru-RU" dirty="0" err="1" smtClean="0"/>
              <a:t>Радянського</a:t>
            </a:r>
            <a:r>
              <a:rPr lang="ru-RU" dirty="0" smtClean="0"/>
              <a:t> ВМФ </a:t>
            </a:r>
            <a:r>
              <a:rPr lang="ru-RU" dirty="0" err="1" smtClean="0"/>
              <a:t>вважалася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атомними</a:t>
            </a:r>
            <a:r>
              <a:rPr lang="ru-RU" dirty="0" smtClean="0"/>
              <a:t> </a:t>
            </a:r>
            <a:r>
              <a:rPr lang="ru-RU" dirty="0" err="1" smtClean="0"/>
              <a:t>підводними</a:t>
            </a:r>
            <a:r>
              <a:rPr lang="ru-RU" dirty="0" smtClean="0"/>
              <a:t> </a:t>
            </a:r>
            <a:r>
              <a:rPr lang="ru-RU" dirty="0" err="1" smtClean="0"/>
              <a:t>човнами</a:t>
            </a:r>
            <a:r>
              <a:rPr lang="ru-RU" dirty="0" smtClean="0"/>
              <a:t> </a:t>
            </a:r>
            <a:r>
              <a:rPr lang="ru-RU" dirty="0" err="1" smtClean="0"/>
              <a:t>потенційного</a:t>
            </a:r>
            <a:r>
              <a:rPr lang="ru-RU" dirty="0" smtClean="0"/>
              <a:t> противника у </a:t>
            </a:r>
            <a:r>
              <a:rPr lang="ru-RU" dirty="0" err="1" smtClean="0"/>
              <a:t>світовому</a:t>
            </a:r>
            <a:r>
              <a:rPr lang="ru-RU" dirty="0" smtClean="0"/>
              <a:t> </a:t>
            </a:r>
            <a:r>
              <a:rPr lang="ru-RU" dirty="0" err="1" smtClean="0"/>
              <a:t>океані</a:t>
            </a:r>
            <a:r>
              <a:rPr lang="ru-RU" dirty="0" smtClean="0"/>
              <a:t>. </a:t>
            </a:r>
            <a:r>
              <a:rPr lang="ru-RU" dirty="0" err="1" smtClean="0"/>
              <a:t>Тактико-технічне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на </a:t>
            </a:r>
            <a:r>
              <a:rPr lang="ru-RU" dirty="0" err="1" smtClean="0"/>
              <a:t>проєкт</a:t>
            </a:r>
            <a:r>
              <a:rPr lang="ru-RU" dirty="0" smtClean="0"/>
              <a:t> 1135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сформоване</a:t>
            </a:r>
            <a:r>
              <a:rPr lang="ru-RU" dirty="0" smtClean="0"/>
              <a:t> у </a:t>
            </a:r>
            <a:r>
              <a:rPr lang="ru-RU" dirty="0" smtClean="0">
                <a:hlinkClick r:id="rId6" tooltip="1964"/>
              </a:rPr>
              <a:t>1964</a:t>
            </a:r>
            <a:r>
              <a:rPr lang="ru-RU" dirty="0" smtClean="0"/>
              <a:t> </a:t>
            </a:r>
            <a:r>
              <a:rPr lang="ru-RU" dirty="0" err="1" smtClean="0"/>
              <a:t>році</a:t>
            </a:r>
            <a:r>
              <a:rPr lang="ru-RU" dirty="0" smtClean="0"/>
              <a:t>. </a:t>
            </a:r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сторожового</a:t>
            </a:r>
            <a:r>
              <a:rPr lang="ru-RU" dirty="0" smtClean="0"/>
              <a:t> корабля </a:t>
            </a:r>
            <a:r>
              <a:rPr lang="ru-RU" dirty="0" err="1" smtClean="0"/>
              <a:t>було</a:t>
            </a:r>
            <a:r>
              <a:rPr lang="ru-RU" dirty="0" smtClean="0"/>
              <a:t> «</a:t>
            </a:r>
            <a:r>
              <a:rPr lang="ru-RU" dirty="0" err="1" smtClean="0"/>
              <a:t>тривале</a:t>
            </a:r>
            <a:r>
              <a:rPr lang="ru-RU" dirty="0" smtClean="0"/>
              <a:t> </a:t>
            </a:r>
            <a:r>
              <a:rPr lang="ru-RU" dirty="0" err="1" smtClean="0"/>
              <a:t>патрулювання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пошуку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знищення</a:t>
            </a:r>
            <a:r>
              <a:rPr lang="ru-RU" dirty="0" smtClean="0"/>
              <a:t> </a:t>
            </a:r>
            <a:r>
              <a:rPr lang="ru-RU" dirty="0" err="1" smtClean="0"/>
              <a:t>підводних</a:t>
            </a:r>
            <a:r>
              <a:rPr lang="ru-RU" dirty="0" smtClean="0"/>
              <a:t> </a:t>
            </a:r>
            <a:r>
              <a:rPr lang="ru-RU" dirty="0" err="1" smtClean="0"/>
              <a:t>човнів</a:t>
            </a:r>
            <a:r>
              <a:rPr lang="ru-RU" dirty="0" smtClean="0"/>
              <a:t> противника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охорона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суден у </a:t>
            </a:r>
            <a:r>
              <a:rPr lang="ru-RU" dirty="0" err="1" smtClean="0"/>
              <a:t>морі</a:t>
            </a:r>
            <a:r>
              <a:rPr lang="ru-RU" dirty="0" smtClean="0"/>
              <a:t>».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створений</a:t>
            </a:r>
            <a:r>
              <a:rPr lang="ru-RU" dirty="0" smtClean="0"/>
              <a:t> </a:t>
            </a:r>
            <a:r>
              <a:rPr lang="ru-RU" dirty="0" err="1" smtClean="0"/>
              <a:t>вдалий</a:t>
            </a:r>
            <a:r>
              <a:rPr lang="ru-RU" dirty="0" smtClean="0"/>
              <a:t> </a:t>
            </a:r>
            <a:r>
              <a:rPr lang="ru-RU" dirty="0" err="1" smtClean="0"/>
              <a:t>проєкт</a:t>
            </a:r>
            <a:r>
              <a:rPr lang="ru-RU" dirty="0" smtClean="0"/>
              <a:t> </a:t>
            </a:r>
            <a:r>
              <a:rPr lang="ru-RU" dirty="0" err="1" smtClean="0"/>
              <a:t>газотурбінного</a:t>
            </a:r>
            <a:r>
              <a:rPr lang="ru-RU" dirty="0" smtClean="0"/>
              <a:t> корабля. </a:t>
            </a:r>
            <a:r>
              <a:rPr lang="ru-RU" dirty="0" err="1" smtClean="0"/>
              <a:t>Вперше</a:t>
            </a:r>
            <a:r>
              <a:rPr lang="ru-RU" dirty="0" smtClean="0"/>
              <a:t> на </a:t>
            </a:r>
            <a:r>
              <a:rPr lang="ru-RU" dirty="0" err="1" smtClean="0"/>
              <a:t>вітчизняному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невеликої</a:t>
            </a:r>
            <a:r>
              <a:rPr lang="ru-RU" dirty="0" smtClean="0"/>
              <a:t> </a:t>
            </a:r>
            <a:r>
              <a:rPr lang="ru-RU" dirty="0" err="1" smtClean="0"/>
              <a:t>водотоннажності</a:t>
            </a:r>
            <a:r>
              <a:rPr lang="ru-RU" dirty="0" smtClean="0"/>
              <a:t> </a:t>
            </a:r>
            <a:r>
              <a:rPr lang="ru-RU" dirty="0" err="1" smtClean="0"/>
              <a:t>вдалося</a:t>
            </a:r>
            <a:r>
              <a:rPr lang="ru-RU" dirty="0" smtClean="0"/>
              <a:t> </a:t>
            </a:r>
            <a:r>
              <a:rPr lang="ru-RU" dirty="0" err="1" smtClean="0"/>
              <a:t>розмістити</a:t>
            </a:r>
            <a:r>
              <a:rPr lang="ru-RU" dirty="0" smtClean="0"/>
              <a:t> </a:t>
            </a:r>
            <a:r>
              <a:rPr lang="ru-RU" dirty="0" err="1" smtClean="0"/>
              <a:t>потужне</a:t>
            </a:r>
            <a:r>
              <a:rPr lang="ru-RU" dirty="0" smtClean="0"/>
              <a:t> </a:t>
            </a:r>
            <a:r>
              <a:rPr lang="ru-RU" dirty="0" err="1" smtClean="0"/>
              <a:t>протичовнове</a:t>
            </a:r>
            <a:r>
              <a:rPr lang="ru-RU" dirty="0" smtClean="0"/>
              <a:t> </a:t>
            </a:r>
            <a:r>
              <a:rPr lang="ru-RU" dirty="0" err="1" smtClean="0"/>
              <a:t>озброєння</a:t>
            </a:r>
            <a:r>
              <a:rPr lang="ru-RU" dirty="0" smtClean="0"/>
              <a:t>, </a:t>
            </a:r>
            <a:r>
              <a:rPr lang="ru-RU" dirty="0" err="1" smtClean="0"/>
              <a:t>включаючи</a:t>
            </a:r>
            <a:r>
              <a:rPr lang="ru-RU" dirty="0" smtClean="0"/>
              <a:t> </a:t>
            </a:r>
            <a:r>
              <a:rPr lang="ru-RU" dirty="0" err="1" smtClean="0">
                <a:hlinkClick r:id="rId7" tooltip="Протичовновий ракетний комплекс"/>
              </a:rPr>
              <a:t>протичовновий</a:t>
            </a:r>
            <a:r>
              <a:rPr lang="ru-RU" dirty="0" smtClean="0">
                <a:hlinkClick r:id="rId7" tooltip="Протичовновий ракетний комплекс"/>
              </a:rPr>
              <a:t> </a:t>
            </a:r>
            <a:r>
              <a:rPr lang="ru-RU" dirty="0" err="1" smtClean="0">
                <a:hlinkClick r:id="rId7" tooltip="Протичовновий ракетний комплекс"/>
              </a:rPr>
              <a:t>ракетний</a:t>
            </a:r>
            <a:r>
              <a:rPr lang="ru-RU" dirty="0" smtClean="0">
                <a:hlinkClick r:id="rId7" tooltip="Протичовновий ракетний комплекс"/>
              </a:rPr>
              <a:t> комплекс</a:t>
            </a:r>
            <a:r>
              <a:rPr lang="ru-RU" dirty="0" smtClean="0"/>
              <a:t> (ПЧРК) «Метель».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Виталий\Desktop\PLRK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4033" y="336460"/>
            <a:ext cx="6693475" cy="502010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49531" y="5357838"/>
            <a:ext cx="99016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/>
              <a:t>Типова</a:t>
            </a:r>
            <a:r>
              <a:rPr lang="ru-RU" sz="2400" dirty="0" smtClean="0"/>
              <a:t> схема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протичовнового</a:t>
            </a:r>
            <a:r>
              <a:rPr lang="ru-RU" sz="2400" dirty="0" smtClean="0"/>
              <a:t> ракетного комплексу, в </a:t>
            </a:r>
            <a:r>
              <a:rPr lang="ru-RU" sz="2400" dirty="0" err="1" smtClean="0"/>
              <a:t>варіанті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глибинної</a:t>
            </a:r>
            <a:r>
              <a:rPr lang="ru-RU" sz="2400" dirty="0" smtClean="0"/>
              <a:t> ядерною бомбою </a:t>
            </a:r>
            <a:r>
              <a:rPr lang="ru-RU" sz="2400" dirty="0" err="1" smtClean="0"/>
              <a:t>і</a:t>
            </a:r>
            <a:r>
              <a:rPr lang="ru-RU" sz="2400" dirty="0" smtClean="0"/>
              <a:t> у </a:t>
            </a:r>
            <a:r>
              <a:rPr lang="ru-RU" sz="2400" dirty="0" err="1" smtClean="0"/>
              <a:t>варіанті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самонавідною</a:t>
            </a:r>
            <a:r>
              <a:rPr lang="ru-RU" sz="2400" dirty="0" smtClean="0"/>
              <a:t> торпедою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09451"/>
            <a:ext cx="10515600" cy="583909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Проєкт</a:t>
            </a:r>
            <a:r>
              <a:rPr lang="ru-RU" dirty="0" smtClean="0"/>
              <a:t> 11351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подальшою</a:t>
            </a:r>
            <a:r>
              <a:rPr lang="ru-RU" dirty="0" smtClean="0"/>
              <a:t> </a:t>
            </a:r>
            <a:r>
              <a:rPr lang="ru-RU" dirty="0" err="1" smtClean="0"/>
              <a:t>модернізацією</a:t>
            </a:r>
            <a:r>
              <a:rPr lang="ru-RU" dirty="0" smtClean="0"/>
              <a:t> </a:t>
            </a:r>
            <a:r>
              <a:rPr lang="ru-RU" dirty="0" err="1" smtClean="0"/>
              <a:t>проєкту</a:t>
            </a:r>
            <a:r>
              <a:rPr lang="ru-RU" dirty="0" smtClean="0"/>
              <a:t> 1135М. </a:t>
            </a:r>
            <a:r>
              <a:rPr lang="ru-RU" dirty="0" err="1" smtClean="0"/>
              <a:t>Наприкінці</a:t>
            </a:r>
            <a:r>
              <a:rPr lang="ru-RU" dirty="0" smtClean="0"/>
              <a:t> 70-х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виникла</a:t>
            </a:r>
            <a:r>
              <a:rPr lang="ru-RU" dirty="0" smtClean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контролю великих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акваторій</a:t>
            </a:r>
            <a:r>
              <a:rPr lang="ru-RU" dirty="0" smtClean="0"/>
              <a:t> </a:t>
            </a:r>
            <a:r>
              <a:rPr lang="ru-RU" dirty="0" smtClean="0">
                <a:hlinkClick r:id="rId2" tooltip="Виключна економічна зона"/>
              </a:rPr>
              <a:t>200-мильної </a:t>
            </a:r>
            <a:r>
              <a:rPr lang="ru-RU" dirty="0" err="1" smtClean="0">
                <a:hlinkClick r:id="rId2" tooltip="Виключна економічна зона"/>
              </a:rPr>
              <a:t>економічної</a:t>
            </a:r>
            <a:r>
              <a:rPr lang="ru-RU" dirty="0" smtClean="0">
                <a:hlinkClick r:id="rId2" tooltip="Виключна економічна зона"/>
              </a:rPr>
              <a:t> </a:t>
            </a:r>
            <a:r>
              <a:rPr lang="ru-RU" dirty="0" err="1" smtClean="0">
                <a:hlinkClick r:id="rId2" tooltip="Виключна економічна зона"/>
              </a:rPr>
              <a:t>зони</a:t>
            </a:r>
            <a:r>
              <a:rPr lang="ru-RU" dirty="0" smtClean="0"/>
              <a:t>. У </a:t>
            </a:r>
            <a:r>
              <a:rPr lang="ru-RU" dirty="0" err="1" smtClean="0"/>
              <a:t>зв'язку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>
                <a:hlinkClick r:id="rId3" tooltip="Ленінград"/>
              </a:rPr>
              <a:t>Ленінграді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Північному</a:t>
            </a:r>
            <a:r>
              <a:rPr lang="ru-RU" dirty="0" smtClean="0"/>
              <a:t> ПКБ за </a:t>
            </a:r>
            <a:r>
              <a:rPr lang="ru-RU" dirty="0" err="1" smtClean="0"/>
              <a:t>завданням</a:t>
            </a:r>
            <a:r>
              <a:rPr lang="ru-RU" dirty="0" smtClean="0"/>
              <a:t> </a:t>
            </a:r>
            <a:r>
              <a:rPr lang="ru-RU" dirty="0" smtClean="0">
                <a:hlinkClick r:id="rId4" tooltip="КДБ СРСР"/>
              </a:rPr>
              <a:t>КДБ СРСР</a:t>
            </a:r>
            <a:r>
              <a:rPr lang="ru-RU" dirty="0" smtClean="0"/>
              <a:t> на </a:t>
            </a:r>
            <a:r>
              <a:rPr lang="ru-RU" dirty="0" err="1" smtClean="0"/>
              <a:t>базі</a:t>
            </a:r>
            <a:r>
              <a:rPr lang="ru-RU" dirty="0" smtClean="0"/>
              <a:t> </a:t>
            </a:r>
            <a:r>
              <a:rPr lang="ru-RU" dirty="0" err="1" smtClean="0"/>
              <a:t>проєкту</a:t>
            </a:r>
            <a:r>
              <a:rPr lang="ru-RU" dirty="0" smtClean="0"/>
              <a:t> 1135/1135М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розроблено</a:t>
            </a:r>
            <a:r>
              <a:rPr lang="ru-RU" dirty="0" smtClean="0"/>
              <a:t> </a:t>
            </a:r>
            <a:r>
              <a:rPr lang="ru-RU" dirty="0" err="1" smtClean="0"/>
              <a:t>технічний</a:t>
            </a:r>
            <a:r>
              <a:rPr lang="ru-RU" dirty="0" smtClean="0"/>
              <a:t> </a:t>
            </a:r>
            <a:r>
              <a:rPr lang="ru-RU" dirty="0" err="1" smtClean="0"/>
              <a:t>проєкт</a:t>
            </a:r>
            <a:r>
              <a:rPr lang="ru-RU" dirty="0" smtClean="0"/>
              <a:t> </a:t>
            </a:r>
            <a:r>
              <a:rPr lang="ru-RU" dirty="0" err="1" smtClean="0"/>
              <a:t>прикордонного</a:t>
            </a:r>
            <a:r>
              <a:rPr lang="ru-RU" dirty="0" smtClean="0"/>
              <a:t> </a:t>
            </a:r>
            <a:r>
              <a:rPr lang="ru-RU" dirty="0" err="1" smtClean="0"/>
              <a:t>сторожового</a:t>
            </a:r>
            <a:r>
              <a:rPr lang="ru-RU" dirty="0" smtClean="0"/>
              <a:t> корабля,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шифр 11351. Корпус, </a:t>
            </a:r>
            <a:r>
              <a:rPr lang="ru-RU" dirty="0" err="1" smtClean="0"/>
              <a:t>енергетична</a:t>
            </a:r>
            <a:r>
              <a:rPr lang="ru-RU" dirty="0" smtClean="0"/>
              <a:t> установка, </a:t>
            </a:r>
            <a:r>
              <a:rPr lang="ru-RU" dirty="0" err="1" smtClean="0"/>
              <a:t>головні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та </a:t>
            </a:r>
            <a:r>
              <a:rPr lang="ru-RU" dirty="0" err="1" smtClean="0"/>
              <a:t>обладнання</a:t>
            </a:r>
            <a:r>
              <a:rPr lang="ru-RU" dirty="0" smtClean="0"/>
              <a:t> корабля </a:t>
            </a:r>
            <a:r>
              <a:rPr lang="ru-RU" dirty="0" err="1" smtClean="0"/>
              <a:t>залишилися</a:t>
            </a:r>
            <a:r>
              <a:rPr lang="ru-RU" dirty="0" smtClean="0"/>
              <a:t> </a:t>
            </a:r>
            <a:r>
              <a:rPr lang="ru-RU" dirty="0" err="1" smtClean="0"/>
              <a:t>аналогічними</a:t>
            </a:r>
            <a:r>
              <a:rPr lang="ru-RU" dirty="0" smtClean="0"/>
              <a:t> як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проєкті</a:t>
            </a:r>
            <a:r>
              <a:rPr lang="ru-RU" dirty="0" smtClean="0"/>
              <a:t> 1135М. </a:t>
            </a:r>
            <a:r>
              <a:rPr lang="ru-RU" dirty="0" err="1" smtClean="0"/>
              <a:t>Конструктори</a:t>
            </a:r>
            <a:r>
              <a:rPr lang="ru-RU" dirty="0" smtClean="0"/>
              <a:t> </a:t>
            </a:r>
            <a:r>
              <a:rPr lang="ru-RU" dirty="0" err="1" smtClean="0"/>
              <a:t>відмовилися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ПЧПК </a:t>
            </a:r>
            <a:r>
              <a:rPr lang="ru-RU" i="1" dirty="0" smtClean="0"/>
              <a:t>Метель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залишили</a:t>
            </a:r>
            <a:r>
              <a:rPr lang="ru-RU" dirty="0" smtClean="0"/>
              <a:t> </a:t>
            </a:r>
            <a:r>
              <a:rPr lang="ru-RU" dirty="0" err="1" smtClean="0"/>
              <a:t>реактивно-бомбову</a:t>
            </a:r>
            <a:r>
              <a:rPr lang="ru-RU" dirty="0" smtClean="0"/>
              <a:t> установку </a:t>
            </a:r>
            <a:r>
              <a:rPr lang="ru-RU" i="1" dirty="0" smtClean="0"/>
              <a:t>РБУ-6000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торпедні</a:t>
            </a:r>
            <a:r>
              <a:rPr lang="ru-RU" dirty="0" smtClean="0"/>
              <a:t> </a:t>
            </a:r>
            <a:r>
              <a:rPr lang="ru-RU" dirty="0" err="1" smtClean="0"/>
              <a:t>апарати</a:t>
            </a:r>
            <a:r>
              <a:rPr lang="ru-RU" dirty="0" smtClean="0"/>
              <a:t>. У </a:t>
            </a:r>
            <a:r>
              <a:rPr lang="ru-RU" dirty="0" err="1" smtClean="0"/>
              <a:t>носовій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встановили</a:t>
            </a:r>
            <a:r>
              <a:rPr lang="ru-RU" dirty="0" smtClean="0"/>
              <a:t> </a:t>
            </a:r>
            <a:r>
              <a:rPr lang="ru-RU" dirty="0" err="1" smtClean="0"/>
              <a:t>арткомплекс</a:t>
            </a:r>
            <a:r>
              <a:rPr lang="ru-RU" dirty="0" smtClean="0"/>
              <a:t> </a:t>
            </a:r>
            <a:r>
              <a:rPr lang="ru-RU" i="1" dirty="0" smtClean="0"/>
              <a:t>АК-100</a:t>
            </a:r>
            <a:r>
              <a:rPr lang="ru-RU" dirty="0" smtClean="0"/>
              <a:t>. На </a:t>
            </a:r>
            <a:r>
              <a:rPr lang="ru-RU" dirty="0" err="1" smtClean="0"/>
              <a:t>кормі</a:t>
            </a:r>
            <a:r>
              <a:rPr lang="ru-RU" dirty="0" smtClean="0"/>
              <a:t> </a:t>
            </a:r>
            <a:r>
              <a:rPr lang="ru-RU" dirty="0" err="1" smtClean="0"/>
              <a:t>обладнаний</a:t>
            </a:r>
            <a:r>
              <a:rPr lang="ru-RU" dirty="0" smtClean="0"/>
              <a:t> </a:t>
            </a:r>
            <a:r>
              <a:rPr lang="ru-RU" dirty="0" err="1" smtClean="0"/>
              <a:t>злітний</a:t>
            </a:r>
            <a:r>
              <a:rPr lang="ru-RU" dirty="0" smtClean="0"/>
              <a:t> </a:t>
            </a:r>
            <a:r>
              <a:rPr lang="ru-RU" dirty="0" err="1" smtClean="0"/>
              <a:t>майданчик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ангар для </a:t>
            </a:r>
            <a:r>
              <a:rPr lang="ru-RU" dirty="0" err="1" smtClean="0"/>
              <a:t>постійного</a:t>
            </a:r>
            <a:r>
              <a:rPr lang="ru-RU" dirty="0" smtClean="0"/>
              <a:t> </a:t>
            </a:r>
            <a:r>
              <a:rPr lang="ru-RU" dirty="0" err="1" smtClean="0"/>
              <a:t>базування</a:t>
            </a:r>
            <a:r>
              <a:rPr lang="ru-RU" dirty="0" smtClean="0"/>
              <a:t> </a:t>
            </a:r>
            <a:r>
              <a:rPr lang="ru-RU" dirty="0" err="1" smtClean="0"/>
              <a:t>вертольота</a:t>
            </a:r>
            <a:r>
              <a:rPr lang="ru-RU" dirty="0" smtClean="0"/>
              <a:t>. </a:t>
            </a:r>
            <a:r>
              <a:rPr lang="ru-RU" dirty="0" err="1" smtClean="0"/>
              <a:t>Зенітно-ракетний</a:t>
            </a:r>
            <a:r>
              <a:rPr lang="ru-RU" dirty="0" smtClean="0"/>
              <a:t> комплекс «</a:t>
            </a:r>
            <a:r>
              <a:rPr lang="ru-RU" dirty="0" err="1" smtClean="0"/>
              <a:t>Оса-М</a:t>
            </a:r>
            <a:r>
              <a:rPr lang="ru-RU" dirty="0" smtClean="0"/>
              <a:t>»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залишений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один, на </a:t>
            </a:r>
            <a:r>
              <a:rPr lang="ru-RU" dirty="0" err="1" smtClean="0"/>
              <a:t>носі</a:t>
            </a:r>
            <a:r>
              <a:rPr lang="ru-RU" dirty="0" smtClean="0"/>
              <a:t> корабля. У </a:t>
            </a:r>
            <a:r>
              <a:rPr lang="ru-RU" dirty="0" err="1" smtClean="0"/>
              <a:t>кормовій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надбудови</a:t>
            </a:r>
            <a:r>
              <a:rPr lang="ru-RU" dirty="0" smtClean="0"/>
              <a:t> </a:t>
            </a:r>
            <a:r>
              <a:rPr lang="ru-RU" dirty="0" err="1" smtClean="0"/>
              <a:t>встановили</a:t>
            </a:r>
            <a:r>
              <a:rPr lang="ru-RU" dirty="0" smtClean="0"/>
              <a:t> на бортах по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автоматичні</a:t>
            </a:r>
            <a:r>
              <a:rPr lang="ru-RU" dirty="0" smtClean="0"/>
              <a:t> 30-мм </a:t>
            </a:r>
            <a:r>
              <a:rPr lang="ru-RU" dirty="0" err="1" smtClean="0"/>
              <a:t>артустановки</a:t>
            </a:r>
            <a:r>
              <a:rPr lang="ru-RU" dirty="0" smtClean="0"/>
              <a:t> </a:t>
            </a:r>
            <a:r>
              <a:rPr lang="ru-RU" dirty="0" smtClean="0">
                <a:hlinkClick r:id="rId5" tooltip="АК-630"/>
              </a:rPr>
              <a:t>АК-630</a:t>
            </a:r>
            <a:r>
              <a:rPr lang="ru-RU" dirty="0" smtClean="0"/>
              <a:t>М. </a:t>
            </a:r>
            <a:r>
              <a:rPr lang="ru-RU" dirty="0" err="1" smtClean="0"/>
              <a:t>Гідроакустичні</a:t>
            </a:r>
            <a:r>
              <a:rPr lang="ru-RU" dirty="0" smtClean="0"/>
              <a:t> </a:t>
            </a:r>
            <a:r>
              <a:rPr lang="ru-RU" dirty="0" err="1" smtClean="0"/>
              <a:t>станції</a:t>
            </a:r>
            <a:r>
              <a:rPr lang="ru-RU" dirty="0" smtClean="0"/>
              <a:t>, (ГАС), «Титан» </a:t>
            </a:r>
            <a:r>
              <a:rPr lang="ru-RU" dirty="0" err="1" smtClean="0"/>
              <a:t>і</a:t>
            </a:r>
            <a:r>
              <a:rPr lang="ru-RU" dirty="0" smtClean="0"/>
              <a:t> «Вега» </a:t>
            </a:r>
            <a:r>
              <a:rPr lang="ru-RU" dirty="0" err="1" smtClean="0"/>
              <a:t>замінили</a:t>
            </a:r>
            <a:r>
              <a:rPr lang="ru-RU" dirty="0" smtClean="0"/>
              <a:t> комплексами «Платина» та «Бронза».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водотоннажність</a:t>
            </a:r>
            <a:r>
              <a:rPr lang="ru-RU" dirty="0" smtClean="0"/>
              <a:t> корабля </a:t>
            </a:r>
            <a:r>
              <a:rPr lang="ru-RU" dirty="0" err="1" smtClean="0"/>
              <a:t>зросла</a:t>
            </a:r>
            <a:r>
              <a:rPr lang="ru-RU" dirty="0" smtClean="0"/>
              <a:t> на 300 тонн,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корабель</a:t>
            </a:r>
            <a:r>
              <a:rPr lang="ru-RU" dirty="0" smtClean="0"/>
              <a:t> став </a:t>
            </a:r>
            <a:r>
              <a:rPr lang="ru-RU" dirty="0" err="1" smtClean="0"/>
              <a:t>універсальним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 smtClean="0"/>
              <a:t>збалансованими</a:t>
            </a:r>
            <a:r>
              <a:rPr lang="ru-RU" dirty="0" smtClean="0"/>
              <a:t> характеристиками</a:t>
            </a:r>
            <a:r>
              <a:rPr lang="ru-RU" baseline="30000" dirty="0" smtClean="0">
                <a:hlinkClick r:id="rId6"/>
              </a:rPr>
              <a:t>[2]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З </a:t>
            </a:r>
            <a:r>
              <a:rPr lang="ru-RU" dirty="0" smtClean="0">
                <a:hlinkClick r:id="rId7" tooltip="1981"/>
              </a:rPr>
              <a:t>1981</a:t>
            </a:r>
            <a:r>
              <a:rPr lang="ru-RU" dirty="0" smtClean="0"/>
              <a:t> по </a:t>
            </a:r>
            <a:r>
              <a:rPr lang="ru-RU" dirty="0" smtClean="0">
                <a:hlinkClick r:id="rId8" tooltip="1992"/>
              </a:rPr>
              <a:t>1992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</a:t>
            </a:r>
            <a:r>
              <a:rPr lang="ru-RU" dirty="0" err="1" smtClean="0"/>
              <a:t>проєкту</a:t>
            </a:r>
            <a:r>
              <a:rPr lang="ru-RU" dirty="0" smtClean="0"/>
              <a:t> 11351 </a:t>
            </a:r>
            <a:r>
              <a:rPr lang="ru-RU" dirty="0" err="1" smtClean="0"/>
              <a:t>будувалися</a:t>
            </a:r>
            <a:r>
              <a:rPr lang="ru-RU" dirty="0" smtClean="0"/>
              <a:t> на </a:t>
            </a:r>
            <a:r>
              <a:rPr lang="ru-RU" dirty="0" err="1" smtClean="0">
                <a:hlinkClick r:id="rId9" tooltip="Керч"/>
              </a:rPr>
              <a:t>керченському</a:t>
            </a:r>
            <a:r>
              <a:rPr lang="ru-RU" dirty="0" smtClean="0"/>
              <a:t> </a:t>
            </a:r>
            <a:r>
              <a:rPr lang="ru-RU" dirty="0" err="1" smtClean="0">
                <a:hlinkClick r:id="rId10" tooltip="Суднобудівний завод «Залив»"/>
              </a:rPr>
              <a:t>суднобудівному</a:t>
            </a:r>
            <a:r>
              <a:rPr lang="ru-RU" dirty="0" smtClean="0">
                <a:hlinkClick r:id="rId10" tooltip="Суднобудівний завод «Залив»"/>
              </a:rPr>
              <a:t> </a:t>
            </a:r>
            <a:r>
              <a:rPr lang="ru-RU" dirty="0" err="1" smtClean="0">
                <a:hlinkClick r:id="rId10" tooltip="Суднобудівний завод «Залив»"/>
              </a:rPr>
              <a:t>заводі</a:t>
            </a:r>
            <a:r>
              <a:rPr lang="ru-RU" dirty="0" smtClean="0">
                <a:hlinkClick r:id="rId10" tooltip="Суднобудівний завод «Залив»"/>
              </a:rPr>
              <a:t> «Залив»</a:t>
            </a:r>
            <a:r>
              <a:rPr lang="ru-RU" dirty="0" smtClean="0"/>
              <a:t>.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побудовано</a:t>
            </a:r>
            <a:r>
              <a:rPr lang="ru-RU" dirty="0" smtClean="0"/>
              <a:t> </a:t>
            </a:r>
            <a:r>
              <a:rPr lang="ru-RU" dirty="0" err="1" smtClean="0"/>
              <a:t>вісім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 за </a:t>
            </a:r>
            <a:r>
              <a:rPr lang="ru-RU" dirty="0" err="1" smtClean="0"/>
              <a:t>даним</a:t>
            </a:r>
            <a:r>
              <a:rPr lang="ru-RU" dirty="0" smtClean="0"/>
              <a:t> </a:t>
            </a:r>
            <a:r>
              <a:rPr lang="ru-RU" dirty="0" err="1" smtClean="0"/>
              <a:t>проєктом</a:t>
            </a:r>
            <a:r>
              <a:rPr lang="ru-RU" baseline="30000" dirty="0" smtClean="0">
                <a:hlinkClick r:id="rId6"/>
              </a:rPr>
              <a:t>[3]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09451"/>
            <a:ext cx="10515600" cy="56675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    Історія корабля</a:t>
            </a:r>
          </a:p>
          <a:p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закладений</a:t>
            </a:r>
            <a:r>
              <a:rPr lang="ru-RU" dirty="0" smtClean="0"/>
              <a:t> </a:t>
            </a:r>
            <a:r>
              <a:rPr lang="ru-RU" dirty="0" smtClean="0">
                <a:hlinkClick r:id="rId2" tooltip="5 жовтня"/>
              </a:rPr>
              <a:t>5 </a:t>
            </a:r>
            <a:r>
              <a:rPr lang="ru-RU" dirty="0" err="1" smtClean="0">
                <a:hlinkClick r:id="rId2" tooltip="5 жовтня"/>
              </a:rPr>
              <a:t>жовтня</a:t>
            </a:r>
            <a:r>
              <a:rPr lang="ru-RU" dirty="0" smtClean="0"/>
              <a:t> </a:t>
            </a:r>
            <a:r>
              <a:rPr lang="ru-RU" dirty="0" smtClean="0">
                <a:hlinkClick r:id="rId3" tooltip="1990"/>
              </a:rPr>
              <a:t>1990</a:t>
            </a:r>
            <a:r>
              <a:rPr lang="ru-RU" dirty="0" smtClean="0"/>
              <a:t> року як </a:t>
            </a:r>
            <a:r>
              <a:rPr lang="ru-RU" dirty="0" err="1" smtClean="0"/>
              <a:t>сторожовий</a:t>
            </a:r>
            <a:r>
              <a:rPr lang="ru-RU" dirty="0" smtClean="0"/>
              <a:t> </a:t>
            </a:r>
            <a:r>
              <a:rPr lang="ru-RU" dirty="0" err="1" smtClean="0"/>
              <a:t>корабель</a:t>
            </a:r>
            <a:r>
              <a:rPr lang="ru-RU" dirty="0" smtClean="0"/>
              <a:t> «</a:t>
            </a:r>
            <a:r>
              <a:rPr lang="ru-RU" dirty="0" err="1" smtClean="0"/>
              <a:t>Кіров</a:t>
            </a:r>
            <a:r>
              <a:rPr lang="ru-RU" dirty="0" smtClean="0"/>
              <a:t>» на </a:t>
            </a:r>
            <a:r>
              <a:rPr lang="ru-RU" dirty="0" err="1" smtClean="0"/>
              <a:t>елінгу</a:t>
            </a:r>
            <a:r>
              <a:rPr lang="ru-RU" dirty="0" smtClean="0"/>
              <a:t> СБЗ </a:t>
            </a:r>
            <a:r>
              <a:rPr lang="ru-RU" i="1" dirty="0" smtClean="0"/>
              <a:t>Залив</a:t>
            </a:r>
            <a:r>
              <a:rPr lang="ru-RU" dirty="0" smtClean="0"/>
              <a:t> у </a:t>
            </a:r>
            <a:r>
              <a:rPr lang="ru-RU" dirty="0" err="1" smtClean="0">
                <a:hlinkClick r:id="rId4" tooltip="Керч"/>
              </a:rPr>
              <a:t>Керчі</a:t>
            </a:r>
            <a:r>
              <a:rPr lang="ru-RU" dirty="0" smtClean="0"/>
              <a:t>, на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</a:t>
            </a:r>
            <a:r>
              <a:rPr lang="ru-RU" dirty="0" err="1" smtClean="0">
                <a:hlinkClick r:id="rId5" tooltip="Прикордонні війська КДБ СРСР"/>
              </a:rPr>
              <a:t>прикордонних</a:t>
            </a:r>
            <a:r>
              <a:rPr lang="ru-RU" dirty="0" smtClean="0">
                <a:hlinkClick r:id="rId5" tooltip="Прикордонні війська КДБ СРСР"/>
              </a:rPr>
              <a:t> </a:t>
            </a:r>
            <a:r>
              <a:rPr lang="ru-RU" dirty="0" err="1" smtClean="0">
                <a:hlinkClick r:id="rId5" tooltip="Прикордонні війська КДБ СРСР"/>
              </a:rPr>
              <a:t>військ</a:t>
            </a:r>
            <a:r>
              <a:rPr lang="ru-RU" dirty="0" smtClean="0">
                <a:hlinkClick r:id="rId5" tooltip="Прикордонні війська КДБ СРСР"/>
              </a:rPr>
              <a:t> КДБ СРСР</a:t>
            </a:r>
            <a:r>
              <a:rPr lang="ru-RU" dirty="0" smtClean="0"/>
              <a:t>.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восьмим</a:t>
            </a:r>
            <a:r>
              <a:rPr lang="ru-RU" dirty="0" smtClean="0"/>
              <a:t> кораблем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серії</a:t>
            </a:r>
            <a:r>
              <a:rPr lang="ru-RU" dirty="0" smtClean="0"/>
              <a:t>. </a:t>
            </a:r>
            <a:r>
              <a:rPr lang="ru-RU" dirty="0" err="1" smtClean="0"/>
              <a:t>Відмінністю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базового </a:t>
            </a:r>
            <a:r>
              <a:rPr lang="ru-RU" dirty="0" err="1" smtClean="0"/>
              <a:t>проєкту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оснащення</a:t>
            </a:r>
            <a:r>
              <a:rPr lang="ru-RU" dirty="0" smtClean="0"/>
              <a:t> корабля </a:t>
            </a:r>
            <a:r>
              <a:rPr lang="ru-RU" dirty="0" err="1" smtClean="0"/>
              <a:t>активними</a:t>
            </a:r>
            <a:r>
              <a:rPr lang="ru-RU" dirty="0" smtClean="0"/>
              <a:t> </a:t>
            </a:r>
            <a:r>
              <a:rPr lang="ru-RU" dirty="0" err="1" smtClean="0"/>
              <a:t>заспокоювачами</a:t>
            </a:r>
            <a:r>
              <a:rPr lang="ru-RU" dirty="0" smtClean="0"/>
              <a:t> </a:t>
            </a:r>
            <a:r>
              <a:rPr lang="ru-RU" dirty="0" err="1" smtClean="0"/>
              <a:t>хитавиці</a:t>
            </a:r>
            <a:r>
              <a:rPr lang="ru-RU" dirty="0" smtClean="0"/>
              <a:t>. </a:t>
            </a:r>
            <a:r>
              <a:rPr lang="ru-RU" dirty="0" err="1" smtClean="0"/>
              <a:t>Спущений</a:t>
            </a:r>
            <a:r>
              <a:rPr lang="ru-RU" dirty="0" smtClean="0"/>
              <a:t> на воду </a:t>
            </a:r>
            <a:r>
              <a:rPr lang="ru-RU" dirty="0" smtClean="0">
                <a:hlinkClick r:id="rId6" tooltip="29 березня"/>
              </a:rPr>
              <a:t>29 </a:t>
            </a:r>
            <a:r>
              <a:rPr lang="ru-RU" dirty="0" err="1" smtClean="0">
                <a:hlinkClick r:id="rId6" tooltip="29 березня"/>
              </a:rPr>
              <a:t>березня</a:t>
            </a:r>
            <a:r>
              <a:rPr lang="ru-RU" dirty="0" smtClean="0"/>
              <a:t> </a:t>
            </a:r>
            <a:r>
              <a:rPr lang="ru-RU" dirty="0" smtClean="0">
                <a:hlinkClick r:id="rId7" tooltip="1992"/>
              </a:rPr>
              <a:t>1992</a:t>
            </a:r>
            <a:r>
              <a:rPr lang="ru-RU" dirty="0" smtClean="0"/>
              <a:t> року. В </a:t>
            </a:r>
            <a:r>
              <a:rPr lang="ru-RU" dirty="0" err="1" smtClean="0"/>
              <a:t>червні</a:t>
            </a:r>
            <a:r>
              <a:rPr lang="ru-RU" dirty="0" smtClean="0"/>
              <a:t> того ж року </a:t>
            </a:r>
            <a:r>
              <a:rPr lang="ru-RU" dirty="0" smtClean="0">
                <a:hlinkClick r:id="rId8" tooltip="Кабінет Міністрів України"/>
              </a:rPr>
              <a:t>урядом </a:t>
            </a:r>
            <a:r>
              <a:rPr lang="ru-RU" dirty="0" err="1" smtClean="0">
                <a:hlinkClick r:id="rId8" tooltip="Кабінет Міністрів України"/>
              </a:rPr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прийняте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про </a:t>
            </a:r>
            <a:r>
              <a:rPr lang="ru-RU" dirty="0" err="1" smtClean="0"/>
              <a:t>добудову</a:t>
            </a:r>
            <a:r>
              <a:rPr lang="ru-RU" dirty="0" smtClean="0"/>
              <a:t> корабля для </a:t>
            </a:r>
            <a:r>
              <a:rPr lang="ru-RU" dirty="0" err="1" smtClean="0"/>
              <a:t>Військово-Морських</a:t>
            </a:r>
            <a:r>
              <a:rPr lang="ru-RU" dirty="0" smtClean="0"/>
              <a:t> Сил,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щойно</a:t>
            </a:r>
            <a:r>
              <a:rPr lang="ru-RU" dirty="0" smtClean="0"/>
              <a:t> </a:t>
            </a:r>
            <a:r>
              <a:rPr lang="ru-RU" dirty="0" err="1" smtClean="0"/>
              <a:t>розпочалося</a:t>
            </a:r>
            <a:r>
              <a:rPr lang="ru-RU" dirty="0" smtClean="0"/>
              <a:t>. </a:t>
            </a:r>
            <a:r>
              <a:rPr lang="ru-RU" dirty="0" err="1" smtClean="0"/>
              <a:t>Кораблеві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присвоєне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 «</a:t>
            </a:r>
            <a:r>
              <a:rPr lang="ru-RU" dirty="0" err="1" smtClean="0"/>
              <a:t>Гетьман</a:t>
            </a:r>
            <a:r>
              <a:rPr lang="ru-RU" dirty="0" smtClean="0"/>
              <a:t> </a:t>
            </a:r>
            <a:r>
              <a:rPr lang="ru-RU" dirty="0" err="1" smtClean="0"/>
              <a:t>Сагайдачний</a:t>
            </a:r>
            <a:r>
              <a:rPr lang="ru-RU" dirty="0" smtClean="0"/>
              <a:t>» на честь </a:t>
            </a:r>
            <a:r>
              <a:rPr lang="ru-RU" dirty="0" err="1" smtClean="0">
                <a:hlinkClick r:id="rId9" tooltip="Гетьман"/>
              </a:rPr>
              <a:t>гетьмана</a:t>
            </a:r>
            <a:r>
              <a:rPr lang="ru-RU" dirty="0" smtClean="0"/>
              <a:t> </a:t>
            </a:r>
            <a:r>
              <a:rPr lang="ru-RU" dirty="0" err="1" smtClean="0">
                <a:hlinkClick r:id="rId10" tooltip="Реєстрове козацтво"/>
              </a:rPr>
              <a:t>реєстрового</a:t>
            </a:r>
            <a:r>
              <a:rPr lang="ru-RU" dirty="0" smtClean="0">
                <a:hlinkClick r:id="rId10" tooltip="Реєстрове козацтво"/>
              </a:rPr>
              <a:t> </a:t>
            </a:r>
            <a:r>
              <a:rPr lang="ru-RU" dirty="0" err="1" smtClean="0">
                <a:hlinkClick r:id="rId10" tooltip="Реєстрове козацтво"/>
              </a:rPr>
              <a:t>козацтва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>
                <a:hlinkClick r:id="rId11" tooltip="Військо Запорозьке"/>
              </a:rPr>
              <a:t>Війська</a:t>
            </a:r>
            <a:r>
              <a:rPr lang="ru-RU" dirty="0" smtClean="0">
                <a:hlinkClick r:id="rId11" tooltip="Військо Запорозьке"/>
              </a:rPr>
              <a:t> </a:t>
            </a:r>
            <a:r>
              <a:rPr lang="ru-RU" dirty="0" err="1" smtClean="0">
                <a:hlinkClick r:id="rId11" tooltip="Військо Запорозьке"/>
              </a:rPr>
              <a:t>Запорозького</a:t>
            </a:r>
            <a:r>
              <a:rPr lang="ru-RU" dirty="0" smtClean="0"/>
              <a:t> </a:t>
            </a:r>
            <a:r>
              <a:rPr lang="ru-RU" dirty="0" smtClean="0">
                <a:hlinkClick r:id="rId12" tooltip="Петро Конашевич-Сагайдачний"/>
              </a:rPr>
              <a:t>Петра Кононовича </a:t>
            </a:r>
            <a:r>
              <a:rPr lang="ru-RU" dirty="0" err="1" smtClean="0">
                <a:hlinkClick r:id="rId12" tooltip="Петро Конашевич-Сагайдачний"/>
              </a:rPr>
              <a:t>Конашевича-Сагайдачного</a:t>
            </a:r>
            <a:r>
              <a:rPr lang="ru-RU" dirty="0" smtClean="0"/>
              <a:t>. </a:t>
            </a:r>
          </a:p>
          <a:p>
            <a:r>
              <a:rPr lang="ru-RU" dirty="0" smtClean="0">
                <a:hlinkClick r:id="rId13" tooltip="Введення корабля в експлуатацію"/>
              </a:rPr>
              <a:t>Включений у </a:t>
            </a:r>
            <a:r>
              <a:rPr lang="ru-RU" dirty="0" err="1" smtClean="0">
                <a:hlinkClick r:id="rId13" tooltip="Введення корабля в експлуатацію"/>
              </a:rPr>
              <a:t>бойовий</a:t>
            </a:r>
            <a:r>
              <a:rPr lang="ru-RU" dirty="0" smtClean="0">
                <a:hlinkClick r:id="rId13" tooltip="Введення корабля в експлуатацію"/>
              </a:rPr>
              <a:t> склад</a:t>
            </a:r>
            <a:r>
              <a:rPr lang="ru-RU" dirty="0" smtClean="0"/>
              <a:t> ВМС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smtClean="0">
                <a:hlinkClick r:id="rId14" tooltip="2 квітня"/>
              </a:rPr>
              <a:t>2 </a:t>
            </a:r>
            <a:r>
              <a:rPr lang="ru-RU" dirty="0" err="1" smtClean="0">
                <a:hlinkClick r:id="rId14" tooltip="2 квітня"/>
              </a:rPr>
              <a:t>квітня</a:t>
            </a:r>
            <a:r>
              <a:rPr lang="ru-RU" dirty="0" smtClean="0"/>
              <a:t> </a:t>
            </a:r>
            <a:r>
              <a:rPr lang="ru-RU" dirty="0" smtClean="0">
                <a:hlinkClick r:id="rId15" tooltip="1993"/>
              </a:rPr>
              <a:t>1993</a:t>
            </a:r>
            <a:r>
              <a:rPr lang="ru-RU" dirty="0" smtClean="0"/>
              <a:t> року. </a:t>
            </a:r>
            <a:r>
              <a:rPr lang="ru-RU" dirty="0" smtClean="0">
                <a:hlinkClick r:id="rId16" tooltip="4 липня"/>
              </a:rPr>
              <a:t>4 </a:t>
            </a:r>
            <a:r>
              <a:rPr lang="ru-RU" dirty="0" err="1" smtClean="0">
                <a:hlinkClick r:id="rId16" tooltip="4 липня"/>
              </a:rPr>
              <a:t>липня</a:t>
            </a:r>
            <a:r>
              <a:rPr lang="ru-RU" dirty="0" smtClean="0"/>
              <a:t> </a:t>
            </a:r>
            <a:r>
              <a:rPr lang="ru-RU" dirty="0" smtClean="0">
                <a:hlinkClick r:id="rId15" tooltip="1993"/>
              </a:rPr>
              <a:t>1993</a:t>
            </a:r>
            <a:r>
              <a:rPr lang="ru-RU" dirty="0" smtClean="0"/>
              <a:t> року на </a:t>
            </a:r>
            <a:r>
              <a:rPr lang="ru-RU" dirty="0" err="1" smtClean="0"/>
              <a:t>флагмані</a:t>
            </a:r>
            <a:r>
              <a:rPr lang="ru-RU" dirty="0" smtClean="0"/>
              <a:t> </a:t>
            </a:r>
            <a:r>
              <a:rPr lang="ru-RU" dirty="0" err="1" smtClean="0"/>
              <a:t>Військово-Морських</a:t>
            </a:r>
            <a:r>
              <a:rPr lang="ru-RU" dirty="0" smtClean="0"/>
              <a:t> Сил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урочисто</a:t>
            </a:r>
            <a:r>
              <a:rPr lang="ru-RU" dirty="0" smtClean="0"/>
              <a:t> </a:t>
            </a:r>
            <a:r>
              <a:rPr lang="ru-RU" dirty="0" err="1" smtClean="0"/>
              <a:t>піднято</a:t>
            </a:r>
            <a:r>
              <a:rPr lang="ru-RU" dirty="0" smtClean="0"/>
              <a:t> </a:t>
            </a:r>
            <a:r>
              <a:rPr lang="ru-RU" dirty="0" err="1" smtClean="0">
                <a:hlinkClick r:id="rId17" tooltip="Військово-морський прапор України"/>
              </a:rPr>
              <a:t>військово-морський</a:t>
            </a:r>
            <a:r>
              <a:rPr lang="ru-RU" dirty="0" smtClean="0">
                <a:hlinkClick r:id="rId17" tooltip="Військово-морський прапор України"/>
              </a:rPr>
              <a:t> прапор</a:t>
            </a:r>
            <a:r>
              <a:rPr lang="ru-RU" dirty="0" smtClean="0"/>
              <a:t>. Прапор </a:t>
            </a:r>
            <a:r>
              <a:rPr lang="ru-RU" dirty="0" err="1" smtClean="0"/>
              <a:t>командирові</a:t>
            </a:r>
            <a:r>
              <a:rPr lang="ru-RU" dirty="0" smtClean="0"/>
              <a:t> корабля </a:t>
            </a:r>
            <a:r>
              <a:rPr lang="ru-RU" dirty="0" err="1" smtClean="0">
                <a:hlinkClick r:id="rId18" tooltip="Капітан III рангу"/>
              </a:rPr>
              <a:t>капітану</a:t>
            </a:r>
            <a:r>
              <a:rPr lang="ru-RU" dirty="0" smtClean="0">
                <a:hlinkClick r:id="rId18" tooltip="Капітан III рангу"/>
              </a:rPr>
              <a:t> 3 рангу</a:t>
            </a:r>
            <a:r>
              <a:rPr lang="ru-RU" dirty="0" smtClean="0"/>
              <a:t> </a:t>
            </a:r>
            <a:r>
              <a:rPr lang="ru-RU" dirty="0" err="1" smtClean="0"/>
              <a:t>Володимиру</a:t>
            </a:r>
            <a:r>
              <a:rPr lang="ru-RU" dirty="0" smtClean="0"/>
              <a:t> </a:t>
            </a:r>
            <a:r>
              <a:rPr lang="ru-RU" dirty="0" err="1" smtClean="0"/>
              <a:t>Катушенкові</a:t>
            </a:r>
            <a:r>
              <a:rPr lang="ru-RU" dirty="0" smtClean="0"/>
              <a:t> вручив перший </a:t>
            </a:r>
            <a:r>
              <a:rPr lang="ru-RU" dirty="0" err="1" smtClean="0"/>
              <a:t>командувач</a:t>
            </a:r>
            <a:r>
              <a:rPr lang="ru-RU" dirty="0" smtClean="0"/>
              <a:t> ВМС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>
                <a:hlinkClick r:id="rId19" tooltip="Віце-адмірал"/>
              </a:rPr>
              <a:t>віце-адмірал</a:t>
            </a:r>
            <a:r>
              <a:rPr lang="ru-RU" dirty="0" smtClean="0"/>
              <a:t> </a:t>
            </a:r>
            <a:r>
              <a:rPr lang="ru-RU" dirty="0" smtClean="0">
                <a:hlinkClick r:id="rId20" tooltip="Кожин Борис Борисович"/>
              </a:rPr>
              <a:t>Борис Кожин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Виталий\Desktop\Українсько-американське_навчання_“Сі_Бриз_-_2016”_(2807516297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6920" y="418011"/>
            <a:ext cx="7818120" cy="521208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65883" y="5621775"/>
            <a:ext cx="95425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err="1" smtClean="0"/>
              <a:t>Українсько-американське</a:t>
            </a:r>
            <a:r>
              <a:rPr lang="ru-RU" sz="3200" dirty="0" smtClean="0"/>
              <a:t> </a:t>
            </a:r>
            <a:r>
              <a:rPr lang="ru-RU" sz="3200" dirty="0" err="1" smtClean="0"/>
              <a:t>навчання</a:t>
            </a:r>
            <a:r>
              <a:rPr lang="ru-RU" sz="3200" dirty="0" smtClean="0"/>
              <a:t> «</a:t>
            </a:r>
            <a:r>
              <a:rPr lang="ru-RU" sz="3200" dirty="0" err="1" smtClean="0"/>
              <a:t>Сі</a:t>
            </a:r>
            <a:r>
              <a:rPr lang="ru-RU" sz="3200" dirty="0" smtClean="0"/>
              <a:t> Бриз — 2016»</a:t>
            </a:r>
            <a:endParaRPr lang="ru-RU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1001</Words>
  <Application>Microsoft Office PowerPoint</Application>
  <PresentationFormat>Произвольный</PresentationFormat>
  <Paragraphs>65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Офисная тема</vt:lpstr>
      <vt:lpstr>Презентация PowerPoint</vt:lpstr>
      <vt:lpstr>Гетьман Сагайдачний (фрегат)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Джерела:</vt:lpstr>
      <vt:lpstr>До нових зустрічей!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83</cp:revision>
  <dcterms:created xsi:type="dcterms:W3CDTF">2020-05-07T09:46:48Z</dcterms:created>
  <dcterms:modified xsi:type="dcterms:W3CDTF">2022-04-20T18:27:01Z</dcterms:modified>
</cp:coreProperties>
</file>