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95" r:id="rId3"/>
    <p:sldId id="296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283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>
        <p:scale>
          <a:sx n="92" d="100"/>
          <a:sy n="92" d="100"/>
        </p:scale>
        <p:origin x="-125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11/29/2022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enter.com.ua/arhitekturi-sudiv-kursak-net/&#1111;" TargetMode="External"/><Relationship Id="rId2" Type="http://schemas.openxmlformats.org/officeDocument/2006/relationships/hyperlink" Target="https://uk.wikipedia.org/wik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rodominikany.ru/uk/skolko-tonn-vesit-korabl-samyi-bolshoi-passazhirski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основного 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256593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9" r="494" b="25065"/>
          <a:stretch/>
        </p:blipFill>
        <p:spPr bwMode="auto">
          <a:xfrm>
            <a:off x="3154682" y="980902"/>
            <a:ext cx="5307676" cy="2385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56953" y="3477368"/>
            <a:ext cx="110060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/>
              <a:t>Верхня</a:t>
            </a:r>
            <a:r>
              <a:rPr lang="ru-RU" sz="2800" dirty="0"/>
              <a:t> палуба, </a:t>
            </a:r>
            <a:r>
              <a:rPr lang="ru-RU" sz="2800" dirty="0" err="1"/>
              <a:t>її</a:t>
            </a:r>
            <a:r>
              <a:rPr lang="ru-RU" sz="2800" dirty="0"/>
              <a:t> </a:t>
            </a:r>
            <a:r>
              <a:rPr lang="ru-RU" sz="2800" dirty="0" err="1"/>
              <a:t>називають</a:t>
            </a:r>
            <a:r>
              <a:rPr lang="ru-RU" sz="2800" dirty="0"/>
              <a:t> </a:t>
            </a:r>
            <a:r>
              <a:rPr lang="ru-RU" sz="2800" dirty="0" err="1"/>
              <a:t>ще</a:t>
            </a:r>
            <a:r>
              <a:rPr lang="ru-RU" sz="2800" dirty="0"/>
              <a:t> головною, </a:t>
            </a:r>
            <a:r>
              <a:rPr lang="ru-RU" sz="2800" dirty="0" err="1"/>
              <a:t>або</a:t>
            </a:r>
            <a:r>
              <a:rPr lang="ru-RU" sz="2800" dirty="0"/>
              <a:t> основною, </a:t>
            </a:r>
            <a:r>
              <a:rPr lang="ru-RU" sz="2800" dirty="0" err="1"/>
              <a:t>витримує</a:t>
            </a:r>
            <a:r>
              <a:rPr lang="ru-RU" sz="2800" dirty="0"/>
              <a:t> </a:t>
            </a:r>
            <a:r>
              <a:rPr lang="ru-RU" sz="2800" dirty="0" err="1"/>
              <a:t>найбільшу</a:t>
            </a:r>
            <a:r>
              <a:rPr lang="ru-RU" sz="2800" dirty="0"/>
              <a:t> </a:t>
            </a:r>
            <a:r>
              <a:rPr lang="ru-RU" sz="2800" dirty="0" err="1"/>
              <a:t>напругу</a:t>
            </a:r>
            <a:r>
              <a:rPr lang="ru-RU" sz="2800" dirty="0"/>
              <a:t> при поперечному </a:t>
            </a:r>
            <a:r>
              <a:rPr lang="ru-RU" sz="2800" dirty="0" err="1"/>
              <a:t>стисканні</a:t>
            </a:r>
            <a:r>
              <a:rPr lang="ru-RU" sz="2800" dirty="0"/>
              <a:t> та </a:t>
            </a:r>
            <a:r>
              <a:rPr lang="ru-RU" sz="2800" dirty="0" err="1"/>
              <a:t>поздовжньому</a:t>
            </a:r>
            <a:r>
              <a:rPr lang="ru-RU" sz="2800" dirty="0"/>
              <a:t> </a:t>
            </a:r>
            <a:r>
              <a:rPr lang="ru-RU" sz="2800" dirty="0" err="1"/>
              <a:t>вигині</a:t>
            </a:r>
            <a:r>
              <a:rPr lang="ru-RU" sz="2800" dirty="0"/>
              <a:t> корпусу. Палуба корабля </a:t>
            </a:r>
            <a:r>
              <a:rPr lang="ru-RU" sz="2800" dirty="0" err="1"/>
              <a:t>зазвичай</a:t>
            </a:r>
            <a:r>
              <a:rPr lang="ru-RU" sz="2800" dirty="0"/>
              <a:t> </a:t>
            </a:r>
            <a:r>
              <a:rPr lang="ru-RU" sz="2800" dirty="0" err="1"/>
              <a:t>виконується</a:t>
            </a:r>
            <a:r>
              <a:rPr lang="ru-RU" sz="2800" dirty="0"/>
              <a:t> з невеликим </a:t>
            </a:r>
            <a:r>
              <a:rPr lang="ru-RU" sz="2800" dirty="0" err="1"/>
              <a:t>підйомом</a:t>
            </a:r>
            <a:r>
              <a:rPr lang="ru-RU" sz="2800" dirty="0"/>
              <a:t> у </a:t>
            </a:r>
            <a:r>
              <a:rPr lang="ru-RU" sz="2800" dirty="0" err="1"/>
              <a:t>центрі</a:t>
            </a:r>
            <a:r>
              <a:rPr lang="ru-RU" sz="2800" dirty="0"/>
              <a:t> до носа і корми та </a:t>
            </a:r>
            <a:r>
              <a:rPr lang="ru-RU" sz="2800" dirty="0" err="1"/>
              <a:t>опуклістю</a:t>
            </a:r>
            <a:r>
              <a:rPr lang="ru-RU" sz="2800" dirty="0"/>
              <a:t> в поперечному </a:t>
            </a:r>
            <a:r>
              <a:rPr lang="ru-RU" sz="2800" dirty="0" err="1"/>
              <a:t>напрямку</a:t>
            </a:r>
            <a:r>
              <a:rPr lang="ru-RU" sz="2800" dirty="0"/>
              <a:t>, </a:t>
            </a:r>
            <a:r>
              <a:rPr lang="ru-RU" sz="2800" dirty="0" err="1"/>
              <a:t>щоб</a:t>
            </a:r>
            <a:r>
              <a:rPr lang="ru-RU" sz="2800" dirty="0"/>
              <a:t> </a:t>
            </a:r>
            <a:r>
              <a:rPr lang="ru-RU" sz="2800" dirty="0" err="1"/>
              <a:t>легше</a:t>
            </a:r>
            <a:r>
              <a:rPr lang="ru-RU" sz="2800" dirty="0"/>
              <a:t> </a:t>
            </a:r>
            <a:r>
              <a:rPr lang="ru-RU" sz="2800" dirty="0" err="1"/>
              <a:t>стікала</a:t>
            </a:r>
            <a:r>
              <a:rPr lang="ru-RU" sz="2800" dirty="0"/>
              <a:t> до </a:t>
            </a:r>
            <a:r>
              <a:rPr lang="ru-RU" sz="2800" dirty="0" err="1"/>
              <a:t>бортів</a:t>
            </a:r>
            <a:r>
              <a:rPr lang="ru-RU" sz="2800" dirty="0"/>
              <a:t> вода,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потрапила</a:t>
            </a:r>
            <a:r>
              <a:rPr lang="ru-RU" sz="2800" dirty="0"/>
              <a:t> на палубу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хвилювання</a:t>
            </a:r>
            <a:r>
              <a:rPr lang="ru-RU" sz="2800" dirty="0"/>
              <a:t> моря.</a:t>
            </a:r>
          </a:p>
        </p:txBody>
      </p:sp>
    </p:spTree>
    <p:extLst>
      <p:ext uri="{BB962C8B-B14F-4D97-AF65-F5344CB8AC3E}">
        <p14:creationId xmlns:p14="http://schemas.microsoft.com/office/powerpoint/2010/main" val="264034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Джерела </a:t>
            </a:r>
            <a:r>
              <a:rPr lang="uk-UA" b="1" dirty="0">
                <a:solidFill>
                  <a:srgbClr val="FF0000"/>
                </a:solidFill>
              </a:rPr>
              <a:t>інформації</a:t>
            </a:r>
            <a:r>
              <a:rPr lang="uk-UA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uk.wikipedia.org/wiki</a:t>
            </a:r>
            <a:r>
              <a:rPr lang="uk-UA" dirty="0"/>
              <a:t> </a:t>
            </a:r>
            <a:r>
              <a:rPr lang="uk-UA" dirty="0" smtClean="0"/>
              <a:t>А</a:t>
            </a:r>
            <a:r>
              <a:rPr lang="ru-RU" sz="1800" dirty="0" smtClean="0"/>
              <a:t>РХІТЕКТУРНО-КОНСТРУКТИВНІ </a:t>
            </a:r>
            <a:r>
              <a:rPr lang="ru-RU" sz="1800" dirty="0"/>
              <a:t>ТИПИ СУДІВ</a:t>
            </a:r>
            <a:endParaRPr lang="uk-UA" sz="1800" dirty="0" smtClean="0"/>
          </a:p>
          <a:p>
            <a:r>
              <a:rPr lang="en-US" dirty="0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educenter.com.ua/arhitekturi-sudiv-kursak-net/</a:t>
            </a:r>
            <a:r>
              <a:rPr lang="uk-UA" dirty="0" smtClean="0">
                <a:hlinkClick r:id="rId3"/>
              </a:rPr>
              <a:t>ї</a:t>
            </a:r>
            <a:endParaRPr lang="uk-UA" dirty="0" smtClean="0"/>
          </a:p>
          <a:p>
            <a:r>
              <a:rPr lang="ru-RU" b="1" dirty="0"/>
              <a:t>Будова корабля. </a:t>
            </a:r>
            <a:r>
              <a:rPr lang="ru-RU" b="1" dirty="0" err="1"/>
              <a:t>Види</a:t>
            </a:r>
            <a:r>
              <a:rPr lang="ru-RU" b="1" dirty="0"/>
              <a:t> та </a:t>
            </a:r>
            <a:r>
              <a:rPr lang="ru-RU" b="1" dirty="0" err="1"/>
              <a:t>призначення</a:t>
            </a:r>
            <a:r>
              <a:rPr lang="ru-RU" b="1" dirty="0"/>
              <a:t> </a:t>
            </a:r>
            <a:r>
              <a:rPr lang="ru-RU" b="1" dirty="0" err="1"/>
              <a:t>кораблів</a:t>
            </a:r>
            <a:endParaRPr lang="ru-RU" b="1" dirty="0"/>
          </a:p>
          <a:p>
            <a:pPr marL="0" indent="0">
              <a:buNone/>
            </a:pPr>
            <a:r>
              <a:rPr lang="en-US" dirty="0"/>
              <a:t>https://prodominikany.ru/uk/stroenie-korablya-vidy-i-naznachenie-korablei-3-sudovye-pomeshcheniya-bshchee/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186846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esktop\f81545dc363490fc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584" y="1501429"/>
            <a:ext cx="7735712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1768"/>
            <a:ext cx="10515600" cy="55451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Будова корабля. </a:t>
            </a:r>
            <a:r>
              <a:rPr lang="ru-RU" b="1" dirty="0" err="1" smtClean="0">
                <a:solidFill>
                  <a:srgbClr val="FF0000"/>
                </a:solidFill>
              </a:rPr>
              <a:t>Частина</a:t>
            </a:r>
            <a:r>
              <a:rPr lang="ru-RU" b="1" dirty="0" smtClean="0">
                <a:solidFill>
                  <a:srgbClr val="FF0000"/>
                </a:solidFill>
              </a:rPr>
              <a:t> 1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FF0000"/>
                </a:solidFill>
              </a:rPr>
              <a:t>Конструкція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корпусу корабля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говорити</a:t>
            </a:r>
            <a:r>
              <a:rPr lang="ru-RU" dirty="0"/>
              <a:t> про </a:t>
            </a:r>
            <a:r>
              <a:rPr lang="ru-RU" dirty="0" err="1"/>
              <a:t>корабель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то </a:t>
            </a:r>
            <a:r>
              <a:rPr lang="ru-RU" dirty="0" err="1"/>
              <a:t>військовий</a:t>
            </a:r>
            <a:r>
              <a:rPr lang="ru-RU" dirty="0"/>
              <a:t> </a:t>
            </a:r>
            <a:r>
              <a:rPr lang="ru-RU" dirty="0" err="1"/>
              <a:t>корабель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цивільне</a:t>
            </a:r>
            <a:r>
              <a:rPr lang="ru-RU" dirty="0"/>
              <a:t> судно, то корпус </a:t>
            </a:r>
            <a:r>
              <a:rPr lang="ru-RU" dirty="0" err="1"/>
              <a:t>його</a:t>
            </a:r>
            <a:r>
              <a:rPr lang="ru-RU" dirty="0"/>
              <a:t> є </a:t>
            </a:r>
            <a:r>
              <a:rPr lang="ru-RU" dirty="0" err="1"/>
              <a:t>водонепроникним</a:t>
            </a:r>
            <a:r>
              <a:rPr lang="ru-RU" dirty="0"/>
              <a:t> </a:t>
            </a:r>
            <a:r>
              <a:rPr lang="ru-RU" dirty="0" err="1"/>
              <a:t>тілом</a:t>
            </a:r>
            <a:r>
              <a:rPr lang="ru-RU" dirty="0"/>
              <a:t> </a:t>
            </a:r>
            <a:r>
              <a:rPr lang="ru-RU" dirty="0" err="1"/>
              <a:t>обтічної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, </a:t>
            </a:r>
            <a:r>
              <a:rPr lang="ru-RU" dirty="0" err="1"/>
              <a:t>порожнистим</a:t>
            </a:r>
            <a:r>
              <a:rPr lang="ru-RU" dirty="0"/>
              <a:t> </a:t>
            </a:r>
            <a:r>
              <a:rPr lang="ru-RU" dirty="0" err="1"/>
              <a:t>усередині</a:t>
            </a:r>
            <a:r>
              <a:rPr lang="ru-RU" dirty="0"/>
              <a:t>. Корпус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плавучість</a:t>
            </a:r>
            <a:r>
              <a:rPr lang="ru-RU" dirty="0"/>
              <a:t> судна і є базою </a:t>
            </a:r>
            <a:r>
              <a:rPr lang="ru-RU" dirty="0" err="1"/>
              <a:t>чи</a:t>
            </a:r>
            <a:r>
              <a:rPr lang="ru-RU" dirty="0"/>
              <a:t> платформою, де </a:t>
            </a:r>
            <a:r>
              <a:rPr lang="ru-RU" dirty="0" err="1"/>
              <a:t>монтується</a:t>
            </a:r>
            <a:r>
              <a:rPr lang="ru-RU" dirty="0"/>
              <a:t> </a:t>
            </a:r>
            <a:r>
              <a:rPr lang="ru-RU" dirty="0" err="1"/>
              <a:t>устаткування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озброєння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корабля.</a:t>
            </a:r>
          </a:p>
          <a:p>
            <a:r>
              <a:rPr lang="ru-RU" dirty="0"/>
              <a:t>Тип судна </a:t>
            </a:r>
            <a:r>
              <a:rPr lang="ru-RU" dirty="0" err="1"/>
              <a:t>зумовлює</a:t>
            </a:r>
            <a:r>
              <a:rPr lang="ru-RU" dirty="0"/>
              <a:t> і форму корпусу,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.</a:t>
            </a:r>
          </a:p>
          <a:p>
            <a:r>
              <a:rPr lang="ru-RU" dirty="0"/>
              <a:t>Корпус корабля </a:t>
            </a:r>
            <a:r>
              <a:rPr lang="ru-RU" dirty="0" err="1"/>
              <a:t>складається</a:t>
            </a:r>
            <a:r>
              <a:rPr lang="ru-RU" dirty="0"/>
              <a:t> з набору та обшивки. </a:t>
            </a:r>
            <a:r>
              <a:rPr lang="ru-RU" dirty="0" err="1"/>
              <a:t>Перебирання</a:t>
            </a:r>
            <a:r>
              <a:rPr lang="ru-RU" dirty="0"/>
              <a:t> та палуби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, </a:t>
            </a:r>
            <a:r>
              <a:rPr lang="ru-RU" dirty="0" err="1"/>
              <a:t>властиві</a:t>
            </a:r>
            <a:r>
              <a:rPr lang="ru-RU" dirty="0"/>
              <a:t> </a:t>
            </a:r>
            <a:r>
              <a:rPr lang="ru-RU" dirty="0" err="1"/>
              <a:t>певним</a:t>
            </a:r>
            <a:r>
              <a:rPr lang="ru-RU" dirty="0"/>
              <a:t> типам суден.</a:t>
            </a:r>
          </a:p>
          <a:p>
            <a:r>
              <a:rPr lang="ru-RU" dirty="0"/>
              <a:t>Обшивка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виготовлена</a:t>
            </a:r>
            <a:r>
              <a:rPr lang="ru-RU" dirty="0"/>
              <a:t> ​​з дерева, як у </a:t>
            </a:r>
            <a:r>
              <a:rPr lang="ru-RU" dirty="0" err="1"/>
              <a:t>давнину</a:t>
            </a:r>
            <a:r>
              <a:rPr lang="ru-RU" dirty="0"/>
              <a:t> і </a:t>
            </a:r>
            <a:r>
              <a:rPr lang="ru-RU" dirty="0" err="1"/>
              <a:t>сьогодні</a:t>
            </a:r>
            <a:r>
              <a:rPr lang="ru-RU" dirty="0"/>
              <a:t>, </a:t>
            </a:r>
            <a:r>
              <a:rPr lang="ru-RU" dirty="0" err="1"/>
              <a:t>пластмас</a:t>
            </a:r>
            <a:r>
              <a:rPr lang="ru-RU" dirty="0"/>
              <a:t>, </a:t>
            </a:r>
            <a:r>
              <a:rPr lang="ru-RU" dirty="0" err="1"/>
              <a:t>зварених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склепаних</a:t>
            </a:r>
            <a:r>
              <a:rPr lang="ru-RU" dirty="0"/>
              <a:t> </a:t>
            </a:r>
            <a:r>
              <a:rPr lang="ru-RU" dirty="0" err="1"/>
              <a:t>сталевих</a:t>
            </a:r>
            <a:r>
              <a:rPr lang="ru-RU" dirty="0"/>
              <a:t> </a:t>
            </a:r>
            <a:r>
              <a:rPr lang="ru-RU" dirty="0" err="1"/>
              <a:t>листів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залізобетону</a:t>
            </a:r>
            <a:r>
              <a:rPr lang="ru-RU" dirty="0" smtClean="0"/>
              <a:t>.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25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4771"/>
            <a:ext cx="10515600" cy="5412192"/>
          </a:xfrm>
        </p:spPr>
        <p:txBody>
          <a:bodyPr/>
          <a:lstStyle/>
          <a:p>
            <a:r>
              <a:rPr lang="ru-RU" dirty="0"/>
              <a:t>З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для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міцності</a:t>
            </a:r>
            <a:r>
              <a:rPr lang="ru-RU" dirty="0"/>
              <a:t> та </a:t>
            </a:r>
            <a:r>
              <a:rPr lang="ru-RU" dirty="0" err="1"/>
              <a:t>форми</a:t>
            </a:r>
            <a:r>
              <a:rPr lang="ru-RU" dirty="0"/>
              <a:t> корпусу обшивка та палуба </a:t>
            </a:r>
            <a:r>
              <a:rPr lang="ru-RU" dirty="0" err="1"/>
              <a:t>підкріплені</a:t>
            </a:r>
            <a:r>
              <a:rPr lang="ru-RU" dirty="0"/>
              <a:t> набором </a:t>
            </a:r>
            <a:r>
              <a:rPr lang="ru-RU" dirty="0" err="1"/>
              <a:t>жорстко</a:t>
            </a:r>
            <a:r>
              <a:rPr lang="ru-RU" dirty="0"/>
              <a:t> </a:t>
            </a:r>
            <a:r>
              <a:rPr lang="ru-RU" dirty="0" err="1"/>
              <a:t>скріплених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балок, </a:t>
            </a:r>
            <a:r>
              <a:rPr lang="ru-RU" dirty="0" err="1"/>
              <a:t>дерев'яних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сталевих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розташовуються</a:t>
            </a:r>
            <a:r>
              <a:rPr lang="ru-RU" dirty="0"/>
              <a:t> у поперечному та </a:t>
            </a:r>
            <a:r>
              <a:rPr lang="ru-RU" dirty="0" err="1"/>
              <a:t>поздовжньому</a:t>
            </a:r>
            <a:r>
              <a:rPr lang="ru-RU" dirty="0"/>
              <a:t> </a:t>
            </a:r>
            <a:r>
              <a:rPr lang="ru-RU" dirty="0" err="1"/>
              <a:t>напрямках</a:t>
            </a:r>
            <a:r>
              <a:rPr lang="ru-RU" dirty="0"/>
              <a:t>.</a:t>
            </a:r>
          </a:p>
          <a:p>
            <a:r>
              <a:rPr lang="ru-RU" dirty="0"/>
              <a:t>У краях корпус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закінчується</a:t>
            </a:r>
            <a:r>
              <a:rPr lang="ru-RU" dirty="0"/>
              <a:t> </a:t>
            </a:r>
            <a:r>
              <a:rPr lang="ru-RU" dirty="0" err="1"/>
              <a:t>міцними</a:t>
            </a:r>
            <a:r>
              <a:rPr lang="ru-RU" dirty="0"/>
              <a:t> балками: у </a:t>
            </a:r>
            <a:r>
              <a:rPr lang="ru-RU" dirty="0" err="1"/>
              <a:t>кормі</a:t>
            </a:r>
            <a:r>
              <a:rPr lang="ru-RU" dirty="0"/>
              <a:t> — ахтерштевнем, а </a:t>
            </a:r>
            <a:r>
              <a:rPr lang="ru-RU" dirty="0" err="1"/>
              <a:t>носі</a:t>
            </a:r>
            <a:r>
              <a:rPr lang="ru-RU" dirty="0"/>
              <a:t> — форштевнем.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типу судна обводи </a:t>
            </a:r>
            <a:r>
              <a:rPr lang="ru-RU" dirty="0" err="1"/>
              <a:t>носової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різними</a:t>
            </a:r>
            <a:r>
              <a:rPr lang="ru-RU" dirty="0"/>
              <a:t>. </a:t>
            </a:r>
            <a:r>
              <a:rPr lang="ru-RU" dirty="0" err="1"/>
              <a:t>Від</a:t>
            </a:r>
            <a:r>
              <a:rPr lang="ru-RU" dirty="0"/>
              <a:t> них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опору </a:t>
            </a:r>
            <a:r>
              <a:rPr lang="ru-RU" dirty="0" err="1"/>
              <a:t>руху</a:t>
            </a:r>
            <a:r>
              <a:rPr lang="ru-RU" dirty="0"/>
              <a:t> судна,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маневреності</a:t>
            </a:r>
            <a:r>
              <a:rPr lang="ru-RU" dirty="0"/>
              <a:t> та </a:t>
            </a:r>
            <a:r>
              <a:rPr lang="ru-RU" dirty="0" err="1"/>
              <a:t>морехідних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7759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 smtClean="0"/>
              <a:t>Підводний</a:t>
            </a:r>
            <a:r>
              <a:rPr lang="ru-RU" dirty="0" smtClean="0"/>
              <a:t> </a:t>
            </a:r>
            <a:r>
              <a:rPr lang="ru-RU" dirty="0" err="1"/>
              <a:t>ніс</a:t>
            </a:r>
            <a:r>
              <a:rPr lang="ru-RU" dirty="0"/>
              <a:t> корабля </a:t>
            </a:r>
            <a:r>
              <a:rPr lang="ru-RU" dirty="0" err="1"/>
              <a:t>зменшує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води,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збільшується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судна, і </a:t>
            </a:r>
            <a:r>
              <a:rPr lang="ru-RU" dirty="0" err="1"/>
              <a:t>зменшується</a:t>
            </a:r>
            <a:r>
              <a:rPr lang="ru-RU" dirty="0"/>
              <a:t> </a:t>
            </a:r>
            <a:r>
              <a:rPr lang="ru-RU" dirty="0" err="1"/>
              <a:t>витрата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. А на </a:t>
            </a:r>
            <a:r>
              <a:rPr lang="ru-RU" dirty="0" err="1"/>
              <a:t>криголамах</a:t>
            </a:r>
            <a:r>
              <a:rPr lang="ru-RU" dirty="0"/>
              <a:t> форштевень сильно </a:t>
            </a:r>
            <a:r>
              <a:rPr lang="ru-RU" dirty="0" err="1"/>
              <a:t>нахилений</a:t>
            </a:r>
            <a:r>
              <a:rPr lang="ru-RU" dirty="0"/>
              <a:t> </a:t>
            </a:r>
            <a:r>
              <a:rPr lang="ru-RU" dirty="0" err="1"/>
              <a:t>уперед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судно </a:t>
            </a:r>
            <a:r>
              <a:rPr lang="ru-RU" dirty="0" err="1"/>
              <a:t>наповзає</a:t>
            </a:r>
            <a:r>
              <a:rPr lang="ru-RU" dirty="0"/>
              <a:t> на </a:t>
            </a:r>
            <a:r>
              <a:rPr lang="ru-RU" dirty="0" err="1"/>
              <a:t>кригу</a:t>
            </a:r>
            <a:r>
              <a:rPr lang="ru-RU" dirty="0"/>
              <a:t> і </a:t>
            </a:r>
            <a:r>
              <a:rPr lang="ru-RU" dirty="0" err="1"/>
              <a:t>руйнує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.</a:t>
            </a:r>
          </a:p>
        </p:txBody>
      </p:sp>
      <p:pic>
        <p:nvPicPr>
          <p:cNvPr id="10" name="Объект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108" y="766258"/>
            <a:ext cx="5295900" cy="362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06087"/>
            <a:ext cx="10515600" cy="52708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Набір</a:t>
            </a:r>
            <a:r>
              <a:rPr lang="ru-RU" b="1" dirty="0">
                <a:solidFill>
                  <a:srgbClr val="FF0000"/>
                </a:solidFill>
              </a:rPr>
              <a:t> корпусу</a:t>
            </a:r>
          </a:p>
          <a:p>
            <a:r>
              <a:rPr lang="ru-RU" dirty="0"/>
              <a:t>Корпус будь-</a:t>
            </a:r>
            <a:r>
              <a:rPr lang="ru-RU" dirty="0" err="1"/>
              <a:t>якого</a:t>
            </a:r>
            <a:r>
              <a:rPr lang="ru-RU" dirty="0"/>
              <a:t> судна повинен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міцні</a:t>
            </a:r>
            <a:r>
              <a:rPr lang="ru-RU" dirty="0"/>
              <a:t> </a:t>
            </a:r>
            <a:r>
              <a:rPr lang="ru-RU" dirty="0" err="1"/>
              <a:t>зв'язки</a:t>
            </a:r>
            <a:r>
              <a:rPr lang="ru-RU" dirty="0"/>
              <a:t> у вертикальному, </a:t>
            </a:r>
            <a:r>
              <a:rPr lang="ru-RU" dirty="0" err="1"/>
              <a:t>поздовжньому</a:t>
            </a:r>
            <a:r>
              <a:rPr lang="ru-RU" dirty="0"/>
              <a:t> та поперечному </a:t>
            </a:r>
            <a:r>
              <a:rPr lang="ru-RU" dirty="0" err="1"/>
              <a:t>напрямках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протистояти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води, ударам </a:t>
            </a:r>
            <a:r>
              <a:rPr lang="ru-RU" dirty="0" err="1"/>
              <a:t>хвиль</a:t>
            </a:r>
            <a:r>
              <a:rPr lang="ru-RU" dirty="0"/>
              <a:t> за будь-</a:t>
            </a:r>
            <a:r>
              <a:rPr lang="ru-RU" dirty="0" err="1"/>
              <a:t>якого</a:t>
            </a:r>
            <a:r>
              <a:rPr lang="ru-RU" dirty="0"/>
              <a:t> шторму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.</a:t>
            </a:r>
          </a:p>
          <a:p>
            <a:r>
              <a:rPr lang="ru-RU" dirty="0" err="1"/>
              <a:t>Підводні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корабля </a:t>
            </a:r>
            <a:r>
              <a:rPr lang="ru-RU" dirty="0" err="1"/>
              <a:t>зазнають</a:t>
            </a:r>
            <a:r>
              <a:rPr lang="ru-RU" dirty="0"/>
              <a:t> основного </a:t>
            </a:r>
            <a:r>
              <a:rPr lang="ru-RU" dirty="0" err="1"/>
              <a:t>навантаження</a:t>
            </a:r>
            <a:r>
              <a:rPr lang="ru-RU" dirty="0"/>
              <a:t>. Тому по </a:t>
            </a:r>
            <a:r>
              <a:rPr lang="ru-RU" dirty="0" err="1"/>
              <a:t>середині</a:t>
            </a:r>
            <a:r>
              <a:rPr lang="ru-RU" dirty="0"/>
              <a:t> </a:t>
            </a:r>
            <a:r>
              <a:rPr lang="ru-RU" dirty="0" err="1"/>
              <a:t>днищового</a:t>
            </a:r>
            <a:r>
              <a:rPr lang="ru-RU" dirty="0"/>
              <a:t> набору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поздовжній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сприймає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при </a:t>
            </a:r>
            <a:r>
              <a:rPr lang="ru-RU" dirty="0" err="1"/>
              <a:t>поздовжньому</a:t>
            </a:r>
            <a:r>
              <a:rPr lang="ru-RU" dirty="0"/>
              <a:t> </a:t>
            </a:r>
            <a:r>
              <a:rPr lang="ru-RU" dirty="0" err="1"/>
              <a:t>вигині</a:t>
            </a:r>
            <a:r>
              <a:rPr lang="ru-RU" dirty="0"/>
              <a:t> судна – </a:t>
            </a:r>
            <a:r>
              <a:rPr lang="ru-RU" dirty="0" err="1"/>
              <a:t>вертикальний</a:t>
            </a:r>
            <a:r>
              <a:rPr lang="ru-RU" dirty="0"/>
              <a:t> </a:t>
            </a:r>
            <a:r>
              <a:rPr lang="ru-RU" dirty="0" err="1"/>
              <a:t>кіль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проходить по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довжині</a:t>
            </a:r>
            <a:r>
              <a:rPr lang="ru-RU" dirty="0"/>
              <a:t> корпусу, </a:t>
            </a:r>
            <a:r>
              <a:rPr lang="ru-RU" dirty="0" err="1"/>
              <a:t>з'єднується</a:t>
            </a:r>
            <a:r>
              <a:rPr lang="ru-RU" dirty="0"/>
              <a:t> з форштевнем та ахтерштевнем,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типу судна</a:t>
            </a:r>
            <a:r>
              <a:rPr lang="ru-RU" dirty="0" smtClean="0"/>
              <a:t>.</a:t>
            </a:r>
          </a:p>
          <a:p>
            <a:r>
              <a:rPr lang="ru-RU" dirty="0" err="1"/>
              <a:t>Паралельно</a:t>
            </a:r>
            <a:r>
              <a:rPr lang="ru-RU" dirty="0"/>
              <a:t> </a:t>
            </a:r>
            <a:r>
              <a:rPr lang="ru-RU" dirty="0" err="1"/>
              <a:t>кілю</a:t>
            </a:r>
            <a:r>
              <a:rPr lang="ru-RU" dirty="0"/>
              <a:t> </a:t>
            </a:r>
            <a:r>
              <a:rPr lang="ru-RU" dirty="0" err="1"/>
              <a:t>вздовж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йдуть</a:t>
            </a:r>
            <a:r>
              <a:rPr lang="ru-RU" dirty="0"/>
              <a:t> </a:t>
            </a:r>
            <a:r>
              <a:rPr lang="ru-RU" dirty="0" err="1"/>
              <a:t>днищові</a:t>
            </a:r>
            <a:r>
              <a:rPr lang="ru-RU" dirty="0"/>
              <a:t> </a:t>
            </a:r>
            <a:r>
              <a:rPr lang="ru-RU" dirty="0" err="1"/>
              <a:t>стрінгери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корабля і </a:t>
            </a:r>
            <a:r>
              <a:rPr lang="ru-RU" dirty="0" err="1"/>
              <a:t>зменшується</a:t>
            </a:r>
            <a:r>
              <a:rPr lang="ru-RU" dirty="0"/>
              <a:t> до носа та корми,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меншою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ширина днища.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452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8324" y="902911"/>
            <a:ext cx="10515600" cy="5348259"/>
          </a:xfrm>
        </p:spPr>
        <p:txBody>
          <a:bodyPr>
            <a:normAutofit/>
          </a:bodyPr>
          <a:lstStyle/>
          <a:p>
            <a:r>
              <a:rPr lang="ru-RU" dirty="0"/>
              <a:t>Часто для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бічної</a:t>
            </a:r>
            <a:r>
              <a:rPr lang="ru-RU" dirty="0"/>
              <a:t> </a:t>
            </a:r>
            <a:r>
              <a:rPr lang="ru-RU" dirty="0" err="1"/>
              <a:t>хитавиці</a:t>
            </a:r>
            <a:r>
              <a:rPr lang="ru-RU" dirty="0"/>
              <a:t> корабля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err="1"/>
              <a:t>бічні</a:t>
            </a:r>
            <a:r>
              <a:rPr lang="ru-RU" dirty="0"/>
              <a:t> </a:t>
            </a:r>
            <a:r>
              <a:rPr lang="ru-RU" dirty="0" err="1"/>
              <a:t>кілі</a:t>
            </a:r>
            <a:r>
              <a:rPr lang="ru-RU" dirty="0"/>
              <a:t>, вони не </a:t>
            </a:r>
            <a:r>
              <a:rPr lang="ru-RU" dirty="0" err="1"/>
              <a:t>виходять</a:t>
            </a:r>
            <a:r>
              <a:rPr lang="ru-RU" dirty="0"/>
              <a:t> за </a:t>
            </a:r>
            <a:r>
              <a:rPr lang="ru-RU" dirty="0" err="1"/>
              <a:t>габарити</a:t>
            </a:r>
            <a:r>
              <a:rPr lang="ru-RU" dirty="0"/>
              <a:t> корпусу по </a:t>
            </a:r>
            <a:r>
              <a:rPr lang="ru-RU" dirty="0" err="1"/>
              <a:t>ширині</a:t>
            </a:r>
            <a:r>
              <a:rPr lang="ru-RU" dirty="0"/>
              <a:t> і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різну</a:t>
            </a:r>
            <a:r>
              <a:rPr lang="ru-RU" dirty="0"/>
              <a:t> </a:t>
            </a:r>
            <a:r>
              <a:rPr lang="ru-RU" dirty="0" err="1"/>
              <a:t>конструкцію</a:t>
            </a:r>
            <a:r>
              <a:rPr lang="ru-RU" dirty="0"/>
              <a:t>.</a:t>
            </a:r>
          </a:p>
          <a:p>
            <a:r>
              <a:rPr lang="ru-RU" dirty="0" err="1"/>
              <a:t>Вертикальні</a:t>
            </a:r>
            <a:r>
              <a:rPr lang="ru-RU" dirty="0"/>
              <a:t> </a:t>
            </a:r>
            <a:r>
              <a:rPr lang="ru-RU" dirty="0" err="1"/>
              <a:t>сталеві</a:t>
            </a:r>
            <a:r>
              <a:rPr lang="ru-RU" dirty="0"/>
              <a:t> </a:t>
            </a:r>
            <a:r>
              <a:rPr lang="ru-RU" dirty="0" err="1"/>
              <a:t>листи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днищовими</a:t>
            </a:r>
            <a:r>
              <a:rPr lang="ru-RU" dirty="0"/>
              <a:t> флорами, </a:t>
            </a:r>
            <a:r>
              <a:rPr lang="ru-RU" dirty="0" err="1"/>
              <a:t>встановлюються</a:t>
            </a:r>
            <a:r>
              <a:rPr lang="ru-RU" dirty="0"/>
              <a:t> поперек корпусу і </a:t>
            </a:r>
            <a:r>
              <a:rPr lang="ru-RU" dirty="0" err="1"/>
              <a:t>приварюються</a:t>
            </a:r>
            <a:r>
              <a:rPr lang="ru-RU" dirty="0"/>
              <a:t> до киля і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проникними</a:t>
            </a:r>
            <a:r>
              <a:rPr lang="ru-RU" dirty="0"/>
              <a:t> та </a:t>
            </a:r>
            <a:r>
              <a:rPr lang="ru-RU" dirty="0" err="1"/>
              <a:t>непроникними</a:t>
            </a:r>
            <a:r>
              <a:rPr lang="ru-RU" dirty="0"/>
              <a:t>.</a:t>
            </a:r>
          </a:p>
          <a:p>
            <a:r>
              <a:rPr lang="ru-RU" dirty="0" err="1"/>
              <a:t>Набір</a:t>
            </a:r>
            <a:r>
              <a:rPr lang="ru-RU" dirty="0"/>
              <a:t> борту </a:t>
            </a:r>
            <a:r>
              <a:rPr lang="ru-RU" dirty="0" err="1"/>
              <a:t>продовжує</a:t>
            </a:r>
            <a:r>
              <a:rPr lang="ru-RU" dirty="0"/>
              <a:t> </a:t>
            </a:r>
            <a:r>
              <a:rPr lang="ru-RU" dirty="0" err="1"/>
              <a:t>днищовий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і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стрінгерів</a:t>
            </a:r>
            <a:r>
              <a:rPr lang="ru-RU" dirty="0"/>
              <a:t> (</a:t>
            </a:r>
            <a:r>
              <a:rPr lang="ru-RU" dirty="0" err="1"/>
              <a:t>поздовжніх</a:t>
            </a:r>
            <a:r>
              <a:rPr lang="ru-RU" dirty="0"/>
              <a:t> балок) та </a:t>
            </a:r>
            <a:r>
              <a:rPr lang="ru-RU" dirty="0" err="1"/>
              <a:t>шпангоутів</a:t>
            </a:r>
            <a:r>
              <a:rPr lang="ru-RU" dirty="0"/>
              <a:t> (</a:t>
            </a:r>
            <a:r>
              <a:rPr lang="ru-RU" dirty="0" err="1"/>
              <a:t>поперечних</a:t>
            </a:r>
            <a:r>
              <a:rPr lang="ru-RU" dirty="0"/>
              <a:t> ребер </a:t>
            </a:r>
            <a:r>
              <a:rPr lang="ru-RU" dirty="0" err="1"/>
              <a:t>жорсткості</a:t>
            </a:r>
            <a:r>
              <a:rPr lang="ru-RU" dirty="0"/>
              <a:t>). Форштевень </a:t>
            </a:r>
            <a:r>
              <a:rPr lang="ru-RU" dirty="0" err="1"/>
              <a:t>вважається</a:t>
            </a:r>
            <a:r>
              <a:rPr lang="ru-RU" dirty="0"/>
              <a:t> у </a:t>
            </a:r>
            <a:r>
              <a:rPr lang="ru-RU" dirty="0" err="1"/>
              <a:t>військовому</a:t>
            </a:r>
            <a:r>
              <a:rPr lang="ru-RU" dirty="0"/>
              <a:t> </a:t>
            </a:r>
            <a:r>
              <a:rPr lang="ru-RU" dirty="0" err="1"/>
              <a:t>кораблебудуванні</a:t>
            </a:r>
            <a:r>
              <a:rPr lang="ru-RU" dirty="0"/>
              <a:t> </a:t>
            </a:r>
            <a:r>
              <a:rPr lang="ru-RU" dirty="0" err="1"/>
              <a:t>нульовим</a:t>
            </a:r>
            <a:r>
              <a:rPr lang="ru-RU" dirty="0"/>
              <a:t> шпангоутом, а </a:t>
            </a:r>
            <a:r>
              <a:rPr lang="ru-RU" dirty="0" err="1"/>
              <a:t>середній</a:t>
            </a:r>
            <a:r>
              <a:rPr lang="ru-RU" dirty="0"/>
              <a:t> шпангоут – </a:t>
            </a:r>
            <a:r>
              <a:rPr lang="ru-RU" dirty="0" err="1"/>
              <a:t>міделем</a:t>
            </a:r>
            <a:r>
              <a:rPr lang="ru-RU" dirty="0"/>
              <a:t>. </a:t>
            </a:r>
            <a:br>
              <a:rPr lang="ru-RU" dirty="0"/>
            </a:br>
            <a:r>
              <a:rPr lang="ru-RU" dirty="0" err="1"/>
              <a:t>Палубний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систему </a:t>
            </a:r>
            <a:r>
              <a:rPr lang="ru-RU" dirty="0" err="1"/>
              <a:t>поздовжніх</a:t>
            </a:r>
            <a:r>
              <a:rPr lang="ru-RU" dirty="0"/>
              <a:t> і </a:t>
            </a:r>
            <a:r>
              <a:rPr lang="ru-RU" dirty="0" err="1"/>
              <a:t>поперечних</a:t>
            </a:r>
            <a:r>
              <a:rPr lang="ru-RU" dirty="0"/>
              <a:t> балок,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перетинаються</a:t>
            </a:r>
            <a:r>
              <a:rPr lang="ru-RU" dirty="0"/>
              <a:t>, - </a:t>
            </a:r>
            <a:r>
              <a:rPr lang="ru-RU" dirty="0" err="1"/>
              <a:t>бімсів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400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9215"/>
            <a:ext cx="10515600" cy="518774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>
                <a:solidFill>
                  <a:srgbClr val="FF0000"/>
                </a:solidFill>
              </a:rPr>
              <a:t>Оболонка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корабля</a:t>
            </a:r>
          </a:p>
          <a:p>
            <a:r>
              <a:rPr lang="ru-RU" dirty="0" err="1"/>
              <a:t>Оболонка</a:t>
            </a:r>
            <a:r>
              <a:rPr lang="ru-RU" dirty="0"/>
              <a:t> судна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днищової</a:t>
            </a:r>
            <a:r>
              <a:rPr lang="ru-RU" dirty="0"/>
              <a:t> та </a:t>
            </a:r>
            <a:r>
              <a:rPr lang="ru-RU" dirty="0" err="1"/>
              <a:t>бортової</a:t>
            </a:r>
            <a:r>
              <a:rPr lang="ru-RU" dirty="0"/>
              <a:t> обшивки та палубного настилу. </a:t>
            </a:r>
            <a:r>
              <a:rPr lang="ru-RU" dirty="0" err="1"/>
              <a:t>Зовнішня</a:t>
            </a:r>
            <a:r>
              <a:rPr lang="ru-RU" dirty="0"/>
              <a:t> обшивка - з </a:t>
            </a:r>
            <a:r>
              <a:rPr lang="ru-RU" dirty="0" err="1"/>
              <a:t>горизонтальних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поясів</a:t>
            </a:r>
            <a:r>
              <a:rPr lang="ru-RU" dirty="0"/>
              <a:t>, </a:t>
            </a:r>
            <a:r>
              <a:rPr lang="ru-RU" dirty="0" err="1"/>
              <a:t>з'єднаних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способами: </a:t>
            </a:r>
            <a:r>
              <a:rPr lang="ru-RU" dirty="0" err="1"/>
              <a:t>накрій</a:t>
            </a:r>
            <a:r>
              <a:rPr lang="ru-RU" dirty="0"/>
              <a:t>, </a:t>
            </a:r>
            <a:r>
              <a:rPr lang="ru-RU" dirty="0" err="1"/>
              <a:t>встик</a:t>
            </a:r>
            <a:r>
              <a:rPr lang="ru-RU" dirty="0"/>
              <a:t>, вгладь, </a:t>
            </a:r>
            <a:r>
              <a:rPr lang="ru-RU" dirty="0" err="1"/>
              <a:t>ялинкою</a:t>
            </a:r>
            <a:r>
              <a:rPr lang="ru-RU" dirty="0"/>
              <a:t>.</a:t>
            </a:r>
          </a:p>
          <a:p>
            <a:r>
              <a:rPr lang="ru-RU" dirty="0" err="1"/>
              <a:t>Підводні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корабля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dirty="0" err="1"/>
              <a:t>найміцнішими</a:t>
            </a:r>
            <a:r>
              <a:rPr lang="ru-RU" dirty="0"/>
              <a:t>, тому </a:t>
            </a:r>
            <a:r>
              <a:rPr lang="ru-RU" dirty="0" err="1"/>
              <a:t>нижній</a:t>
            </a:r>
            <a:r>
              <a:rPr lang="ru-RU" dirty="0"/>
              <a:t> (</a:t>
            </a:r>
            <a:r>
              <a:rPr lang="ru-RU" dirty="0" err="1"/>
              <a:t>шпунтовий</a:t>
            </a:r>
            <a:r>
              <a:rPr lang="ru-RU" dirty="0"/>
              <a:t>) пояс обшивки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товще</a:t>
            </a:r>
            <a:r>
              <a:rPr lang="ru-RU" dirty="0"/>
              <a:t> за </a:t>
            </a:r>
            <a:r>
              <a:rPr lang="ru-RU" dirty="0" err="1"/>
              <a:t>проміжні</a:t>
            </a:r>
            <a:r>
              <a:rPr lang="ru-RU" dirty="0"/>
              <a:t> </a:t>
            </a:r>
            <a:r>
              <a:rPr lang="ru-RU" dirty="0" err="1"/>
              <a:t>пояси</a:t>
            </a:r>
            <a:r>
              <a:rPr lang="ru-RU" dirty="0"/>
              <a:t>. Таким же по </a:t>
            </a:r>
            <a:r>
              <a:rPr lang="ru-RU" dirty="0" err="1"/>
              <a:t>товщині</a:t>
            </a:r>
            <a:r>
              <a:rPr lang="ru-RU" dirty="0"/>
              <a:t> є і пояс обшивки,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ширстреком</a:t>
            </a:r>
            <a:r>
              <a:rPr lang="ru-RU" dirty="0"/>
              <a:t>, у </a:t>
            </a:r>
            <a:r>
              <a:rPr lang="ru-RU" dirty="0" err="1"/>
              <a:t>бімсів</a:t>
            </a:r>
            <a:r>
              <a:rPr lang="ru-RU" dirty="0"/>
              <a:t> </a:t>
            </a:r>
            <a:r>
              <a:rPr lang="ru-RU" dirty="0" err="1"/>
              <a:t>верхньої</a:t>
            </a:r>
            <a:r>
              <a:rPr lang="ru-RU" dirty="0"/>
              <a:t> </a:t>
            </a:r>
            <a:r>
              <a:rPr lang="ru-RU" dirty="0" err="1"/>
              <a:t>безперервної</a:t>
            </a:r>
            <a:r>
              <a:rPr lang="ru-RU" dirty="0"/>
              <a:t> палуби.</a:t>
            </a:r>
          </a:p>
          <a:p>
            <a:r>
              <a:rPr lang="ru-RU" dirty="0" err="1"/>
              <a:t>Палубний</a:t>
            </a:r>
            <a:r>
              <a:rPr lang="ru-RU" dirty="0"/>
              <a:t> настил </a:t>
            </a:r>
            <a:r>
              <a:rPr lang="ru-RU" dirty="0" err="1"/>
              <a:t>складається</a:t>
            </a:r>
            <a:r>
              <a:rPr lang="ru-RU" dirty="0"/>
              <a:t> з максимально </a:t>
            </a:r>
            <a:r>
              <a:rPr lang="ru-RU" dirty="0" err="1"/>
              <a:t>довгих</a:t>
            </a:r>
            <a:r>
              <a:rPr lang="ru-RU" dirty="0"/>
              <a:t> </a:t>
            </a:r>
            <a:r>
              <a:rPr lang="ru-RU" dirty="0" err="1"/>
              <a:t>листів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спираються</a:t>
            </a:r>
            <a:r>
              <a:rPr lang="ru-RU" dirty="0"/>
              <a:t> на </a:t>
            </a:r>
            <a:r>
              <a:rPr lang="ru-RU" dirty="0" err="1"/>
              <a:t>палубний</a:t>
            </a:r>
            <a:r>
              <a:rPr lang="ru-RU" dirty="0"/>
              <a:t> </a:t>
            </a:r>
            <a:r>
              <a:rPr lang="ru-RU" dirty="0" err="1"/>
              <a:t>набір</a:t>
            </a:r>
            <a:r>
              <a:rPr lang="ru-RU" dirty="0"/>
              <a:t>, і </a:t>
            </a:r>
            <a:r>
              <a:rPr lang="ru-RU" dirty="0" err="1"/>
              <a:t>обмежує</a:t>
            </a:r>
            <a:r>
              <a:rPr lang="ru-RU" dirty="0"/>
              <a:t> </a:t>
            </a:r>
            <a:r>
              <a:rPr lang="ru-RU" dirty="0" err="1"/>
              <a:t>зверху</a:t>
            </a:r>
            <a:r>
              <a:rPr lang="ru-RU" dirty="0"/>
              <a:t> корабля. </a:t>
            </a:r>
            <a:r>
              <a:rPr lang="ru-RU" dirty="0" err="1"/>
              <a:t>Листи</a:t>
            </a:r>
            <a:r>
              <a:rPr lang="ru-RU" dirty="0"/>
              <a:t> </a:t>
            </a:r>
            <a:r>
              <a:rPr lang="ru-RU" dirty="0" err="1"/>
              <a:t>розташовуються</a:t>
            </a:r>
            <a:r>
              <a:rPr lang="ru-RU" dirty="0"/>
              <a:t> </a:t>
            </a:r>
            <a:r>
              <a:rPr lang="ru-RU" dirty="0" err="1"/>
              <a:t>довгою</a:t>
            </a:r>
            <a:r>
              <a:rPr lang="ru-RU" dirty="0"/>
              <a:t> стороною </a:t>
            </a:r>
            <a:r>
              <a:rPr lang="ru-RU" dirty="0" err="1"/>
              <a:t>вздовж</a:t>
            </a:r>
            <a:r>
              <a:rPr lang="ru-RU" dirty="0"/>
              <a:t> судна. </a:t>
            </a:r>
            <a:r>
              <a:rPr lang="ru-RU" dirty="0" err="1"/>
              <a:t>Найменша</a:t>
            </a:r>
            <a:r>
              <a:rPr lang="ru-RU" dirty="0"/>
              <a:t> </a:t>
            </a:r>
            <a:r>
              <a:rPr lang="ru-RU" dirty="0" err="1"/>
              <a:t>товщина</a:t>
            </a:r>
            <a:r>
              <a:rPr lang="ru-RU" dirty="0"/>
              <a:t> палубного </a:t>
            </a:r>
            <a:r>
              <a:rPr lang="ru-RU" dirty="0" err="1"/>
              <a:t>металевого</a:t>
            </a:r>
            <a:r>
              <a:rPr lang="ru-RU" dirty="0"/>
              <a:t> настилу становить 4 мм.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виконаний</a:t>
            </a:r>
            <a:r>
              <a:rPr lang="ru-RU" dirty="0"/>
              <a:t> і з </a:t>
            </a:r>
            <a:r>
              <a:rPr lang="ru-RU" dirty="0" err="1"/>
              <a:t>дощок</a:t>
            </a:r>
            <a:r>
              <a:rPr lang="ru-RU" dirty="0"/>
              <a:t>.</a:t>
            </a:r>
          </a:p>
          <a:p>
            <a:r>
              <a:rPr lang="ru-RU" dirty="0"/>
              <a:t>Палуба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набору та настилу.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495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31025"/>
            <a:ext cx="10515600" cy="5245938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Палуба </a:t>
            </a:r>
            <a:r>
              <a:rPr lang="ru-RU" b="1" dirty="0" smtClean="0">
                <a:solidFill>
                  <a:srgbClr val="FF0000"/>
                </a:solidFill>
              </a:rPr>
              <a:t>судна</a:t>
            </a:r>
          </a:p>
          <a:p>
            <a:r>
              <a:rPr lang="ru-RU" dirty="0"/>
              <a:t>По </a:t>
            </a:r>
            <a:r>
              <a:rPr lang="ru-RU" dirty="0" err="1"/>
              <a:t>висоті</a:t>
            </a:r>
            <a:r>
              <a:rPr lang="ru-RU" dirty="0"/>
              <a:t> корпус корабля </a:t>
            </a:r>
            <a:r>
              <a:rPr lang="ru-RU" dirty="0" err="1"/>
              <a:t>ділиться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палуб і платформ. Платформа - </a:t>
            </a:r>
            <a:r>
              <a:rPr lang="ru-RU" dirty="0" err="1"/>
              <a:t>це</a:t>
            </a:r>
            <a:r>
              <a:rPr lang="ru-RU" dirty="0"/>
              <a:t> палуба, яка </a:t>
            </a:r>
            <a:r>
              <a:rPr lang="ru-RU" dirty="0" err="1"/>
              <a:t>йде</a:t>
            </a:r>
            <a:r>
              <a:rPr lang="ru-RU" dirty="0"/>
              <a:t> не по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довжині</a:t>
            </a:r>
            <a:r>
              <a:rPr lang="ru-RU" dirty="0"/>
              <a:t> судна, а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кількома</a:t>
            </a:r>
            <a:r>
              <a:rPr lang="ru-RU" dirty="0"/>
              <a:t> </a:t>
            </a:r>
            <a:r>
              <a:rPr lang="ru-RU" dirty="0" err="1"/>
              <a:t>перебірками</a:t>
            </a:r>
            <a:r>
              <a:rPr lang="ru-RU" dirty="0"/>
              <a:t>.</a:t>
            </a:r>
          </a:p>
          <a:p>
            <a:r>
              <a:rPr lang="ru-RU" dirty="0"/>
              <a:t>Палуби </a:t>
            </a:r>
            <a:r>
              <a:rPr lang="ru-RU" dirty="0" err="1"/>
              <a:t>називаються</a:t>
            </a:r>
            <a:r>
              <a:rPr lang="ru-RU" dirty="0"/>
              <a:t> за </a:t>
            </a:r>
            <a:r>
              <a:rPr lang="ru-RU" dirty="0" err="1"/>
              <a:t>розташуванням</a:t>
            </a:r>
            <a:r>
              <a:rPr lang="ru-RU" dirty="0"/>
              <a:t> на </a:t>
            </a:r>
            <a:r>
              <a:rPr lang="ru-RU" dirty="0" err="1"/>
              <a:t>судні</a:t>
            </a:r>
            <a:r>
              <a:rPr lang="ru-RU" dirty="0"/>
              <a:t> </a:t>
            </a:r>
            <a:r>
              <a:rPr lang="ru-RU" dirty="0" err="1"/>
              <a:t>нижньої</a:t>
            </a:r>
            <a:r>
              <a:rPr lang="ru-RU" dirty="0"/>
              <a:t>, </a:t>
            </a:r>
            <a:r>
              <a:rPr lang="ru-RU" dirty="0" err="1"/>
              <a:t>середньої</a:t>
            </a:r>
            <a:r>
              <a:rPr lang="ru-RU" dirty="0"/>
              <a:t> та </a:t>
            </a:r>
            <a:r>
              <a:rPr lang="ru-RU" dirty="0" err="1"/>
              <a:t>верхньої</a:t>
            </a:r>
            <a:r>
              <a:rPr lang="ru-RU" dirty="0"/>
              <a:t>. В краях корабля (по </a:t>
            </a:r>
            <a:r>
              <a:rPr lang="ru-RU" dirty="0" err="1"/>
              <a:t>носі</a:t>
            </a:r>
            <a:r>
              <a:rPr lang="ru-RU" dirty="0"/>
              <a:t> та </a:t>
            </a:r>
            <a:r>
              <a:rPr lang="ru-RU" dirty="0" err="1"/>
              <a:t>кормі</a:t>
            </a:r>
            <a:r>
              <a:rPr lang="ru-RU" dirty="0"/>
              <a:t>)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нижньою</a:t>
            </a:r>
            <a:r>
              <a:rPr lang="ru-RU" dirty="0"/>
              <a:t> палубою </a:t>
            </a:r>
            <a:r>
              <a:rPr lang="ru-RU" dirty="0" err="1"/>
              <a:t>проходять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</a:t>
            </a:r>
            <a:r>
              <a:rPr lang="ru-RU" dirty="0" err="1"/>
              <a:t>зверху</a:t>
            </a:r>
            <a:r>
              <a:rPr lang="ru-RU" dirty="0"/>
              <a:t> вниз.</a:t>
            </a:r>
          </a:p>
          <a:p>
            <a:r>
              <a:rPr lang="ru-RU" dirty="0" err="1"/>
              <a:t>Кількість</a:t>
            </a:r>
            <a:r>
              <a:rPr lang="ru-RU" dirty="0"/>
              <a:t> як палуб, так і платформ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судна,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та </a:t>
            </a:r>
            <a:r>
              <a:rPr lang="ru-RU" dirty="0" err="1"/>
              <a:t>конструкції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8044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22465"/>
            <a:ext cx="10515600" cy="5154498"/>
          </a:xfrm>
        </p:spPr>
        <p:txBody>
          <a:bodyPr>
            <a:normAutofit/>
          </a:bodyPr>
          <a:lstStyle/>
          <a:p>
            <a:r>
              <a:rPr lang="ru-RU" dirty="0" err="1"/>
              <a:t>Річкові</a:t>
            </a:r>
            <a:r>
              <a:rPr lang="ru-RU" dirty="0"/>
              <a:t> судна та судна </a:t>
            </a:r>
            <a:r>
              <a:rPr lang="ru-RU" dirty="0" err="1"/>
              <a:t>змішаного</a:t>
            </a:r>
            <a:r>
              <a:rPr lang="ru-RU" dirty="0"/>
              <a:t> </a:t>
            </a:r>
            <a:r>
              <a:rPr lang="ru-RU" dirty="0" err="1"/>
              <a:t>плавання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одну </a:t>
            </a:r>
            <a:r>
              <a:rPr lang="ru-RU" dirty="0" err="1"/>
              <a:t>головну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верхню</a:t>
            </a:r>
            <a:r>
              <a:rPr lang="ru-RU" dirty="0"/>
              <a:t> палубу. </a:t>
            </a:r>
            <a:r>
              <a:rPr lang="ru-RU" dirty="0" err="1"/>
              <a:t>Морські</a:t>
            </a:r>
            <a:r>
              <a:rPr lang="ru-RU" dirty="0"/>
              <a:t>, як,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>
                <a:hlinkClick r:id="rId2"/>
              </a:rPr>
              <a:t>пасажирський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корабель</a:t>
            </a:r>
            <a:r>
              <a:rPr lang="ru-RU" dirty="0"/>
              <a:t>, </a:t>
            </a:r>
            <a:r>
              <a:rPr lang="ru-RU" dirty="0" err="1"/>
              <a:t>Точніше</a:t>
            </a:r>
            <a:r>
              <a:rPr lang="ru-RU" dirty="0"/>
              <a:t> - </a:t>
            </a:r>
            <a:r>
              <a:rPr lang="ru-RU" dirty="0" err="1"/>
              <a:t>пасажирське</a:t>
            </a:r>
            <a:r>
              <a:rPr lang="ru-RU" dirty="0"/>
              <a:t> судно, три палуби.</a:t>
            </a:r>
          </a:p>
          <a:p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озерні</a:t>
            </a:r>
            <a:r>
              <a:rPr lang="ru-RU" dirty="0"/>
              <a:t> </a:t>
            </a:r>
            <a:r>
              <a:rPr lang="ru-RU" dirty="0" err="1"/>
              <a:t>пасажирські</a:t>
            </a:r>
            <a:r>
              <a:rPr lang="ru-RU" dirty="0"/>
              <a:t> судна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проміжну</a:t>
            </a:r>
            <a:r>
              <a:rPr lang="ru-RU" dirty="0"/>
              <a:t> палубу,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головної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утворює</a:t>
            </a:r>
            <a:r>
              <a:rPr lang="ru-RU" dirty="0"/>
              <a:t> </a:t>
            </a:r>
            <a:r>
              <a:rPr lang="ru-RU" dirty="0" err="1"/>
              <a:t>міжпалубний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.</a:t>
            </a:r>
          </a:p>
          <a:p>
            <a:r>
              <a:rPr lang="ru-RU" dirty="0" err="1"/>
              <a:t>Круїзний</a:t>
            </a:r>
            <a:r>
              <a:rPr lang="ru-RU" dirty="0"/>
              <a:t> лайнер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палуб. </a:t>
            </a:r>
            <a:r>
              <a:rPr lang="ru-RU" dirty="0" err="1"/>
              <a:t>Наприклад</a:t>
            </a:r>
            <a:r>
              <a:rPr lang="ru-RU" dirty="0"/>
              <a:t>, на «</a:t>
            </a:r>
            <a:r>
              <a:rPr lang="ru-RU" dirty="0" err="1"/>
              <a:t>Титаніку</a:t>
            </a:r>
            <a:r>
              <a:rPr lang="ru-RU" dirty="0"/>
              <a:t>»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тяглися</a:t>
            </a:r>
            <a:r>
              <a:rPr lang="ru-RU" dirty="0"/>
              <a:t> по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довжині</a:t>
            </a:r>
            <a:r>
              <a:rPr lang="ru-RU" dirty="0"/>
              <a:t> судна,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доходили </a:t>
            </a:r>
            <a:r>
              <a:rPr lang="ru-RU" dirty="0" err="1"/>
              <a:t>ні</a:t>
            </a:r>
            <a:r>
              <a:rPr lang="ru-RU" dirty="0"/>
              <a:t> до носа, </a:t>
            </a:r>
            <a:r>
              <a:rPr lang="ru-RU" dirty="0" err="1"/>
              <a:t>ні</a:t>
            </a:r>
            <a:r>
              <a:rPr lang="ru-RU" dirty="0"/>
              <a:t> до корми, одна </a:t>
            </a:r>
            <a:r>
              <a:rPr lang="ru-RU" dirty="0" err="1"/>
              <a:t>переривалася</a:t>
            </a:r>
            <a:r>
              <a:rPr lang="ru-RU" dirty="0"/>
              <a:t> в </a:t>
            </a:r>
            <a:r>
              <a:rPr lang="ru-RU" dirty="0" err="1"/>
              <a:t>носовій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, а одна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в </a:t>
            </a:r>
            <a:r>
              <a:rPr lang="ru-RU" dirty="0" err="1"/>
              <a:t>передній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лайнера. </a:t>
            </a:r>
            <a:r>
              <a:rPr lang="ru-RU" dirty="0" err="1"/>
              <a:t>Найновіший</a:t>
            </a:r>
            <a:r>
              <a:rPr lang="ru-RU" dirty="0"/>
              <a:t> лайнер </a:t>
            </a:r>
            <a:r>
              <a:rPr lang="en-US" dirty="0"/>
              <a:t>Royal Princess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дев'ятнадцять</a:t>
            </a:r>
            <a:r>
              <a:rPr lang="ru-RU" dirty="0"/>
              <a:t> палуб </a:t>
            </a:r>
            <a:r>
              <a:rPr lang="ru-RU" i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6055471"/>
      </p:ext>
    </p:extLst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827</Words>
  <Application>Microsoft Office PowerPoint</Application>
  <PresentationFormat>Произвольный</PresentationFormat>
  <Paragraphs>48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Офисная тема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48</cp:revision>
  <dcterms:created xsi:type="dcterms:W3CDTF">2020-05-07T09:46:48Z</dcterms:created>
  <dcterms:modified xsi:type="dcterms:W3CDTF">2022-11-29T09:18:06Z</dcterms:modified>
</cp:coreProperties>
</file>