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338" r:id="rId4"/>
    <p:sldId id="339" r:id="rId5"/>
    <p:sldId id="340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3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enter.com.ua/arhitekturi-sudiv-kursak-net/&#1111;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err="1" smtClean="0"/>
              <a:t>палубні</a:t>
            </a:r>
            <a:r>
              <a:rPr lang="ru-RU" dirty="0" smtClean="0"/>
              <a:t> </a:t>
            </a:r>
            <a:r>
              <a:rPr lang="ru-RU" dirty="0"/>
              <a:t>рубки для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обладнання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img_7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26" y="1619062"/>
            <a:ext cx="6859974" cy="45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3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рубки на </a:t>
            </a:r>
            <a:r>
              <a:rPr lang="ru-RU" dirty="0" err="1"/>
              <a:t>містку</a:t>
            </a:r>
            <a:r>
              <a:rPr lang="ru-RU" dirty="0"/>
              <a:t> для центрального поста </a:t>
            </a:r>
            <a:r>
              <a:rPr lang="ru-RU" dirty="0" err="1"/>
              <a:t>управління</a:t>
            </a:r>
            <a:r>
              <a:rPr lang="ru-RU" dirty="0"/>
              <a:t> судном.</a:t>
            </a:r>
          </a:p>
        </p:txBody>
      </p:sp>
      <p:pic>
        <p:nvPicPr>
          <p:cNvPr id="6146" name="Picture 2" descr="C:\Users\User\Desktop\5-rebuilding-was-finished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299882"/>
            <a:ext cx="6639860" cy="49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4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Палубні</a:t>
            </a:r>
            <a:r>
              <a:rPr lang="ru-RU" dirty="0"/>
              <a:t> рубки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/>
              <a:t>включені</a:t>
            </a:r>
            <a:r>
              <a:rPr lang="ru-RU" dirty="0"/>
              <a:t> в </a:t>
            </a:r>
            <a:r>
              <a:rPr lang="ru-RU" dirty="0" err="1"/>
              <a:t>подовжній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судна.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палубних</a:t>
            </a:r>
            <a:r>
              <a:rPr lang="ru-RU" dirty="0"/>
              <a:t> рубок - </a:t>
            </a:r>
            <a:r>
              <a:rPr lang="ru-RU" dirty="0" err="1"/>
              <a:t>бічні</a:t>
            </a:r>
            <a:r>
              <a:rPr lang="ru-RU" dirty="0"/>
              <a:t>, </a:t>
            </a:r>
            <a:r>
              <a:rPr lang="ru-RU" dirty="0" err="1"/>
              <a:t>передні</a:t>
            </a:r>
            <a:r>
              <a:rPr lang="ru-RU" dirty="0"/>
              <a:t> і </a:t>
            </a:r>
            <a:r>
              <a:rPr lang="ru-RU" dirty="0" err="1"/>
              <a:t>задні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палуби, </a:t>
            </a:r>
            <a:r>
              <a:rPr lang="ru-RU" dirty="0" err="1"/>
              <a:t>підкріплені</a:t>
            </a:r>
            <a:r>
              <a:rPr lang="ru-RU" dirty="0"/>
              <a:t> ребрами </a:t>
            </a:r>
            <a:r>
              <a:rPr lang="ru-RU" dirty="0" err="1"/>
              <a:t>жорсткості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палубними</a:t>
            </a:r>
            <a:r>
              <a:rPr lang="ru-RU" dirty="0"/>
              <a:t> </a:t>
            </a:r>
            <a:r>
              <a:rPr lang="ru-RU" dirty="0" err="1"/>
              <a:t>бімсами</a:t>
            </a:r>
            <a:r>
              <a:rPr lang="ru-RU" dirty="0"/>
              <a:t>, </a:t>
            </a:r>
            <a:r>
              <a:rPr lang="ru-RU" dirty="0" err="1"/>
              <a:t>розраховані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і на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попаданні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на палубу.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палубних</a:t>
            </a:r>
            <a:r>
              <a:rPr lang="ru-RU" dirty="0"/>
              <a:t> рубок становить 2 2,5 м.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палубні</a:t>
            </a:r>
            <a:r>
              <a:rPr lang="ru-RU" dirty="0"/>
              <a:t> рубки </a:t>
            </a:r>
            <a:r>
              <a:rPr lang="ru-RU" dirty="0" err="1"/>
              <a:t>виготовлені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; для </a:t>
            </a:r>
            <a:r>
              <a:rPr lang="ru-RU" dirty="0" err="1"/>
              <a:t>пасажирських</a:t>
            </a:r>
            <a:r>
              <a:rPr lang="ru-RU" dirty="0"/>
              <a:t> суден, </a:t>
            </a:r>
            <a:r>
              <a:rPr lang="ru-RU" dirty="0" err="1"/>
              <a:t>однак</a:t>
            </a:r>
            <a:r>
              <a:rPr lang="ru-RU" dirty="0"/>
              <a:t>, все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07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>
                <a:hlinkClick r:id="rId2"/>
              </a:rPr>
              <a:t>https://uk.wikipedia.org/wiki</a:t>
            </a:r>
            <a:r>
              <a:rPr lang="uk-UA" dirty="0"/>
              <a:t> А</a:t>
            </a:r>
            <a:r>
              <a:rPr lang="ru-RU" sz="1800" dirty="0"/>
              <a:t>РХІТЕКТУРНО-КОНСТРУКТИВНІ ТИПИ СУДІВ</a:t>
            </a:r>
            <a:endParaRPr lang="uk-UA" sz="1800" dirty="0"/>
          </a:p>
          <a:p>
            <a:r>
              <a:rPr lang="en-US" dirty="0">
                <a:hlinkClick r:id="rId3"/>
              </a:rPr>
              <a:t>https://educenter.com.ua/arhitekturi-sudiv-kursak-net/</a:t>
            </a:r>
            <a:r>
              <a:rPr lang="uk-UA" dirty="0">
                <a:hlinkClick r:id="rId3"/>
              </a:rPr>
              <a:t>ї</a:t>
            </a:r>
            <a:endParaRPr lang="uk-UA" dirty="0"/>
          </a:p>
          <a:p>
            <a:r>
              <a:rPr lang="ru-RU" b="1" dirty="0"/>
              <a:t>Будова корабля. </a:t>
            </a:r>
            <a:r>
              <a:rPr lang="ru-RU" b="1" dirty="0" err="1" smtClean="0"/>
              <a:t>Надбудови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https://prodominikany.ru/uk/stroenie-korablya-vidy-i-naznachenie-korablei-3-sudovye-pomeshcheniya-bshchee/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0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kri-banda-aceh-lpd-593-landing-platform-dock-indones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1508311"/>
            <a:ext cx="6499412" cy="44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Архітектурно-конструктивні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типи</a:t>
            </a:r>
            <a:r>
              <a:rPr lang="ru-RU" b="1" dirty="0">
                <a:solidFill>
                  <a:srgbClr val="FF0000"/>
                </a:solidFill>
              </a:rPr>
              <a:t> суден. Ч </a:t>
            </a:r>
            <a:r>
              <a:rPr lang="ru-RU" b="1" dirty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Надбудови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надбудовами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на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борта до борта. З корпусом судна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обшивкою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внутрішніми</a:t>
            </a:r>
            <a:r>
              <a:rPr lang="ru-RU" dirty="0"/>
              <a:t> </a:t>
            </a:r>
            <a:r>
              <a:rPr lang="ru-RU" dirty="0" err="1"/>
              <a:t>вигородками</a:t>
            </a:r>
            <a:r>
              <a:rPr lang="ru-RU" dirty="0"/>
              <a:t> і перегородками. Носова перегородка </a:t>
            </a:r>
            <a:r>
              <a:rPr lang="ru-RU" dirty="0" err="1"/>
              <a:t>називається</a:t>
            </a:r>
            <a:r>
              <a:rPr lang="ru-RU" dirty="0"/>
              <a:t> фронтальною, </a:t>
            </a:r>
            <a:r>
              <a:rPr lang="ru-RU" dirty="0" err="1"/>
              <a:t>кормова</a:t>
            </a:r>
            <a:r>
              <a:rPr lang="ru-RU" dirty="0"/>
              <a:t> - </a:t>
            </a:r>
            <a:r>
              <a:rPr lang="ru-RU" dirty="0" err="1"/>
              <a:t>кінцевий</a:t>
            </a:r>
            <a:r>
              <a:rPr lang="ru-RU" dirty="0"/>
              <a:t>.</a:t>
            </a: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User\Desktop\str1-sca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7310"/>
          <a:stretch/>
        </p:blipFill>
        <p:spPr bwMode="auto">
          <a:xfrm>
            <a:off x="4231341" y="3487270"/>
            <a:ext cx="4754876" cy="25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3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Фронтальні</a:t>
            </a:r>
            <a:r>
              <a:rPr lang="ru-RU" dirty="0" smtClean="0"/>
              <a:t> </a:t>
            </a:r>
            <a:r>
              <a:rPr lang="ru-RU" dirty="0" err="1"/>
              <a:t>перебирання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до ударам </a:t>
            </a:r>
            <a:r>
              <a:rPr lang="ru-RU" dirty="0" err="1"/>
              <a:t>хвиль</a:t>
            </a:r>
            <a:r>
              <a:rPr lang="ru-RU" dirty="0"/>
              <a:t>, </a:t>
            </a:r>
            <a:r>
              <a:rPr lang="ru-RU" dirty="0" err="1"/>
              <a:t>виконані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судна з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товщиною</a:t>
            </a:r>
            <a:r>
              <a:rPr lang="ru-RU" dirty="0"/>
              <a:t> 7-11 мм;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перебирання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тонше</a:t>
            </a:r>
            <a:r>
              <a:rPr lang="ru-RU" dirty="0"/>
              <a:t>. На </a:t>
            </a:r>
            <a:r>
              <a:rPr lang="ru-RU" dirty="0" err="1"/>
              <a:t>фронтальних</a:t>
            </a:r>
            <a:r>
              <a:rPr lang="ru-RU" dirty="0"/>
              <a:t> і </a:t>
            </a:r>
            <a:r>
              <a:rPr lang="ru-RU" dirty="0" err="1"/>
              <a:t>кінцевих</a:t>
            </a:r>
            <a:r>
              <a:rPr lang="ru-RU" dirty="0"/>
              <a:t> перегородках </a:t>
            </a:r>
            <a:r>
              <a:rPr lang="ru-RU" dirty="0" err="1"/>
              <a:t>встановлені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0,8 м 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вертикальні</a:t>
            </a:r>
            <a:r>
              <a:rPr lang="ru-RU" dirty="0"/>
              <a:t> ребра </a:t>
            </a:r>
            <a:r>
              <a:rPr lang="ru-RU" dirty="0" err="1"/>
              <a:t>жорсткості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приєднані</a:t>
            </a:r>
            <a:r>
              <a:rPr lang="ru-RU" dirty="0"/>
              <a:t> до палубному настилу на </a:t>
            </a:r>
            <a:r>
              <a:rPr lang="ru-RU" dirty="0" err="1"/>
              <a:t>фронтальних</a:t>
            </a:r>
            <a:r>
              <a:rPr lang="ru-RU" dirty="0"/>
              <a:t> перегородках кницами, а на </a:t>
            </a:r>
            <a:r>
              <a:rPr lang="ru-RU" dirty="0" err="1"/>
              <a:t>кінцевих</a:t>
            </a:r>
            <a:r>
              <a:rPr lang="ru-RU" dirty="0"/>
              <a:t> - просто </a:t>
            </a:r>
            <a:r>
              <a:rPr lang="ru-RU" dirty="0" err="1"/>
              <a:t>приварені</a:t>
            </a:r>
            <a:r>
              <a:rPr lang="ru-RU" dirty="0"/>
              <a:t>.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довгі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поздовжньої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, і </a:t>
            </a:r>
            <a:r>
              <a:rPr lang="ru-RU" dirty="0" err="1"/>
              <a:t>короткі</a:t>
            </a:r>
            <a:r>
              <a:rPr lang="ru-RU" dirty="0"/>
              <a:t>,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61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rub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85" y="705036"/>
            <a:ext cx="75191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6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до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судна.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палуби до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підкріплений</a:t>
            </a:r>
            <a:r>
              <a:rPr lang="ru-RU" dirty="0"/>
              <a:t> особливо, так як через </a:t>
            </a:r>
            <a:r>
              <a:rPr lang="ru-RU" dirty="0" err="1"/>
              <a:t>концентрацію</a:t>
            </a:r>
            <a:r>
              <a:rPr lang="ru-RU" dirty="0"/>
              <a:t> </a:t>
            </a:r>
            <a:r>
              <a:rPr lang="ru-RU" dirty="0" err="1"/>
              <a:t>напружень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тріщин</a:t>
            </a:r>
            <a:r>
              <a:rPr lang="ru-RU" dirty="0"/>
              <a:t>. </a:t>
            </a:r>
            <a:r>
              <a:rPr lang="ru-RU" dirty="0" err="1"/>
              <a:t>Зовнішня</a:t>
            </a:r>
            <a:r>
              <a:rPr lang="ru-RU" dirty="0"/>
              <a:t> обшивка корпусу судна і </a:t>
            </a:r>
            <a:r>
              <a:rPr lang="ru-RU" dirty="0" err="1"/>
              <a:t>зовнішня</a:t>
            </a:r>
            <a:r>
              <a:rPr lang="ru-RU" dirty="0"/>
              <a:t> обшивка </a:t>
            </a:r>
            <a:r>
              <a:rPr lang="ru-RU" dirty="0" err="1"/>
              <a:t>надбудови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переходу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підкріплені</a:t>
            </a:r>
            <a:r>
              <a:rPr lang="ru-RU" dirty="0"/>
              <a:t>. </a:t>
            </a:r>
            <a:r>
              <a:rPr lang="ru-RU" dirty="0" err="1"/>
              <a:t>Посилення</a:t>
            </a:r>
            <a:r>
              <a:rPr lang="ru-RU" dirty="0"/>
              <a:t> становить для </a:t>
            </a:r>
            <a:r>
              <a:rPr lang="ru-RU" dirty="0" err="1"/>
              <a:t>ширстрека</a:t>
            </a:r>
            <a:r>
              <a:rPr lang="ru-RU" dirty="0"/>
              <a:t> 30-50 м, а для </a:t>
            </a:r>
            <a:r>
              <a:rPr lang="ru-RU" dirty="0" err="1"/>
              <a:t>бортової</a:t>
            </a:r>
            <a:r>
              <a:rPr lang="ru-RU" dirty="0"/>
              <a:t> обшивки 20-25%. Легкими </a:t>
            </a:r>
            <a:r>
              <a:rPr lang="ru-RU" dirty="0" err="1"/>
              <a:t>надбудовами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короткі</a:t>
            </a:r>
            <a:r>
              <a:rPr lang="ru-RU" dirty="0"/>
              <a:t> бак,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надбудова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ють</a:t>
            </a:r>
            <a:r>
              <a:rPr lang="ru-RU" dirty="0"/>
              <a:t>. </a:t>
            </a:r>
            <a:r>
              <a:rPr lang="ru-RU" dirty="0" err="1" smtClean="0"/>
              <a:t>Фронтальний</a:t>
            </a:r>
            <a:r>
              <a:rPr lang="ru-RU" dirty="0" smtClean="0"/>
              <a:t> </a:t>
            </a:r>
            <a:r>
              <a:rPr lang="ru-RU" dirty="0" err="1"/>
              <a:t>навантажувач</a:t>
            </a:r>
            <a:r>
              <a:rPr lang="ru-RU" dirty="0"/>
              <a:t> </a:t>
            </a:r>
            <a:r>
              <a:rPr lang="ru-RU" dirty="0" err="1"/>
              <a:t>оренда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товщина</a:t>
            </a:r>
            <a:r>
              <a:rPr lang="ru-RU" dirty="0"/>
              <a:t> палуби і </a:t>
            </a:r>
            <a:r>
              <a:rPr lang="ru-RU" dirty="0" err="1"/>
              <a:t>зовнішньої</a:t>
            </a:r>
            <a:r>
              <a:rPr lang="ru-RU" dirty="0"/>
              <a:t> обшивки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надбудов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54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судна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ширстрека</a:t>
            </a:r>
            <a:r>
              <a:rPr lang="ru-RU" dirty="0"/>
              <a:t> </a:t>
            </a:r>
            <a:r>
              <a:rPr lang="ru-RU" dirty="0" err="1"/>
              <a:t>потовщений</a:t>
            </a:r>
            <a:r>
              <a:rPr lang="ru-RU" dirty="0"/>
              <a:t> на 20-25%, а </a:t>
            </a:r>
            <a:r>
              <a:rPr lang="ru-RU" dirty="0" err="1"/>
              <a:t>бортова</a:t>
            </a:r>
            <a:r>
              <a:rPr lang="ru-RU" dirty="0"/>
              <a:t> обшивка </a:t>
            </a:r>
            <a:r>
              <a:rPr lang="ru-RU" dirty="0" err="1"/>
              <a:t>надбудови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переходу - </a:t>
            </a:r>
            <a:r>
              <a:rPr lang="ru-RU" dirty="0" err="1"/>
              <a:t>приблизно</a:t>
            </a:r>
            <a:r>
              <a:rPr lang="ru-RU" dirty="0"/>
              <a:t> на 10%. Рубки -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надбудовах</a:t>
            </a:r>
            <a:r>
              <a:rPr lang="ru-RU" dirty="0"/>
              <a:t>. Вони не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борта до борта і </a:t>
            </a:r>
            <a:r>
              <a:rPr lang="ru-RU" dirty="0" err="1"/>
              <a:t>відокремлені</a:t>
            </a:r>
            <a:r>
              <a:rPr lang="ru-RU" dirty="0"/>
              <a:t>. У них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експлуатації</a:t>
            </a:r>
            <a:r>
              <a:rPr lang="ru-RU" dirty="0"/>
              <a:t> судна. Часто рубки </a:t>
            </a:r>
            <a:r>
              <a:rPr lang="ru-RU" dirty="0" err="1"/>
              <a:t>розміщують</a:t>
            </a:r>
            <a:r>
              <a:rPr lang="ru-RU" dirty="0"/>
              <a:t> одну над </a:t>
            </a:r>
            <a:r>
              <a:rPr lang="ru-RU" dirty="0" err="1"/>
              <a:t>іншою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User\Desktop\pest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4" y="3035271"/>
            <a:ext cx="3502398" cy="31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8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0165"/>
            <a:ext cx="10515600" cy="4455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-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надбудова</a:t>
            </a:r>
            <a:r>
              <a:rPr lang="ru-RU" dirty="0"/>
              <a:t> і </a:t>
            </a:r>
            <a:r>
              <a:rPr lang="ru-RU" dirty="0" err="1"/>
              <a:t>кормова</a:t>
            </a:r>
            <a:r>
              <a:rPr lang="ru-RU" dirty="0"/>
              <a:t> край </a:t>
            </a:r>
            <a:r>
              <a:rPr lang="ru-RU" dirty="0" err="1"/>
              <a:t>вантажного</a:t>
            </a:r>
            <a:r>
              <a:rPr lang="ru-RU" dirty="0"/>
              <a:t> судна і </a:t>
            </a:r>
            <a:r>
              <a:rPr lang="ru-RU" dirty="0" err="1"/>
              <a:t>розріз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машинного </a:t>
            </a:r>
            <a:r>
              <a:rPr lang="ru-RU" dirty="0" err="1"/>
              <a:t>шахти</a:t>
            </a:r>
            <a:r>
              <a:rPr lang="ru-RU" dirty="0"/>
              <a:t>; b -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надбудова</a:t>
            </a:r>
            <a:r>
              <a:rPr lang="ru-RU" dirty="0"/>
              <a:t> танкера; з - квартердек з переходом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палуби до </a:t>
            </a:r>
            <a:r>
              <a:rPr lang="ru-RU" dirty="0" err="1"/>
              <a:t>квартереку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User\Desktop\5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7" y="537882"/>
            <a:ext cx="6238638" cy="43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8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За </a:t>
            </a:r>
            <a:r>
              <a:rPr lang="ru-RU" dirty="0" err="1">
                <a:solidFill>
                  <a:srgbClr val="00B0F0"/>
                </a:solidFill>
              </a:rPr>
              <a:t>призначенням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розрізняють</a:t>
            </a:r>
            <a:r>
              <a:rPr lang="ru-RU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err="1" smtClean="0"/>
              <a:t>лебідкові</a:t>
            </a:r>
            <a:r>
              <a:rPr lang="ru-RU" dirty="0" smtClean="0"/>
              <a:t> </a:t>
            </a:r>
            <a:r>
              <a:rPr lang="ru-RU" dirty="0"/>
              <a:t>рубки,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лебідки</a:t>
            </a:r>
            <a:r>
              <a:rPr lang="ru-RU" dirty="0"/>
              <a:t>;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розташуванню</a:t>
            </a:r>
            <a:r>
              <a:rPr lang="ru-RU" dirty="0"/>
              <a:t> </a:t>
            </a:r>
            <a:r>
              <a:rPr lang="ru-RU" dirty="0" err="1"/>
              <a:t>лебідок</a:t>
            </a:r>
            <a:r>
              <a:rPr lang="ru-RU" dirty="0"/>
              <a:t> оператор при </a:t>
            </a:r>
            <a:r>
              <a:rPr lang="ru-RU" dirty="0" err="1"/>
              <a:t>навантаженні</a:t>
            </a:r>
            <a:r>
              <a:rPr lang="ru-RU" dirty="0"/>
              <a:t> і </a:t>
            </a:r>
            <a:r>
              <a:rPr lang="ru-RU" dirty="0" err="1"/>
              <a:t>розвантаженні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хороший </a:t>
            </a:r>
            <a:r>
              <a:rPr lang="ru-RU" dirty="0" err="1"/>
              <a:t>огляд</a:t>
            </a:r>
            <a:r>
              <a:rPr lang="ru-RU" dirty="0"/>
              <a:t>; в лебедочного рубках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шкіперське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вилочні</a:t>
            </a:r>
            <a:r>
              <a:rPr lang="ru-RU" dirty="0"/>
              <a:t> </a:t>
            </a:r>
            <a:r>
              <a:rPr lang="ru-RU" dirty="0" err="1"/>
              <a:t>навантажувачі</a:t>
            </a:r>
            <a:r>
              <a:rPr lang="ru-RU" dirty="0"/>
              <a:t>. </a:t>
            </a:r>
            <a:r>
              <a:rPr lang="ru-RU" dirty="0" err="1"/>
              <a:t>вантажне</a:t>
            </a:r>
            <a:r>
              <a:rPr lang="ru-RU" dirty="0"/>
              <a:t> бюро </a:t>
            </a:r>
            <a:r>
              <a:rPr lang="ru-RU" dirty="0" err="1"/>
              <a:t>або</a:t>
            </a:r>
            <a:r>
              <a:rPr lang="ru-RU" dirty="0"/>
              <a:t> установки для </a:t>
            </a:r>
            <a:r>
              <a:rPr lang="ru-RU" dirty="0" err="1"/>
              <a:t>гасіння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 (СО2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22887-10017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36624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кермові</a:t>
            </a:r>
            <a:r>
              <a:rPr lang="ru-RU" dirty="0"/>
              <a:t> рубки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рульової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поста </a:t>
            </a:r>
            <a:r>
              <a:rPr lang="ru-RU" dirty="0" err="1"/>
              <a:t>управління</a:t>
            </a:r>
            <a:r>
              <a:rPr lang="ru-RU" dirty="0"/>
              <a:t> (на невеликих судах)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рульових</a:t>
            </a:r>
            <a:r>
              <a:rPr lang="ru-RU" dirty="0"/>
              <a:t> машин;</a:t>
            </a:r>
          </a:p>
        </p:txBody>
      </p:sp>
      <p:pic>
        <p:nvPicPr>
          <p:cNvPr id="4098" name="Picture 2" descr="C:\Users\User\Desktop\150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4" y="2124636"/>
            <a:ext cx="6524663" cy="40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926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534</Words>
  <Application>Microsoft Office PowerPoint</Application>
  <PresentationFormat>Произвольный</PresentationFormat>
  <Paragraphs>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2020-05-07T09:46:48Z</dcterms:created>
  <dcterms:modified xsi:type="dcterms:W3CDTF">2022-12-02T17:58:14Z</dcterms:modified>
</cp:coreProperties>
</file>