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/>
              <a:t>час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наливні</a:t>
            </a:r>
            <a:r>
              <a:rPr lang="ru-RU" dirty="0"/>
              <a:t> судна та судна для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навалочних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кормове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машинного </a:t>
            </a:r>
            <a:r>
              <a:rPr lang="ru-RU" dirty="0" err="1"/>
              <a:t>відділення</a:t>
            </a:r>
            <a:r>
              <a:rPr lang="ru-RU" dirty="0"/>
              <a:t> та </a:t>
            </a:r>
            <a:r>
              <a:rPr lang="ru-RU" dirty="0" err="1"/>
              <a:t>житлової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.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в </a:t>
            </a:r>
            <a:r>
              <a:rPr lang="ru-RU" dirty="0" err="1"/>
              <a:t>кормі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істотні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—</a:t>
            </a:r>
            <a:r>
              <a:rPr lang="ru-RU" i="1" dirty="0"/>
              <a:t> </a:t>
            </a:r>
            <a:r>
              <a:rPr lang="ru-RU" i="1" dirty="0" err="1"/>
              <a:t>вивільняє</a:t>
            </a:r>
            <a:r>
              <a:rPr lang="ru-RU" i="1" dirty="0"/>
              <a:t> </a:t>
            </a:r>
            <a:r>
              <a:rPr lang="ru-RU" i="1" dirty="0" err="1"/>
              <a:t>зручні</a:t>
            </a:r>
            <a:r>
              <a:rPr lang="ru-RU" i="1" dirty="0"/>
              <a:t> </a:t>
            </a:r>
            <a:r>
              <a:rPr lang="ru-RU" i="1" dirty="0" err="1"/>
              <a:t>розміщення</a:t>
            </a:r>
            <a:r>
              <a:rPr lang="ru-RU" i="1" dirty="0"/>
              <a:t> </a:t>
            </a:r>
            <a:r>
              <a:rPr lang="ru-RU" i="1" dirty="0" err="1"/>
              <a:t>вантажу</a:t>
            </a:r>
            <a:r>
              <a:rPr lang="ru-RU" i="1" dirty="0"/>
              <a:t> </a:t>
            </a:r>
            <a:r>
              <a:rPr lang="ru-RU" i="1" dirty="0" err="1"/>
              <a:t>обсяги</a:t>
            </a:r>
            <a:r>
              <a:rPr lang="ru-RU" i="1" dirty="0"/>
              <a:t> у </a:t>
            </a:r>
            <a:r>
              <a:rPr lang="ru-RU" i="1" dirty="0" err="1"/>
              <a:t>середній</a:t>
            </a:r>
            <a:r>
              <a:rPr lang="ru-RU" i="1" dirty="0"/>
              <a:t> </a:t>
            </a:r>
            <a:r>
              <a:rPr lang="ru-RU" i="1" dirty="0" err="1"/>
              <a:t>частині</a:t>
            </a:r>
            <a:r>
              <a:rPr lang="ru-RU" i="1" dirty="0"/>
              <a:t> корпуса; </a:t>
            </a:r>
            <a:br>
              <a:rPr lang="ru-RU" i="1" dirty="0"/>
            </a:br>
            <a:r>
              <a:rPr lang="ru-RU" i="1" dirty="0"/>
              <a:t>— </a:t>
            </a:r>
            <a:r>
              <a:rPr lang="ru-RU" i="1" dirty="0" err="1"/>
              <a:t>зменшує</a:t>
            </a:r>
            <a:r>
              <a:rPr lang="ru-RU" i="1" dirty="0"/>
              <a:t> кубатуру корпусу, яку </a:t>
            </a:r>
            <a:r>
              <a:rPr lang="ru-RU" i="1" dirty="0" err="1"/>
              <a:t>займає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машинне</a:t>
            </a:r>
            <a:r>
              <a:rPr lang="ru-RU" i="1" dirty="0"/>
              <a:t> </a:t>
            </a:r>
            <a:r>
              <a:rPr lang="ru-RU" i="1" dirty="0" err="1"/>
              <a:t>відділення</a:t>
            </a:r>
            <a:r>
              <a:rPr lang="ru-RU" i="1" dirty="0"/>
              <a:t>; – </a:t>
            </a:r>
            <a:r>
              <a:rPr lang="ru-RU" i="1" dirty="0" err="1"/>
              <a:t>скорочує</a:t>
            </a:r>
            <a:r>
              <a:rPr lang="ru-RU" i="1" dirty="0"/>
              <a:t> </a:t>
            </a:r>
            <a:r>
              <a:rPr lang="ru-RU" i="1" dirty="0" err="1"/>
              <a:t>довжину</a:t>
            </a:r>
            <a:r>
              <a:rPr lang="ru-RU" i="1" dirty="0"/>
              <a:t> </a:t>
            </a:r>
            <a:r>
              <a:rPr lang="ru-RU" i="1" dirty="0" err="1"/>
              <a:t>валопровода</a:t>
            </a:r>
            <a:r>
              <a:rPr lang="ru-RU" i="1" dirty="0"/>
              <a:t>, </a:t>
            </a:r>
            <a:r>
              <a:rPr lang="ru-RU" i="1" dirty="0" err="1"/>
              <a:t>отже</a:t>
            </a:r>
            <a:r>
              <a:rPr lang="ru-RU" i="1" dirty="0"/>
              <a:t>, </a:t>
            </a:r>
            <a:r>
              <a:rPr lang="ru-RU" i="1" dirty="0" err="1"/>
              <a:t>знижує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вагу, </a:t>
            </a:r>
            <a:r>
              <a:rPr lang="ru-RU" i="1" dirty="0" err="1"/>
              <a:t>тобто</a:t>
            </a:r>
            <a:r>
              <a:rPr lang="ru-RU" i="1" dirty="0"/>
              <a:t>. </a:t>
            </a:r>
            <a:r>
              <a:rPr lang="ru-RU" i="1" dirty="0" err="1"/>
              <a:t>збільшує</a:t>
            </a:r>
            <a:r>
              <a:rPr lang="ru-RU" i="1" dirty="0"/>
              <a:t> </a:t>
            </a:r>
            <a:r>
              <a:rPr lang="ru-RU" i="1" dirty="0" err="1"/>
              <a:t>корисну</a:t>
            </a:r>
            <a:r>
              <a:rPr lang="ru-RU" i="1" dirty="0"/>
              <a:t> </a:t>
            </a:r>
            <a:r>
              <a:rPr lang="ru-RU" i="1" dirty="0" err="1"/>
              <a:t>вантажопідйомність</a:t>
            </a:r>
            <a:r>
              <a:rPr lang="ru-RU" i="1" dirty="0"/>
              <a:t> судна; </a:t>
            </a:r>
            <a:br>
              <a:rPr lang="ru-RU" i="1" dirty="0"/>
            </a:br>
            <a:r>
              <a:rPr lang="ru-RU" i="1" dirty="0"/>
              <a:t>— </a:t>
            </a:r>
            <a:r>
              <a:rPr lang="ru-RU" i="1" dirty="0" err="1"/>
              <a:t>виключає</a:t>
            </a:r>
            <a:r>
              <a:rPr lang="ru-RU" i="1" dirty="0"/>
              <a:t> </a:t>
            </a:r>
            <a:r>
              <a:rPr lang="ru-RU" i="1" dirty="0" err="1"/>
              <a:t>необхідність</a:t>
            </a:r>
            <a:r>
              <a:rPr lang="ru-RU" i="1" dirty="0"/>
              <a:t> </a:t>
            </a:r>
            <a:r>
              <a:rPr lang="ru-RU" i="1" dirty="0" err="1"/>
              <a:t>передбачати</a:t>
            </a:r>
            <a:r>
              <a:rPr lang="ru-RU" i="1" dirty="0"/>
              <a:t> </a:t>
            </a:r>
            <a:r>
              <a:rPr lang="ru-RU" i="1" dirty="0" err="1"/>
              <a:t>тунель</a:t>
            </a:r>
            <a:r>
              <a:rPr lang="ru-RU" i="1" dirty="0"/>
              <a:t> валу з району машинного </a:t>
            </a:r>
            <a:r>
              <a:rPr lang="ru-RU" i="1" dirty="0" err="1"/>
              <a:t>відділення</a:t>
            </a:r>
            <a:r>
              <a:rPr lang="ru-RU" i="1" dirty="0"/>
              <a:t> в корму для </a:t>
            </a:r>
            <a:r>
              <a:rPr lang="ru-RU" i="1" dirty="0" err="1"/>
              <a:t>розміщення</a:t>
            </a:r>
            <a:r>
              <a:rPr lang="ru-RU" i="1" dirty="0"/>
              <a:t> та </a:t>
            </a:r>
            <a:r>
              <a:rPr lang="ru-RU" i="1" dirty="0" err="1"/>
              <a:t>обслуговування</a:t>
            </a:r>
            <a:r>
              <a:rPr lang="ru-RU" i="1" dirty="0"/>
              <a:t> </a:t>
            </a:r>
            <a:r>
              <a:rPr lang="ru-RU" i="1" dirty="0" err="1"/>
              <a:t>валопроводу</a:t>
            </a:r>
            <a:r>
              <a:rPr lang="ru-RU" i="1" dirty="0"/>
              <a:t>. </a:t>
            </a:r>
            <a:r>
              <a:rPr lang="ru-RU" i="1" dirty="0" err="1"/>
              <a:t>Такий</a:t>
            </a:r>
            <a:r>
              <a:rPr lang="ru-RU" i="1" dirty="0"/>
              <a:t> </a:t>
            </a:r>
            <a:r>
              <a:rPr lang="ru-RU" i="1" dirty="0" err="1"/>
              <a:t>тунель</a:t>
            </a:r>
            <a:r>
              <a:rPr lang="ru-RU" i="1" dirty="0"/>
              <a:t>, </a:t>
            </a:r>
            <a:r>
              <a:rPr lang="ru-RU" i="1" dirty="0" err="1"/>
              <a:t>прокладений</a:t>
            </a:r>
            <a:r>
              <a:rPr lang="ru-RU" i="1" dirty="0"/>
              <a:t> через </a:t>
            </a:r>
            <a:r>
              <a:rPr lang="ru-RU" i="1" dirty="0" err="1"/>
              <a:t>вантажні</a:t>
            </a:r>
            <a:r>
              <a:rPr lang="ru-RU" i="1" dirty="0"/>
              <a:t> </a:t>
            </a:r>
            <a:r>
              <a:rPr lang="ru-RU" i="1" dirty="0" err="1"/>
              <a:t>трюми</a:t>
            </a:r>
            <a:r>
              <a:rPr lang="ru-RU" i="1" dirty="0"/>
              <a:t>, на судах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середнім</a:t>
            </a:r>
            <a:r>
              <a:rPr lang="ru-RU" i="1" dirty="0"/>
              <a:t> </a:t>
            </a:r>
            <a:r>
              <a:rPr lang="ru-RU" i="1" dirty="0" err="1"/>
              <a:t>розташуванням</a:t>
            </a:r>
            <a:r>
              <a:rPr lang="ru-RU" i="1" dirty="0"/>
              <a:t> машинного </a:t>
            </a:r>
            <a:r>
              <a:rPr lang="ru-RU" i="1" dirty="0" err="1"/>
              <a:t>відділення</a:t>
            </a:r>
            <a:r>
              <a:rPr lang="ru-RU" i="1" dirty="0"/>
              <a:t> </a:t>
            </a:r>
            <a:r>
              <a:rPr lang="ru-RU" i="1" dirty="0" err="1"/>
              <a:t>зменшує</a:t>
            </a:r>
            <a:r>
              <a:rPr lang="ru-RU" i="1" dirty="0"/>
              <a:t> </a:t>
            </a:r>
            <a:r>
              <a:rPr lang="ru-RU" i="1" dirty="0" err="1"/>
              <a:t>корисну</a:t>
            </a:r>
            <a:r>
              <a:rPr lang="ru-RU" i="1" dirty="0"/>
              <a:t> кубатуру </a:t>
            </a:r>
            <a:r>
              <a:rPr lang="ru-RU" i="1" dirty="0" err="1"/>
              <a:t>трюмів</a:t>
            </a:r>
            <a:r>
              <a:rPr lang="ru-RU" i="1" dirty="0"/>
              <a:t> та </a:t>
            </a:r>
            <a:r>
              <a:rPr lang="ru-RU" i="1" dirty="0" err="1"/>
              <a:t>створює</a:t>
            </a:r>
            <a:r>
              <a:rPr lang="ru-RU" i="1" dirty="0"/>
              <a:t> </a:t>
            </a:r>
            <a:r>
              <a:rPr lang="ru-RU" i="1" dirty="0" err="1"/>
              <a:t>незручності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виконання</a:t>
            </a:r>
            <a:r>
              <a:rPr lang="ru-RU" i="1" dirty="0"/>
              <a:t> </a:t>
            </a:r>
            <a:r>
              <a:rPr lang="ru-RU" i="1" dirty="0" err="1"/>
              <a:t>вантажних</a:t>
            </a:r>
            <a:r>
              <a:rPr lang="ru-RU" i="1" dirty="0"/>
              <a:t> </a:t>
            </a:r>
            <a:r>
              <a:rPr lang="ru-RU" i="1" dirty="0" err="1"/>
              <a:t>операцій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48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Проте</a:t>
            </a:r>
            <a:r>
              <a:rPr lang="ru-RU" dirty="0"/>
              <a:t> чисто </a:t>
            </a:r>
            <a:r>
              <a:rPr lang="ru-RU" dirty="0" err="1"/>
              <a:t>кормове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машинного </a:t>
            </a:r>
            <a:r>
              <a:rPr lang="ru-RU" dirty="0" err="1"/>
              <a:t>відділення</a:t>
            </a:r>
            <a:r>
              <a:rPr lang="ru-RU" dirty="0"/>
              <a:t> та </a:t>
            </a:r>
            <a:r>
              <a:rPr lang="ru-RU" dirty="0" err="1"/>
              <a:t>житлової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удифферентовки</a:t>
            </a:r>
            <a:r>
              <a:rPr lang="ru-RU" dirty="0"/>
              <a:t>, </a:t>
            </a:r>
            <a:r>
              <a:rPr lang="ru-RU" dirty="0" err="1"/>
              <a:t>погіршує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, </a:t>
            </a:r>
            <a:r>
              <a:rPr lang="ru-RU" dirty="0" err="1"/>
              <a:t>збільшує</a:t>
            </a:r>
            <a:r>
              <a:rPr lang="ru-RU" dirty="0"/>
              <a:t> «</a:t>
            </a:r>
            <a:r>
              <a:rPr lang="ru-RU" dirty="0" err="1"/>
              <a:t>мертву</a:t>
            </a:r>
            <a:r>
              <a:rPr lang="ru-RU" dirty="0"/>
              <a:t> зону» </a:t>
            </a:r>
            <a:r>
              <a:rPr lang="ru-RU" dirty="0" err="1"/>
              <a:t>видимості</a:t>
            </a:r>
            <a:r>
              <a:rPr lang="ru-RU" dirty="0"/>
              <a:t> в </a:t>
            </a:r>
            <a:r>
              <a:rPr lang="ru-RU" dirty="0" err="1"/>
              <a:t>носі</a:t>
            </a:r>
            <a:r>
              <a:rPr lang="ru-RU" dirty="0"/>
              <a:t>,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машинного </a:t>
            </a:r>
            <a:r>
              <a:rPr lang="ru-RU" dirty="0" err="1"/>
              <a:t>відділення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. Тому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вибір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архітектурного</a:t>
            </a:r>
            <a:r>
              <a:rPr lang="ru-RU" dirty="0"/>
              <a:t> типу </a:t>
            </a:r>
            <a:r>
              <a:rPr lang="ru-RU" dirty="0" err="1"/>
              <a:t>вирішується</a:t>
            </a:r>
            <a:r>
              <a:rPr lang="ru-RU" dirty="0"/>
              <a:t> в кожному конкретному </a:t>
            </a:r>
            <a:r>
              <a:rPr lang="ru-RU" dirty="0" err="1"/>
              <a:t>випадку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судна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суден </a:t>
            </a:r>
            <a:r>
              <a:rPr lang="ru-RU" dirty="0" err="1"/>
              <a:t>зустрічаються</a:t>
            </a:r>
            <a:r>
              <a:rPr lang="ru-RU" dirty="0"/>
              <a:t> судна не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кормовим</a:t>
            </a:r>
            <a:r>
              <a:rPr lang="ru-RU" dirty="0"/>
              <a:t> та </a:t>
            </a:r>
            <a:r>
              <a:rPr lang="ru-RU" dirty="0" err="1"/>
              <a:t>проміжним</a:t>
            </a:r>
            <a:r>
              <a:rPr lang="ru-RU" dirty="0"/>
              <a:t>, але 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машинного </a:t>
            </a:r>
            <a:r>
              <a:rPr lang="ru-RU" dirty="0" err="1"/>
              <a:t>відділення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uk.wikipedia.org/wiki</a:t>
            </a:r>
            <a:r>
              <a:rPr lang="uk-UA" dirty="0"/>
              <a:t> </a:t>
            </a:r>
            <a:r>
              <a:rPr lang="uk-UA" dirty="0" smtClean="0"/>
              <a:t>А</a:t>
            </a:r>
            <a:r>
              <a:rPr lang="ru-RU" sz="1800" dirty="0" smtClean="0"/>
              <a:t>РХІТЕКТУРНО-КОНСТРУКТИВНІ </a:t>
            </a:r>
            <a:r>
              <a:rPr lang="ru-RU" sz="1800" dirty="0"/>
              <a:t>ТИПИ СУДІВ</a:t>
            </a:r>
            <a:endParaRPr lang="uk-UA" sz="1800" dirty="0" smtClean="0"/>
          </a:p>
          <a:p>
            <a:r>
              <a:rPr lang="en-US" dirty="0" smtClean="0"/>
              <a:t>https</a:t>
            </a:r>
            <a:r>
              <a:rPr lang="en-US" dirty="0"/>
              <a:t>://educenter.com.ua/arhitekturi-sudiv-kursak-net/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d5oijq2uiaafsn6-155688190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0" y="1479176"/>
            <a:ext cx="7042880" cy="46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3741"/>
            <a:ext cx="10515600" cy="5603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АРХІТЕКТУРНО-КОНСТРУКТИВНІ ТИПИ </a:t>
            </a:r>
            <a:r>
              <a:rPr lang="ru-RU" b="1" i="1" dirty="0" smtClean="0">
                <a:solidFill>
                  <a:srgbClr val="FF0000"/>
                </a:solidFill>
              </a:rPr>
              <a:t>СУДІВ. </a:t>
            </a:r>
            <a:r>
              <a:rPr lang="ru-RU" b="1" i="1" dirty="0" err="1" smtClean="0">
                <a:solidFill>
                  <a:srgbClr val="FF0000"/>
                </a:solidFill>
              </a:rPr>
              <a:t>Частина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2.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Число </a:t>
            </a:r>
            <a:r>
              <a:rPr lang="ru-RU" b="1" i="1" dirty="0">
                <a:solidFill>
                  <a:srgbClr val="FF0000"/>
                </a:solidFill>
              </a:rPr>
              <a:t>та </a:t>
            </a:r>
            <a:r>
              <a:rPr lang="ru-RU" b="1" i="1" dirty="0" err="1">
                <a:solidFill>
                  <a:srgbClr val="FF0000"/>
                </a:solidFill>
              </a:rPr>
              <a:t>розташування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надбудов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кількістю</a:t>
            </a:r>
            <a:r>
              <a:rPr lang="ru-RU" dirty="0"/>
              <a:t> та </a:t>
            </a:r>
            <a:r>
              <a:rPr lang="ru-RU" dirty="0" err="1"/>
              <a:t>розташуванням</a:t>
            </a:r>
            <a:r>
              <a:rPr lang="ru-RU" dirty="0"/>
              <a:t> </a:t>
            </a:r>
            <a:r>
              <a:rPr lang="ru-RU" dirty="0" err="1"/>
              <a:t>надбудов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:</a:t>
            </a:r>
          </a:p>
          <a:p>
            <a:r>
              <a:rPr lang="ru-RU" b="1" i="1" dirty="0" err="1"/>
              <a:t>триострівні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три </a:t>
            </a:r>
            <a:r>
              <a:rPr lang="ru-RU" dirty="0" err="1"/>
              <a:t>надбудови</a:t>
            </a:r>
            <a:r>
              <a:rPr lang="ru-RU" dirty="0"/>
              <a:t>: бак,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надбудову</a:t>
            </a:r>
            <a:r>
              <a:rPr lang="ru-RU" dirty="0"/>
              <a:t> та ют. </a:t>
            </a:r>
            <a:r>
              <a:rPr lang="ru-RU" dirty="0" err="1"/>
              <a:t>Якщо</a:t>
            </a:r>
            <a:r>
              <a:rPr lang="ru-RU" dirty="0"/>
              <a:t> сума </a:t>
            </a:r>
            <a:r>
              <a:rPr lang="ru-RU" dirty="0" err="1"/>
              <a:t>відстаней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надбудовами</a:t>
            </a:r>
            <a:r>
              <a:rPr lang="ru-RU" dirty="0"/>
              <a:t> становить </a:t>
            </a:r>
            <a:r>
              <a:rPr lang="ru-RU" dirty="0" err="1"/>
              <a:t>менше</a:t>
            </a:r>
            <a:r>
              <a:rPr lang="ru-RU" dirty="0"/>
              <a:t> 25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судна, </a:t>
            </a:r>
            <a:r>
              <a:rPr lang="ru-RU" dirty="0" err="1"/>
              <a:t>таке</a:t>
            </a:r>
            <a:r>
              <a:rPr lang="ru-RU" dirty="0"/>
              <a:t> судно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колодязним</a:t>
            </a:r>
            <a:r>
              <a:rPr lang="ru-RU" dirty="0"/>
              <a:t>;</a:t>
            </a:r>
          </a:p>
          <a:p>
            <a:r>
              <a:rPr lang="ru-RU" b="1" i="1" dirty="0" err="1"/>
              <a:t>двоострівні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бак і </a:t>
            </a:r>
            <a:r>
              <a:rPr lang="ru-RU" dirty="0" err="1"/>
              <a:t>ють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судна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подовжений</a:t>
            </a:r>
            <a:r>
              <a:rPr lang="ru-RU" dirty="0"/>
              <a:t> бак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подовжений</a:t>
            </a:r>
            <a:r>
              <a:rPr lang="ru-RU" dirty="0"/>
              <a:t> ют — у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надбудова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з баком </a:t>
            </a:r>
            <a:r>
              <a:rPr lang="ru-RU" dirty="0" err="1"/>
              <a:t>або</a:t>
            </a:r>
            <a:r>
              <a:rPr lang="ru-RU" dirty="0"/>
              <a:t> ютом;</a:t>
            </a:r>
          </a:p>
          <a:p>
            <a:r>
              <a:rPr lang="ru-RU" b="1" i="1" dirty="0" err="1"/>
              <a:t>одноострівні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одну </a:t>
            </a:r>
            <a:r>
              <a:rPr lang="ru-RU" dirty="0" err="1"/>
              <a:t>надбудову</a:t>
            </a:r>
            <a:r>
              <a:rPr lang="ru-RU" dirty="0"/>
              <a:t> — бак </a:t>
            </a:r>
            <a:r>
              <a:rPr lang="ru-RU" dirty="0" err="1"/>
              <a:t>або</a:t>
            </a:r>
            <a:r>
              <a:rPr lang="ru-RU" dirty="0"/>
              <a:t> ют;</a:t>
            </a:r>
          </a:p>
          <a:p>
            <a:r>
              <a:rPr lang="ru-RU" b="1" i="1" dirty="0"/>
              <a:t>з </a:t>
            </a:r>
            <a:r>
              <a:rPr lang="ru-RU" b="1" i="1" dirty="0" err="1"/>
              <a:t>суцільною</a:t>
            </a:r>
            <a:r>
              <a:rPr lang="ru-RU" b="1" i="1" dirty="0"/>
              <a:t> </a:t>
            </a:r>
            <a:r>
              <a:rPr lang="ru-RU" b="1" i="1" dirty="0" err="1"/>
              <a:t>надбудовою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рубки.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45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перерахованих</a:t>
            </a:r>
            <a:r>
              <a:rPr lang="ru-RU" dirty="0"/>
              <a:t>,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квартердічні</a:t>
            </a:r>
            <a:r>
              <a:rPr lang="ru-RU" dirty="0"/>
              <a:t> судна, </a:t>
            </a:r>
            <a:r>
              <a:rPr lang="ru-RU" dirty="0" err="1"/>
              <a:t>тобто</a:t>
            </a:r>
            <a:r>
              <a:rPr lang="ru-RU" dirty="0"/>
              <a:t> судна,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квартердек – </a:t>
            </a:r>
            <a:r>
              <a:rPr lang="ru-RU" dirty="0" err="1"/>
              <a:t>місцеве</a:t>
            </a:r>
            <a:r>
              <a:rPr lang="ru-RU" dirty="0"/>
              <a:t>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палуби на 0,8-1,2 м у </a:t>
            </a:r>
            <a:r>
              <a:rPr lang="ru-RU" dirty="0" err="1"/>
              <a:t>кормовій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 </a:t>
            </a:r>
            <a:r>
              <a:rPr lang="ru-RU" b="1" i="1" dirty="0" err="1"/>
              <a:t>Квартердічні</a:t>
            </a:r>
            <a:r>
              <a:rPr lang="ru-RU" b="1" i="1" dirty="0"/>
              <a:t> судна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квартердека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.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так </a:t>
            </a:r>
            <a:r>
              <a:rPr lang="ru-RU" dirty="0" err="1"/>
              <a:t>званий</a:t>
            </a:r>
            <a:r>
              <a:rPr lang="ru-RU" b="1" i="1" dirty="0" err="1"/>
              <a:t>шельтердичний</a:t>
            </a:r>
            <a:r>
              <a:rPr lang="ru-RU" b="1" i="1" dirty="0"/>
              <a:t> тип судна</a:t>
            </a:r>
            <a:r>
              <a:rPr lang="ru-RU" dirty="0"/>
              <a:t> (Схема 3).</a:t>
            </a:r>
          </a:p>
        </p:txBody>
      </p:sp>
      <p:pic>
        <p:nvPicPr>
          <p:cNvPr id="1026" name="Picture 2" descr="C:\Users\User\Desktop\clip_image0038.jpg.pagespeed.ce.fQyOGzwiV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 b="4531"/>
          <a:stretch/>
        </p:blipFill>
        <p:spPr bwMode="auto">
          <a:xfrm>
            <a:off x="5692590" y="2581834"/>
            <a:ext cx="5698600" cy="38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2329" y="2834679"/>
            <a:ext cx="4643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архітектурно-конструктивні</a:t>
            </a:r>
            <a:r>
              <a:rPr lang="ru-RU" i="1" dirty="0"/>
              <a:t> </a:t>
            </a:r>
            <a:r>
              <a:rPr lang="ru-RU" i="1" dirty="0" err="1"/>
              <a:t>типи</a:t>
            </a:r>
            <a:r>
              <a:rPr lang="ru-RU" i="1" dirty="0"/>
              <a:t> </a:t>
            </a:r>
            <a:r>
              <a:rPr lang="ru-RU" i="1" dirty="0" err="1"/>
              <a:t>судів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відрізняються</a:t>
            </a:r>
            <a:r>
              <a:rPr lang="ru-RU" i="1" dirty="0"/>
              <a:t> числом та </a:t>
            </a:r>
            <a:r>
              <a:rPr lang="ru-RU" i="1" dirty="0" err="1"/>
              <a:t>розташуванням</a:t>
            </a:r>
            <a:r>
              <a:rPr lang="ru-RU" i="1" dirty="0"/>
              <a:t> </a:t>
            </a:r>
            <a:r>
              <a:rPr lang="ru-RU" i="1" dirty="0" err="1"/>
              <a:t>надбудов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а </a:t>
            </a:r>
            <a:r>
              <a:rPr lang="ru-RU" i="1" dirty="0"/>
              <a:t>— </a:t>
            </a:r>
            <a:r>
              <a:rPr lang="ru-RU" i="1" dirty="0" err="1"/>
              <a:t>триострівне</a:t>
            </a:r>
            <a:r>
              <a:rPr lang="ru-RU" i="1" dirty="0"/>
              <a:t> судно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б </a:t>
            </a:r>
            <a:r>
              <a:rPr lang="ru-RU" i="1" dirty="0"/>
              <a:t>– </a:t>
            </a:r>
            <a:r>
              <a:rPr lang="ru-RU" i="1" dirty="0" err="1"/>
              <a:t>двоострівне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в </a:t>
            </a:r>
            <a:r>
              <a:rPr lang="ru-RU" i="1" dirty="0"/>
              <a:t>– </a:t>
            </a:r>
            <a:r>
              <a:rPr lang="ru-RU" i="1" dirty="0" err="1"/>
              <a:t>двоострівне</a:t>
            </a:r>
            <a:r>
              <a:rPr lang="ru-RU" i="1" dirty="0"/>
              <a:t> з </a:t>
            </a:r>
            <a:r>
              <a:rPr lang="ru-RU" i="1" dirty="0" err="1"/>
              <a:t>видовженим</a:t>
            </a:r>
            <a:r>
              <a:rPr lang="ru-RU" i="1" dirty="0"/>
              <a:t> баком; </a:t>
            </a:r>
            <a:endParaRPr lang="ru-RU" i="1" dirty="0" smtClean="0"/>
          </a:p>
          <a:p>
            <a:r>
              <a:rPr lang="ru-RU" i="1" dirty="0" smtClean="0"/>
              <a:t>г </a:t>
            </a:r>
            <a:r>
              <a:rPr lang="ru-RU" i="1" dirty="0"/>
              <a:t>— </a:t>
            </a:r>
            <a:r>
              <a:rPr lang="ru-RU" i="1" dirty="0" err="1"/>
              <a:t>двоостровне</a:t>
            </a:r>
            <a:r>
              <a:rPr lang="ru-RU" i="1" dirty="0"/>
              <a:t> з </a:t>
            </a:r>
            <a:r>
              <a:rPr lang="ru-RU" i="1" dirty="0" err="1"/>
              <a:t>подовженим</a:t>
            </a:r>
            <a:r>
              <a:rPr lang="ru-RU" i="1" dirty="0"/>
              <a:t> ютом; </a:t>
            </a:r>
            <a:endParaRPr lang="ru-RU" i="1" dirty="0" smtClean="0"/>
          </a:p>
          <a:p>
            <a:r>
              <a:rPr lang="ru-RU" i="1" dirty="0" smtClean="0"/>
              <a:t>д </a:t>
            </a:r>
            <a:r>
              <a:rPr lang="ru-RU" i="1" dirty="0"/>
              <a:t>— </a:t>
            </a:r>
            <a:r>
              <a:rPr lang="ru-RU" i="1" dirty="0" err="1"/>
              <a:t>одноострівне</a:t>
            </a:r>
            <a:r>
              <a:rPr lang="ru-RU" i="1" dirty="0"/>
              <a:t> з баком; </a:t>
            </a:r>
            <a:endParaRPr lang="ru-RU" i="1" dirty="0" smtClean="0"/>
          </a:p>
          <a:p>
            <a:r>
              <a:rPr lang="ru-RU" i="1" dirty="0" smtClean="0"/>
              <a:t>е </a:t>
            </a:r>
            <a:r>
              <a:rPr lang="ru-RU" i="1" dirty="0"/>
              <a:t>– </a:t>
            </a:r>
            <a:r>
              <a:rPr lang="ru-RU" i="1" dirty="0" err="1"/>
              <a:t>одноострівне</a:t>
            </a:r>
            <a:r>
              <a:rPr lang="ru-RU" i="1" dirty="0"/>
              <a:t> з ютом; </a:t>
            </a:r>
            <a:endParaRPr lang="ru-RU" i="1" dirty="0" smtClean="0"/>
          </a:p>
          <a:p>
            <a:r>
              <a:rPr lang="ru-RU" i="1" dirty="0" smtClean="0"/>
              <a:t>ж </a:t>
            </a:r>
            <a:r>
              <a:rPr lang="ru-RU" i="1" dirty="0"/>
              <a:t>–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суцільною</a:t>
            </a:r>
            <a:r>
              <a:rPr lang="ru-RU" i="1" dirty="0"/>
              <a:t> </a:t>
            </a:r>
            <a:r>
              <a:rPr lang="ru-RU" i="1" dirty="0" err="1"/>
              <a:t>надбудовою</a:t>
            </a:r>
            <a:r>
              <a:rPr lang="ru-RU" i="1" dirty="0"/>
              <a:t>; </a:t>
            </a:r>
            <a:endParaRPr lang="ru-RU" i="1" dirty="0" smtClean="0"/>
          </a:p>
          <a:p>
            <a:r>
              <a:rPr lang="ru-RU" i="1" dirty="0" smtClean="0"/>
              <a:t>з </a:t>
            </a:r>
            <a:r>
              <a:rPr lang="ru-RU" i="1" dirty="0"/>
              <a:t>— </a:t>
            </a:r>
            <a:r>
              <a:rPr lang="ru-RU" i="1" dirty="0" err="1"/>
              <a:t>гладкопалубне</a:t>
            </a:r>
            <a:r>
              <a:rPr lang="ru-RU" i="1" dirty="0"/>
              <a:t> без </a:t>
            </a:r>
            <a:r>
              <a:rPr lang="ru-RU" i="1" dirty="0" err="1"/>
              <a:t>надбудов</a:t>
            </a:r>
            <a:r>
              <a:rPr lang="ru-RU" i="1" dirty="0"/>
              <a:t>; </a:t>
            </a:r>
            <a:endParaRPr lang="ru-RU" i="1" dirty="0" smtClean="0"/>
          </a:p>
          <a:p>
            <a:r>
              <a:rPr lang="ru-RU" i="1" dirty="0" smtClean="0"/>
              <a:t>і </a:t>
            </a:r>
            <a:r>
              <a:rPr lang="ru-RU" i="1" dirty="0"/>
              <a:t>— </a:t>
            </a:r>
            <a:r>
              <a:rPr lang="ru-RU" i="1" dirty="0" err="1"/>
              <a:t>квартердічне</a:t>
            </a:r>
            <a:r>
              <a:rPr lang="ru-RU" i="1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55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Характерною </a:t>
            </a:r>
            <a:r>
              <a:rPr lang="ru-RU" dirty="0" err="1"/>
              <a:t>ознакою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конструктивним</a:t>
            </a:r>
            <a:r>
              <a:rPr lang="ru-RU" dirty="0"/>
              <a:t> типом судна і </a:t>
            </a:r>
            <a:r>
              <a:rPr lang="ru-RU" dirty="0" err="1"/>
              <a:t>властивим</a:t>
            </a:r>
            <a:r>
              <a:rPr lang="ru-RU" dirty="0"/>
              <a:t>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морським</a:t>
            </a:r>
            <a:r>
              <a:rPr lang="ru-RU" dirty="0"/>
              <a:t> судам, є </a:t>
            </a:r>
            <a:r>
              <a:rPr lang="ru-RU" dirty="0" err="1"/>
              <a:t>відповідність</a:t>
            </a:r>
            <a:r>
              <a:rPr lang="ru-RU" dirty="0"/>
              <a:t> опади, </a:t>
            </a:r>
            <a:r>
              <a:rPr lang="ru-RU" dirty="0" err="1"/>
              <a:t>гранично</a:t>
            </a:r>
            <a:r>
              <a:rPr lang="ru-RU" dirty="0"/>
              <a:t> </a:t>
            </a:r>
            <a:r>
              <a:rPr lang="ru-RU" dirty="0" err="1"/>
              <a:t>допустимої</a:t>
            </a:r>
            <a:r>
              <a:rPr lang="ru-RU" dirty="0"/>
              <a:t> за Правилами про </a:t>
            </a:r>
            <a:r>
              <a:rPr lang="ru-RU" dirty="0" err="1"/>
              <a:t>вантажну</a:t>
            </a:r>
            <a:r>
              <a:rPr lang="ru-RU" dirty="0"/>
              <a:t> марку, </a:t>
            </a:r>
            <a:r>
              <a:rPr lang="ru-RU" dirty="0" err="1"/>
              <a:t>тієї</a:t>
            </a:r>
            <a:r>
              <a:rPr lang="ru-RU" dirty="0"/>
              <a:t> осадки, яка </a:t>
            </a:r>
            <a:r>
              <a:rPr lang="ru-RU" dirty="0" err="1"/>
              <a:t>призначена</a:t>
            </a:r>
            <a:r>
              <a:rPr lang="ru-RU" dirty="0"/>
              <a:t> судну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проектуванні</a:t>
            </a:r>
            <a:r>
              <a:rPr lang="ru-RU" dirty="0"/>
              <a:t> та </a:t>
            </a:r>
            <a:r>
              <a:rPr lang="ru-RU" dirty="0" err="1"/>
              <a:t>прийнята</a:t>
            </a:r>
            <a:r>
              <a:rPr lang="ru-RU" dirty="0"/>
              <a:t> у </a:t>
            </a:r>
            <a:r>
              <a:rPr lang="ru-RU" dirty="0" err="1"/>
              <a:t>розрахунках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 корпусу.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проектна</a:t>
            </a:r>
            <a:r>
              <a:rPr lang="ru-RU" dirty="0"/>
              <a:t> осадка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осаді</a:t>
            </a:r>
            <a:r>
              <a:rPr lang="ru-RU" dirty="0"/>
              <a:t> за Правилами, то </a:t>
            </a:r>
            <a:r>
              <a:rPr lang="ru-RU" dirty="0" err="1"/>
              <a:t>таке</a:t>
            </a:r>
            <a:r>
              <a:rPr lang="ru-RU" dirty="0"/>
              <a:t> судно </a:t>
            </a:r>
            <a:r>
              <a:rPr lang="ru-RU" dirty="0" err="1"/>
              <a:t>називають</a:t>
            </a:r>
            <a:r>
              <a:rPr lang="ru-RU" dirty="0"/>
              <a:t> судном з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надводним</a:t>
            </a:r>
            <a:r>
              <a:rPr lang="ru-RU" dirty="0"/>
              <a:t> бортом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повнонабірним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то – судном з </a:t>
            </a:r>
            <a:r>
              <a:rPr lang="ru-RU" dirty="0" err="1"/>
              <a:t>надлишковим</a:t>
            </a:r>
            <a:r>
              <a:rPr lang="ru-RU" dirty="0"/>
              <a:t> </a:t>
            </a:r>
            <a:r>
              <a:rPr lang="ru-RU" dirty="0" err="1"/>
              <a:t>надводним</a:t>
            </a:r>
            <a:r>
              <a:rPr lang="ru-RU" dirty="0"/>
              <a:t> бортом.</a:t>
            </a:r>
          </a:p>
          <a:p>
            <a:pPr marL="0" indent="0">
              <a:buNone/>
            </a:pPr>
            <a:r>
              <a:rPr lang="ru-RU" dirty="0" err="1"/>
              <a:t>Архітектурно-конструктивний</a:t>
            </a:r>
            <a:r>
              <a:rPr lang="ru-RU" dirty="0"/>
              <a:t> тип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надводним</a:t>
            </a:r>
            <a:r>
              <a:rPr lang="ru-RU" dirty="0"/>
              <a:t> бортом </a:t>
            </a:r>
            <a:r>
              <a:rPr lang="ru-RU" dirty="0" err="1"/>
              <a:t>характерний</a:t>
            </a:r>
            <a:r>
              <a:rPr lang="ru-RU" dirty="0"/>
              <a:t> для суден,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перевозять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вантажі</a:t>
            </a:r>
            <a:r>
              <a:rPr lang="ru-RU" dirty="0"/>
              <a:t> – </a:t>
            </a:r>
            <a:r>
              <a:rPr lang="ru-RU" dirty="0" err="1"/>
              <a:t>ліс</a:t>
            </a:r>
            <a:r>
              <a:rPr lang="ru-RU" dirty="0"/>
              <a:t>, зерно, руду,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Судна,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легких </a:t>
            </a:r>
            <a:r>
              <a:rPr lang="ru-RU" dirty="0" err="1"/>
              <a:t>вантажів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і </a:t>
            </a:r>
            <a:r>
              <a:rPr lang="ru-RU" dirty="0" err="1"/>
              <a:t>шельтердечные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надлишковий</a:t>
            </a:r>
            <a:r>
              <a:rPr lang="ru-RU" dirty="0"/>
              <a:t> </a:t>
            </a:r>
            <a:r>
              <a:rPr lang="ru-RU" dirty="0" err="1"/>
              <a:t>надводний</a:t>
            </a:r>
            <a:r>
              <a:rPr lang="ru-RU" dirty="0"/>
              <a:t> борт. Судна з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надлишковим</a:t>
            </a:r>
            <a:r>
              <a:rPr lang="ru-RU" dirty="0"/>
              <a:t> </a:t>
            </a:r>
            <a:r>
              <a:rPr lang="ru-RU" dirty="0" err="1"/>
              <a:t>надводним</a:t>
            </a:r>
            <a:r>
              <a:rPr lang="ru-RU" dirty="0"/>
              <a:t> бортом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3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2706"/>
            <a:ext cx="10515600" cy="55942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АРХІТЕКТУРА ЗОВНІШНЬОГО ВИДУ СУДНА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розробці</a:t>
            </a:r>
            <a:r>
              <a:rPr lang="ru-RU" dirty="0"/>
              <a:t> проекту судна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пліч</a:t>
            </a:r>
            <a:r>
              <a:rPr lang="ru-RU" dirty="0"/>
              <a:t>-о-</a:t>
            </a:r>
            <a:r>
              <a:rPr lang="ru-RU" dirty="0" err="1"/>
              <a:t>пліч</a:t>
            </a:r>
            <a:r>
              <a:rPr lang="ru-RU" dirty="0"/>
              <a:t> з конструкторами-</a:t>
            </a:r>
            <a:r>
              <a:rPr lang="ru-RU" dirty="0" err="1"/>
              <a:t>суднобудівниками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суднової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метою є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досконалого</a:t>
            </a:r>
            <a:r>
              <a:rPr lang="ru-RU" dirty="0"/>
              <a:t> судна,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як </a:t>
            </a:r>
            <a:r>
              <a:rPr lang="ru-RU" dirty="0" err="1"/>
              <a:t>техніко-експлуатаційним</a:t>
            </a:r>
            <a:r>
              <a:rPr lang="ru-RU" dirty="0"/>
              <a:t>, так і </a:t>
            </a:r>
            <a:r>
              <a:rPr lang="ru-RU" dirty="0" err="1"/>
              <a:t>естетичним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велика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судна, особливо далекого </a:t>
            </a:r>
            <a:r>
              <a:rPr lang="ru-RU" dirty="0" err="1"/>
              <a:t>плавання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за ним </a:t>
            </a:r>
            <a:r>
              <a:rPr lang="ru-RU" dirty="0" err="1"/>
              <a:t>судять</a:t>
            </a:r>
            <a:r>
              <a:rPr lang="ru-RU" dirty="0"/>
              <a:t> про </a:t>
            </a:r>
            <a:r>
              <a:rPr lang="ru-RU" dirty="0" err="1"/>
              <a:t>досягнення</a:t>
            </a:r>
            <a:r>
              <a:rPr lang="ru-RU" dirty="0"/>
              <a:t> та культуру </a:t>
            </a:r>
            <a:r>
              <a:rPr lang="ru-RU" dirty="0" err="1"/>
              <a:t>країни</a:t>
            </a:r>
            <a:r>
              <a:rPr lang="ru-RU" dirty="0"/>
              <a:t>, яку вона </a:t>
            </a:r>
            <a:r>
              <a:rPr lang="ru-RU" dirty="0" err="1"/>
              <a:t>представляє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Велику</a:t>
            </a:r>
            <a:r>
              <a:rPr lang="ru-RU" dirty="0"/>
              <a:t> роль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судна </a:t>
            </a:r>
            <a:r>
              <a:rPr lang="ru-RU" dirty="0" err="1"/>
              <a:t>грає</a:t>
            </a:r>
            <a:r>
              <a:rPr lang="ru-RU" dirty="0"/>
              <a:t> як форма основного корпусу, </a:t>
            </a:r>
            <a:r>
              <a:rPr lang="ru-RU" dirty="0" err="1"/>
              <a:t>вибирається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, з </a:t>
            </a:r>
            <a:r>
              <a:rPr lang="ru-RU" dirty="0" err="1"/>
              <a:t>експлуатаційно-технічних</a:t>
            </a:r>
            <a:r>
              <a:rPr lang="ru-RU" dirty="0"/>
              <a:t> </a:t>
            </a:r>
            <a:r>
              <a:rPr lang="ru-RU" dirty="0" err="1"/>
              <a:t>міркувань</a:t>
            </a:r>
            <a:r>
              <a:rPr lang="ru-RU" dirty="0"/>
              <a:t>, а й форма </a:t>
            </a:r>
            <a:r>
              <a:rPr lang="ru-RU" dirty="0" err="1"/>
              <a:t>надбудов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, форма </a:t>
            </a:r>
            <a:r>
              <a:rPr lang="ru-RU" dirty="0" err="1"/>
              <a:t>вирізів</a:t>
            </a:r>
            <a:r>
              <a:rPr lang="ru-RU" dirty="0"/>
              <a:t> у </a:t>
            </a:r>
            <a:r>
              <a:rPr lang="ru-RU" dirty="0" err="1"/>
              <a:t>фальшборті</a:t>
            </a:r>
            <a:r>
              <a:rPr lang="ru-RU" dirty="0"/>
              <a:t>, форма і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димових</a:t>
            </a:r>
            <a:r>
              <a:rPr lang="ru-RU" dirty="0"/>
              <a:t> труб, </a:t>
            </a:r>
            <a:r>
              <a:rPr lang="ru-RU" dirty="0" err="1"/>
              <a:t>фарбування</a:t>
            </a:r>
            <a:r>
              <a:rPr lang="ru-RU" dirty="0"/>
              <a:t> корпусу і </a:t>
            </a:r>
            <a:r>
              <a:rPr lang="ru-RU" dirty="0" err="1"/>
              <a:t>надбудов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постійному</a:t>
            </a:r>
            <a:r>
              <a:rPr lang="ru-RU" dirty="0"/>
              <a:t> </a:t>
            </a:r>
            <a:r>
              <a:rPr lang="ru-RU" dirty="0" err="1"/>
              <a:t>вдосконаленню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форм </a:t>
            </a:r>
            <a:r>
              <a:rPr lang="ru-RU" dirty="0" err="1"/>
              <a:t>судів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фахівців-архітекторів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,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динамічністю</a:t>
            </a:r>
            <a:r>
              <a:rPr lang="ru-RU" dirty="0"/>
              <a:t>, </a:t>
            </a:r>
            <a:r>
              <a:rPr lang="ru-RU" dirty="0" err="1"/>
              <a:t>стрімкістю</a:t>
            </a:r>
            <a:r>
              <a:rPr lang="ru-RU" dirty="0"/>
              <a:t> форм та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особливостям</a:t>
            </a:r>
            <a:r>
              <a:rPr lang="ru-RU" dirty="0"/>
              <a:t>, </a:t>
            </a:r>
            <a:r>
              <a:rPr lang="ru-RU" dirty="0" err="1"/>
              <a:t>характерним</a:t>
            </a:r>
            <a:r>
              <a:rPr lang="ru-RU" dirty="0"/>
              <a:t> для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113" y="609600"/>
            <a:ext cx="11142404" cy="5567363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sz="2000" dirty="0" err="1" smtClean="0"/>
              <a:t>Пасажирський</a:t>
            </a:r>
            <a:r>
              <a:rPr lang="ru-RU" sz="2000" dirty="0" smtClean="0"/>
              <a:t> </a:t>
            </a:r>
            <a:r>
              <a:rPr lang="ru-RU" sz="2000" dirty="0"/>
              <a:t>лайнер </a:t>
            </a:r>
            <a:r>
              <a:rPr lang="ru-RU" sz="2000" dirty="0" err="1"/>
              <a:t>будівлі</a:t>
            </a:r>
            <a:r>
              <a:rPr lang="ru-RU" sz="2000" dirty="0"/>
              <a:t> 1930-х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                  </a:t>
            </a:r>
            <a:r>
              <a:rPr lang="ru-RU" sz="2000" dirty="0" err="1" smtClean="0"/>
              <a:t>Пасажирський</a:t>
            </a:r>
            <a:r>
              <a:rPr lang="ru-RU" sz="2000" dirty="0" smtClean="0"/>
              <a:t> </a:t>
            </a:r>
            <a:r>
              <a:rPr lang="ru-RU" sz="2000" dirty="0"/>
              <a:t>лайнер </a:t>
            </a:r>
            <a:r>
              <a:rPr lang="ru-RU" sz="2000" dirty="0" err="1"/>
              <a:t>будівлі</a:t>
            </a:r>
            <a:r>
              <a:rPr lang="ru-RU" sz="2000" dirty="0"/>
              <a:t> 2020-х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pic>
        <p:nvPicPr>
          <p:cNvPr id="2050" name="Picture 2" descr="C:\Users\User\Desktop\s81269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0" y="1469931"/>
            <a:ext cx="4770169" cy="303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аллю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25" y="1299882"/>
            <a:ext cx="6258692" cy="33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Надбудови</a:t>
            </a:r>
            <a:r>
              <a:rPr lang="ru-RU" dirty="0"/>
              <a:t> та рубки </a:t>
            </a:r>
            <a:r>
              <a:rPr lang="ru-RU" dirty="0" err="1"/>
              <a:t>нових</a:t>
            </a:r>
            <a:r>
              <a:rPr lang="ru-RU" dirty="0"/>
              <a:t> суден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обтічні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вирізи</a:t>
            </a:r>
            <a:r>
              <a:rPr lang="ru-RU" dirty="0"/>
              <a:t> у </a:t>
            </a:r>
            <a:r>
              <a:rPr lang="ru-RU" dirty="0" err="1"/>
              <a:t>фальшборті</a:t>
            </a:r>
            <a:r>
              <a:rPr lang="ru-RU" dirty="0"/>
              <a:t> </a:t>
            </a:r>
            <a:r>
              <a:rPr lang="ru-RU" dirty="0" err="1"/>
              <a:t>нахилені</a:t>
            </a:r>
            <a:r>
              <a:rPr lang="ru-RU" dirty="0"/>
              <a:t> вперед, </a:t>
            </a:r>
            <a:r>
              <a:rPr lang="ru-RU" dirty="0" err="1"/>
              <a:t>протяжність</a:t>
            </a:r>
            <a:r>
              <a:rPr lang="ru-RU" dirty="0"/>
              <a:t> рубок,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,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силует</a:t>
            </a:r>
            <a:r>
              <a:rPr lang="ru-RU" dirty="0"/>
              <a:t> судна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динамічним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 smtClean="0"/>
              <a:t>Вид </a:t>
            </a:r>
            <a:r>
              <a:rPr lang="ru-RU" b="1" i="1" dirty="0" err="1"/>
              <a:t>сучасного</a:t>
            </a:r>
            <a:r>
              <a:rPr lang="ru-RU" b="1" i="1" dirty="0"/>
              <a:t> </a:t>
            </a:r>
            <a:r>
              <a:rPr lang="ru-RU" b="1" i="1" dirty="0" err="1"/>
              <a:t>океанського</a:t>
            </a:r>
            <a:r>
              <a:rPr lang="ru-RU" b="1" i="1" dirty="0"/>
              <a:t> </a:t>
            </a:r>
            <a:r>
              <a:rPr lang="ru-RU" b="1" i="1" dirty="0" err="1"/>
              <a:t>пасажирського</a:t>
            </a:r>
            <a:r>
              <a:rPr lang="ru-RU" b="1" i="1" dirty="0"/>
              <a:t> лайнера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 descr="C:\Users\User\Desktop\01-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73" y="2346680"/>
            <a:ext cx="5762156" cy="34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7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918"/>
            <a:ext cx="10515600" cy="5934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Перехідним</a:t>
            </a:r>
            <a:r>
              <a:rPr lang="ru-RU" dirty="0"/>
              <a:t> </a:t>
            </a:r>
            <a:r>
              <a:rPr lang="ru-RU" dirty="0" err="1"/>
              <a:t>кницям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бака до фальшборту та </a:t>
            </a:r>
            <a:r>
              <a:rPr lang="ru-RU" dirty="0" err="1"/>
              <a:t>козирку</a:t>
            </a:r>
            <a:r>
              <a:rPr lang="ru-RU" dirty="0"/>
              <a:t> в </a:t>
            </a:r>
            <a:r>
              <a:rPr lang="ru-RU" dirty="0" err="1"/>
              <a:t>носі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подовжена</a:t>
            </a:r>
            <a:r>
              <a:rPr lang="ru-RU" dirty="0"/>
              <a:t> форма, </a:t>
            </a:r>
            <a:r>
              <a:rPr lang="ru-RU" dirty="0" err="1"/>
              <a:t>димової</a:t>
            </a:r>
            <a:r>
              <a:rPr lang="ru-RU" dirty="0"/>
              <a:t> труби – </a:t>
            </a:r>
            <a:r>
              <a:rPr lang="ru-RU" dirty="0" err="1"/>
              <a:t>конусоподібна</a:t>
            </a:r>
            <a:r>
              <a:rPr lang="ru-RU" dirty="0"/>
              <a:t>, з </a:t>
            </a:r>
            <a:r>
              <a:rPr lang="ru-RU" dirty="0" err="1"/>
              <a:t>нахилом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та округлим </a:t>
            </a:r>
            <a:r>
              <a:rPr lang="ru-RU" dirty="0" err="1"/>
              <a:t>зрізом</a:t>
            </a:r>
            <a:r>
              <a:rPr lang="ru-RU" dirty="0"/>
              <a:t>. На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дизельних</a:t>
            </a:r>
            <a:r>
              <a:rPr lang="ru-RU" dirty="0"/>
              <a:t> суднах трубу </a:t>
            </a:r>
            <a:r>
              <a:rPr lang="ru-RU" dirty="0" err="1"/>
              <a:t>об’єднують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сигнальною </a:t>
            </a:r>
            <a:r>
              <a:rPr lang="ru-RU" dirty="0" err="1"/>
              <a:t>щоглою</a:t>
            </a:r>
            <a:r>
              <a:rPr lang="ru-RU" dirty="0"/>
              <a:t>;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труби, </a:t>
            </a:r>
            <a:r>
              <a:rPr lang="ru-RU" dirty="0" err="1"/>
              <a:t>що</a:t>
            </a:r>
            <a:r>
              <a:rPr lang="ru-RU" dirty="0"/>
              <a:t> стоять </a:t>
            </a:r>
            <a:r>
              <a:rPr lang="ru-RU" dirty="0" err="1"/>
              <a:t>поруч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зручніше</a:t>
            </a:r>
            <a:r>
              <a:rPr lang="ru-RU" dirty="0"/>
              <a:t> </a:t>
            </a:r>
            <a:r>
              <a:rPr lang="ru-RU" dirty="0" err="1"/>
              <a:t>розташувати</a:t>
            </a:r>
            <a:r>
              <a:rPr lang="ru-RU" dirty="0"/>
              <a:t> </a:t>
            </a:r>
            <a:r>
              <a:rPr lang="ru-RU" dirty="0" err="1"/>
              <a:t>димарі</a:t>
            </a:r>
            <a:r>
              <a:rPr lang="ru-RU" dirty="0"/>
              <a:t> і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особливо для </a:t>
            </a:r>
            <a:r>
              <a:rPr lang="ru-RU" dirty="0" err="1"/>
              <a:t>океанських</a:t>
            </a:r>
            <a:r>
              <a:rPr lang="ru-RU" dirty="0"/>
              <a:t> суден,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ширину, — </a:t>
            </a:r>
            <a:r>
              <a:rPr lang="ru-RU" dirty="0" err="1"/>
              <a:t>супертанкерів</a:t>
            </a:r>
            <a:r>
              <a:rPr lang="ru-RU" dirty="0"/>
              <a:t>, </a:t>
            </a:r>
            <a:r>
              <a:rPr lang="ru-RU" dirty="0" err="1"/>
              <a:t>пасажирських</a:t>
            </a:r>
            <a:r>
              <a:rPr lang="ru-RU" dirty="0"/>
              <a:t> </a:t>
            </a:r>
            <a:r>
              <a:rPr lang="ru-RU" dirty="0" err="1"/>
              <a:t>лайнерів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i="1" dirty="0" smtClean="0"/>
              <a:t>Танкер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двома</a:t>
            </a:r>
            <a:r>
              <a:rPr lang="ru-RU" b="1" i="1" dirty="0"/>
              <a:t> </a:t>
            </a:r>
            <a:r>
              <a:rPr lang="ru-RU" b="1" i="1" dirty="0" err="1"/>
              <a:t>парними</a:t>
            </a:r>
            <a:r>
              <a:rPr lang="ru-RU" b="1" i="1" dirty="0"/>
              <a:t> трубами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User\Desktop\clip_image0073.jpg.pagespeed.ce.D8QMEgpl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" b="5359"/>
          <a:stretch/>
        </p:blipFill>
        <p:spPr bwMode="auto">
          <a:xfrm>
            <a:off x="5059454" y="3397624"/>
            <a:ext cx="3016725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7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953"/>
            <a:ext cx="10515600" cy="565701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архітектуру</a:t>
            </a:r>
            <a:r>
              <a:rPr lang="ru-RU" dirty="0"/>
              <a:t> судна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машинного </a:t>
            </a:r>
            <a:r>
              <a:rPr lang="ru-RU" dirty="0" err="1"/>
              <a:t>відділення</a:t>
            </a:r>
            <a:r>
              <a:rPr lang="ru-RU" dirty="0"/>
              <a:t> по </a:t>
            </a:r>
            <a:r>
              <a:rPr lang="ru-RU" dirty="0" err="1"/>
              <a:t>довжині</a:t>
            </a:r>
            <a:r>
              <a:rPr lang="ru-RU" dirty="0"/>
              <a:t>, так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житлової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 і </a:t>
            </a:r>
            <a:r>
              <a:rPr lang="ru-RU" dirty="0" err="1"/>
              <a:t>димової</a:t>
            </a:r>
            <a:r>
              <a:rPr lang="ru-RU" dirty="0"/>
              <a:t> труби. </a:t>
            </a:r>
            <a:r>
              <a:rPr lang="ru-RU" dirty="0" err="1"/>
              <a:t>Якщо</a:t>
            </a:r>
            <a:r>
              <a:rPr lang="ru-RU" dirty="0"/>
              <a:t> для суден,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будувалися</a:t>
            </a:r>
            <a:r>
              <a:rPr lang="ru-RU" dirty="0"/>
              <a:t> до початку 50-х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машинного </a:t>
            </a:r>
            <a:r>
              <a:rPr lang="ru-RU" dirty="0" err="1"/>
              <a:t>відділення</a:t>
            </a:r>
            <a:r>
              <a:rPr lang="ru-RU" dirty="0"/>
              <a:t>, то на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суднах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зсунуте</a:t>
            </a:r>
            <a:r>
              <a:rPr lang="ru-RU" dirty="0"/>
              <a:t> в корму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міделя</a:t>
            </a:r>
            <a:r>
              <a:rPr lang="ru-RU" dirty="0"/>
              <a:t>, так </a:t>
            </a:r>
            <a:r>
              <a:rPr lang="ru-RU" dirty="0" err="1"/>
              <a:t>зване</a:t>
            </a:r>
            <a:r>
              <a:rPr lang="ru-RU" dirty="0"/>
              <a:t> «</a:t>
            </a:r>
            <a:r>
              <a:rPr lang="ru-RU" dirty="0" err="1"/>
              <a:t>проміжне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чисто </a:t>
            </a:r>
            <a:r>
              <a:rPr lang="ru-RU" dirty="0" err="1"/>
              <a:t>кормове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(схема 4</a:t>
            </a:r>
            <a:r>
              <a:rPr lang="ru-RU" dirty="0" smtClean="0"/>
              <a:t>).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err="1" smtClean="0"/>
              <a:t>середнє</a:t>
            </a:r>
            <a:r>
              <a:rPr lang="ru-RU" sz="2000" i="1" dirty="0" smtClean="0"/>
              <a:t> </a:t>
            </a:r>
            <a:r>
              <a:rPr lang="ru-RU" sz="2000" i="1" dirty="0"/>
              <a:t>(а),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err="1" smtClean="0"/>
              <a:t>проміжне</a:t>
            </a:r>
            <a:r>
              <a:rPr lang="ru-RU" sz="2000" i="1" dirty="0" smtClean="0"/>
              <a:t> </a:t>
            </a:r>
            <a:r>
              <a:rPr lang="ru-RU" sz="2000" i="1" dirty="0"/>
              <a:t>(б) </a:t>
            </a:r>
            <a:r>
              <a:rPr lang="ru-RU" sz="2000" i="1" dirty="0" smtClean="0"/>
              <a:t>,</a:t>
            </a:r>
          </a:p>
          <a:p>
            <a:pPr marL="0" indent="0">
              <a:buNone/>
            </a:pPr>
            <a:r>
              <a:rPr lang="ru-RU" sz="2000" i="1" dirty="0" err="1" smtClean="0"/>
              <a:t>кормове</a:t>
            </a:r>
            <a:r>
              <a:rPr lang="ru-RU" sz="2000" i="1" dirty="0" smtClean="0"/>
              <a:t> (</a:t>
            </a:r>
            <a:r>
              <a:rPr lang="ru-RU" sz="2000" i="1" dirty="0"/>
              <a:t>в) </a:t>
            </a:r>
            <a:r>
              <a:rPr lang="ru-RU" sz="2000" i="1" dirty="0" err="1"/>
              <a:t>розташування</a:t>
            </a:r>
            <a:r>
              <a:rPr lang="ru-RU" sz="2000" i="1" dirty="0"/>
              <a:t> машинного </a:t>
            </a:r>
            <a:r>
              <a:rPr lang="ru-RU" sz="2000" i="1" dirty="0" err="1"/>
              <a:t>відділення</a:t>
            </a:r>
            <a:r>
              <a:rPr lang="ru-RU" sz="2000" i="1" dirty="0"/>
              <a:t> та </a:t>
            </a:r>
            <a:r>
              <a:rPr lang="ru-RU" sz="2000" i="1" dirty="0" err="1"/>
              <a:t>основної</a:t>
            </a:r>
            <a:r>
              <a:rPr lang="ru-RU" sz="2000" i="1" dirty="0"/>
              <a:t> </a:t>
            </a:r>
            <a:r>
              <a:rPr lang="ru-RU" sz="2000" i="1" dirty="0" err="1"/>
              <a:t>житлової</a:t>
            </a:r>
            <a:r>
              <a:rPr lang="ru-RU" sz="2000" i="1" dirty="0"/>
              <a:t> </a:t>
            </a:r>
            <a:r>
              <a:rPr lang="ru-RU" sz="2000" i="1" dirty="0" err="1"/>
              <a:t>надбудови</a:t>
            </a:r>
            <a:endParaRPr lang="ru-RU" sz="2000" dirty="0"/>
          </a:p>
        </p:txBody>
      </p:sp>
      <p:pic>
        <p:nvPicPr>
          <p:cNvPr id="5122" name="Picture 2" descr="C:\Users\User\Desktop\clip_image0087.jpg.pagespeed.ce.jLAzGVmYj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" b="6675"/>
          <a:stretch/>
        </p:blipFill>
        <p:spPr bwMode="auto">
          <a:xfrm>
            <a:off x="4771951" y="3381936"/>
            <a:ext cx="4087374" cy="22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2829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855</Words>
  <Application>Microsoft Office PowerPoint</Application>
  <PresentationFormat>Произвольный</PresentationFormat>
  <Paragraphs>71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2020-05-07T09:46:48Z</dcterms:created>
  <dcterms:modified xsi:type="dcterms:W3CDTF">2022-11-14T13:39:15Z</dcterms:modified>
</cp:coreProperties>
</file>