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71" r:id="rId3"/>
    <p:sldId id="273" r:id="rId4"/>
    <p:sldId id="274" r:id="rId5"/>
    <p:sldId id="283" r:id="rId6"/>
    <p:sldId id="276" r:id="rId7"/>
    <p:sldId id="277" r:id="rId8"/>
    <p:sldId id="278" r:id="rId9"/>
    <p:sldId id="279" r:id="rId10"/>
    <p:sldId id="281" r:id="rId11"/>
    <p:sldId id="284" r:id="rId12"/>
    <p:sldId id="285" r:id="rId13"/>
    <p:sldId id="286" r:id="rId14"/>
    <p:sldId id="287" r:id="rId15"/>
    <p:sldId id="289" r:id="rId16"/>
    <p:sldId id="290" r:id="rId17"/>
    <p:sldId id="291" r:id="rId18"/>
    <p:sldId id="293" r:id="rId19"/>
    <p:sldId id="294" r:id="rId20"/>
    <p:sldId id="270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2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/>
          </a:p>
          <a:p>
            <a:r>
              <a:rPr lang="uk-UA" altLang="en-US" sz="6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sz="6000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14149"/>
            <a:ext cx="10515600" cy="5562814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Вивантаження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чином. </a:t>
            </a:r>
            <a:r>
              <a:rPr lang="ru-RU" dirty="0" err="1" smtClean="0"/>
              <a:t>Вантаж</a:t>
            </a:r>
            <a:r>
              <a:rPr lang="ru-RU" dirty="0" smtClean="0"/>
              <a:t>, </a:t>
            </a:r>
            <a:r>
              <a:rPr lang="ru-RU" dirty="0" err="1" smtClean="0"/>
              <a:t>зачеплений</a:t>
            </a:r>
            <a:r>
              <a:rPr lang="ru-RU" dirty="0" smtClean="0"/>
              <a:t> </a:t>
            </a:r>
            <a:r>
              <a:rPr lang="ru-RU" dirty="0" err="1" smtClean="0"/>
              <a:t>вантажним</a:t>
            </a:r>
            <a:r>
              <a:rPr lang="ru-RU" dirty="0" smtClean="0"/>
              <a:t> гаком «</a:t>
            </a:r>
            <a:r>
              <a:rPr lang="ru-RU" dirty="0" err="1" smtClean="0"/>
              <a:t>трюмної</a:t>
            </a:r>
            <a:r>
              <a:rPr lang="ru-RU" dirty="0" smtClean="0"/>
              <a:t>» </a:t>
            </a:r>
            <a:r>
              <a:rPr lang="ru-RU" dirty="0" err="1" smtClean="0"/>
              <a:t>стріли</a:t>
            </a:r>
            <a:r>
              <a:rPr lang="ru-RU" dirty="0" smtClean="0"/>
              <a:t>, </a:t>
            </a:r>
            <a:r>
              <a:rPr lang="ru-RU" dirty="0" err="1" smtClean="0"/>
              <a:t>піднімається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лебідкою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комінгса</a:t>
            </a:r>
            <a:r>
              <a:rPr lang="ru-RU" dirty="0" smtClean="0"/>
              <a:t> трюму </a:t>
            </a:r>
            <a:r>
              <a:rPr lang="ru-RU" dirty="0" err="1" smtClean="0"/>
              <a:t>і</a:t>
            </a:r>
            <a:r>
              <a:rPr lang="ru-RU" dirty="0" smtClean="0"/>
              <a:t> фальшборту. </a:t>
            </a:r>
            <a:r>
              <a:rPr lang="ru-RU" dirty="0" err="1" smtClean="0"/>
              <a:t>Лебідка</a:t>
            </a:r>
            <a:r>
              <a:rPr lang="ru-RU" dirty="0" smtClean="0"/>
              <a:t> «</a:t>
            </a:r>
            <a:r>
              <a:rPr lang="ru-RU" dirty="0" err="1" smtClean="0"/>
              <a:t>берегової</a:t>
            </a:r>
            <a:r>
              <a:rPr lang="ru-RU" dirty="0" smtClean="0"/>
              <a:t>»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підбирає</a:t>
            </a:r>
            <a:r>
              <a:rPr lang="ru-RU" dirty="0" smtClean="0"/>
              <a:t> слабину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вантажного</a:t>
            </a:r>
            <a:r>
              <a:rPr lang="ru-RU" dirty="0" smtClean="0"/>
              <a:t> шкентеля </a:t>
            </a:r>
            <a:r>
              <a:rPr lang="ru-RU" dirty="0" err="1" smtClean="0"/>
              <a:t>і</a:t>
            </a:r>
            <a:r>
              <a:rPr lang="ru-RU" dirty="0" smtClean="0"/>
              <a:t> як </a:t>
            </a:r>
            <a:r>
              <a:rPr lang="ru-RU" dirty="0" err="1" smtClean="0"/>
              <a:t>би</a:t>
            </a:r>
            <a:r>
              <a:rPr lang="ru-RU" dirty="0" smtClean="0"/>
              <a:t> «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на себе»,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лебідка</a:t>
            </a:r>
            <a:r>
              <a:rPr lang="ru-RU" dirty="0" smtClean="0"/>
              <a:t> «</a:t>
            </a:r>
            <a:r>
              <a:rPr lang="ru-RU" dirty="0" err="1" smtClean="0"/>
              <a:t>трюмної</a:t>
            </a:r>
            <a:r>
              <a:rPr lang="ru-RU" dirty="0" smtClean="0"/>
              <a:t>» </a:t>
            </a:r>
            <a:r>
              <a:rPr lang="ru-RU" dirty="0" err="1" smtClean="0"/>
              <a:t>стріли</a:t>
            </a:r>
            <a:r>
              <a:rPr lang="ru-RU" dirty="0" smtClean="0"/>
              <a:t> потравливают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вантажний</a:t>
            </a:r>
            <a:r>
              <a:rPr lang="ru-RU" dirty="0" smtClean="0"/>
              <a:t> шкентель.</a:t>
            </a:r>
          </a:p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переміщатися</a:t>
            </a:r>
            <a:r>
              <a:rPr lang="ru-RU" dirty="0" smtClean="0"/>
              <a:t> в </a:t>
            </a:r>
            <a:r>
              <a:rPr lang="ru-RU" dirty="0" err="1" smtClean="0"/>
              <a:t>бік</a:t>
            </a:r>
            <a:r>
              <a:rPr lang="ru-RU" dirty="0" smtClean="0"/>
              <a:t> причалу </a:t>
            </a:r>
            <a:r>
              <a:rPr lang="ru-RU" dirty="0" err="1" smtClean="0"/>
              <a:t>і</a:t>
            </a:r>
            <a:r>
              <a:rPr lang="ru-RU" dirty="0" smtClean="0"/>
              <a:t>, як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опиниться</a:t>
            </a:r>
            <a:r>
              <a:rPr lang="ru-RU" dirty="0" smtClean="0"/>
              <a:t> над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вивантаження</a:t>
            </a:r>
            <a:r>
              <a:rPr lang="ru-RU" dirty="0" smtClean="0"/>
              <a:t>, </a:t>
            </a:r>
            <a:r>
              <a:rPr lang="ru-RU" dirty="0" err="1" smtClean="0"/>
              <a:t>обидва</a:t>
            </a:r>
            <a:r>
              <a:rPr lang="ru-RU" dirty="0" smtClean="0"/>
              <a:t> шкентеля </a:t>
            </a:r>
            <a:r>
              <a:rPr lang="ru-RU" dirty="0" err="1" smtClean="0"/>
              <a:t>труять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опускається</a:t>
            </a:r>
            <a:r>
              <a:rPr lang="ru-RU" dirty="0" smtClean="0"/>
              <a:t> на причал.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err="1" smtClean="0"/>
              <a:t>Грузова</a:t>
            </a:r>
            <a:r>
              <a:rPr lang="uk-UA" dirty="0" smtClean="0"/>
              <a:t> лебідка</a:t>
            </a:r>
            <a:endParaRPr lang="ru-RU" dirty="0"/>
          </a:p>
        </p:txBody>
      </p:sp>
      <p:pic>
        <p:nvPicPr>
          <p:cNvPr id="4" name="Содержимое 3" descr="gruzovaya_lebed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9032" y="1255594"/>
            <a:ext cx="4972050" cy="39338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500"/>
            <a:ext cx="10515600" cy="60323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Вантажопідйомність</a:t>
            </a:r>
            <a:r>
              <a:rPr lang="ru-RU" dirty="0" smtClean="0"/>
              <a:t> </a:t>
            </a:r>
            <a:r>
              <a:rPr lang="ru-RU" dirty="0" smtClean="0"/>
              <a:t>при </a:t>
            </a:r>
            <a:r>
              <a:rPr lang="ru-RU" dirty="0" err="1" smtClean="0"/>
              <a:t>роботі</a:t>
            </a:r>
            <a:r>
              <a:rPr lang="ru-RU" dirty="0" smtClean="0"/>
              <a:t> на «телефон»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вантажопідйомності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окремої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в </a:t>
            </a:r>
            <a:r>
              <a:rPr lang="ru-RU" dirty="0" err="1" smtClean="0"/>
              <a:t>стрілах</a:t>
            </a:r>
            <a:r>
              <a:rPr lang="ru-RU" dirty="0" smtClean="0"/>
              <a:t>, шкентеля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відтягненнях</a:t>
            </a:r>
            <a:r>
              <a:rPr lang="ru-RU" dirty="0" smtClean="0"/>
              <a:t>, особливо при </a:t>
            </a:r>
            <a:r>
              <a:rPr lang="ru-RU" dirty="0" err="1" smtClean="0"/>
              <a:t>куті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шкентеля 1200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. </a:t>
            </a:r>
            <a:r>
              <a:rPr lang="ru-RU" dirty="0" err="1" smtClean="0"/>
              <a:t>Недоліком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способу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укладання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в </a:t>
            </a:r>
            <a:r>
              <a:rPr lang="ru-RU" dirty="0" err="1" smtClean="0"/>
              <a:t>трюмі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перестановка </a:t>
            </a:r>
            <a:r>
              <a:rPr lang="ru-RU" dirty="0" err="1" smtClean="0"/>
              <a:t>стріл</a:t>
            </a:r>
            <a:r>
              <a:rPr lang="ru-RU" dirty="0" smtClean="0"/>
              <a:t>, на яку </a:t>
            </a:r>
            <a:r>
              <a:rPr lang="ru-RU" dirty="0" err="1" smtClean="0"/>
              <a:t>витрачається</a:t>
            </a:r>
            <a:r>
              <a:rPr lang="ru-RU" dirty="0" smtClean="0"/>
              <a:t> час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А - вантажний гак. Б – поворотні відтяжки </a:t>
            </a:r>
            <a:endParaRPr lang="ru-RU" dirty="0"/>
          </a:p>
        </p:txBody>
      </p:sp>
      <p:pic>
        <p:nvPicPr>
          <p:cNvPr id="4" name="Содержимое 3" descr="gruzovoj_g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2631" y="3135811"/>
            <a:ext cx="5703005" cy="271907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60186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Повною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вантажопідйомність</a:t>
            </a:r>
            <a:r>
              <a:rPr lang="ru-RU" dirty="0" smtClean="0"/>
              <a:t> </a:t>
            </a:r>
            <a:r>
              <a:rPr lang="ru-RU" dirty="0" err="1" smtClean="0"/>
              <a:t>стріл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використана</a:t>
            </a:r>
            <a:r>
              <a:rPr lang="ru-RU" dirty="0" smtClean="0"/>
              <a:t> при </a:t>
            </a:r>
            <a:r>
              <a:rPr lang="ru-RU" dirty="0" err="1" smtClean="0"/>
              <a:t>роботі</a:t>
            </a:r>
            <a:r>
              <a:rPr lang="ru-RU" dirty="0" smtClean="0"/>
              <a:t> способом «</a:t>
            </a:r>
            <a:r>
              <a:rPr lang="ru-RU" dirty="0" err="1" smtClean="0"/>
              <a:t>одиночній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».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стрілу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над люком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на шкентеле 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трюму на </a:t>
            </a:r>
            <a:r>
              <a:rPr lang="ru-RU" dirty="0" err="1" smtClean="0"/>
              <a:t>достатню</a:t>
            </a:r>
            <a:r>
              <a:rPr lang="ru-RU" dirty="0" smtClean="0"/>
              <a:t> </a:t>
            </a:r>
            <a:r>
              <a:rPr lang="ru-RU" dirty="0" err="1" smtClean="0"/>
              <a:t>висоту</a:t>
            </a:r>
            <a:r>
              <a:rPr lang="ru-RU" dirty="0" smtClean="0"/>
              <a:t>.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стрілу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відтяжок</a:t>
            </a:r>
            <a:r>
              <a:rPr lang="ru-RU" dirty="0" smtClean="0"/>
              <a:t> </a:t>
            </a:r>
            <a:r>
              <a:rPr lang="ru-RU" dirty="0" err="1" smtClean="0"/>
              <a:t>вивалюють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борт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опускають</a:t>
            </a:r>
            <a:r>
              <a:rPr lang="ru-RU" dirty="0" smtClean="0"/>
              <a:t> на причал. </a:t>
            </a:r>
            <a:r>
              <a:rPr lang="ru-RU" dirty="0" err="1" smtClean="0"/>
              <a:t>Підібравши</a:t>
            </a:r>
            <a:r>
              <a:rPr lang="ru-RU" dirty="0" smtClean="0"/>
              <a:t> шкентель, </a:t>
            </a:r>
            <a:r>
              <a:rPr lang="ru-RU" dirty="0" err="1" smtClean="0"/>
              <a:t>стрілу</a:t>
            </a:r>
            <a:r>
              <a:rPr lang="ru-RU" dirty="0" smtClean="0"/>
              <a:t> </a:t>
            </a:r>
            <a:r>
              <a:rPr lang="ru-RU" dirty="0" err="1" smtClean="0"/>
              <a:t>повертають</a:t>
            </a:r>
            <a:r>
              <a:rPr lang="ru-RU" dirty="0" smtClean="0"/>
              <a:t> у </a:t>
            </a:r>
            <a:r>
              <a:rPr lang="ru-RU" dirty="0" err="1" smtClean="0"/>
              <a:t>вихідне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Робота </a:t>
            </a:r>
            <a:r>
              <a:rPr lang="ru-RU" sz="2000" dirty="0" smtClean="0"/>
              <a:t>легкими </a:t>
            </a:r>
            <a:r>
              <a:rPr lang="ru-RU" sz="2000" dirty="0" err="1" smtClean="0"/>
              <a:t>стрілами</a:t>
            </a:r>
            <a:r>
              <a:rPr lang="ru-RU" sz="2000" dirty="0" smtClean="0"/>
              <a:t> на «телефон</a:t>
            </a:r>
            <a:r>
              <a:rPr lang="ru-RU" sz="2000" dirty="0" smtClean="0"/>
              <a:t>»: </a:t>
            </a:r>
          </a:p>
          <a:p>
            <a:pPr algn="ctr">
              <a:buNone/>
            </a:pPr>
            <a:r>
              <a:rPr lang="ru-RU" sz="2000" dirty="0" smtClean="0"/>
              <a:t>1 </a:t>
            </a:r>
            <a:r>
              <a:rPr lang="ru-RU" sz="2000" dirty="0" smtClean="0"/>
              <a:t>- </a:t>
            </a:r>
            <a:r>
              <a:rPr lang="ru-RU" sz="2000" dirty="0" err="1" smtClean="0"/>
              <a:t>відтягнення</a:t>
            </a:r>
            <a:r>
              <a:rPr lang="ru-RU" sz="2000" dirty="0" smtClean="0"/>
              <a:t>; 2 </a:t>
            </a:r>
            <a:r>
              <a:rPr lang="ru-RU" sz="2000" dirty="0" smtClean="0"/>
              <a:t>- </a:t>
            </a:r>
            <a:r>
              <a:rPr lang="ru-RU" sz="2000" dirty="0" err="1" smtClean="0"/>
              <a:t>контроттяжкі</a:t>
            </a:r>
            <a:r>
              <a:rPr lang="ru-RU" sz="2000" dirty="0" smtClean="0"/>
              <a:t>; 3 - гак; 4 - </a:t>
            </a:r>
            <a:r>
              <a:rPr lang="ru-RU" sz="2000" dirty="0" err="1" smtClean="0"/>
              <a:t>топриком</a:t>
            </a:r>
            <a:r>
              <a:rPr lang="ru-RU" sz="2000" dirty="0" smtClean="0"/>
              <a:t>; 5 - </a:t>
            </a:r>
            <a:r>
              <a:rPr lang="ru-RU" sz="2000" dirty="0" err="1" smtClean="0"/>
              <a:t>вантажні</a:t>
            </a:r>
            <a:r>
              <a:rPr lang="ru-RU" sz="2000" dirty="0" smtClean="0"/>
              <a:t> шкентеля</a:t>
            </a:r>
            <a:endParaRPr lang="ru-RU" sz="2000" dirty="0"/>
          </a:p>
        </p:txBody>
      </p:sp>
      <p:pic>
        <p:nvPicPr>
          <p:cNvPr id="6" name="Содержимое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11689" y="2960225"/>
            <a:ext cx="6086902" cy="249658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532264"/>
            <a:ext cx="10515600" cy="56447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одиночній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»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низьку</a:t>
            </a:r>
            <a:r>
              <a:rPr lang="ru-RU" dirty="0" smtClean="0"/>
              <a:t>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затрати</a:t>
            </a:r>
            <a:r>
              <a:rPr lang="ru-RU" dirty="0" smtClean="0"/>
              <a:t> </a:t>
            </a:r>
            <a:r>
              <a:rPr lang="ru-RU" dirty="0" err="1" smtClean="0"/>
              <a:t>ручної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 Тому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у </a:t>
            </a:r>
            <a:r>
              <a:rPr lang="ru-RU" dirty="0" err="1" smtClean="0"/>
              <a:t>виняткових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На </a:t>
            </a:r>
            <a:r>
              <a:rPr lang="ru-RU" dirty="0" err="1" smtClean="0"/>
              <a:t>переході</a:t>
            </a:r>
            <a:r>
              <a:rPr lang="ru-RU" dirty="0" smtClean="0"/>
              <a:t> </a:t>
            </a:r>
            <a:r>
              <a:rPr lang="ru-RU" dirty="0" err="1" smtClean="0"/>
              <a:t>легкі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опускаються</a:t>
            </a:r>
            <a:r>
              <a:rPr lang="ru-RU" dirty="0" smtClean="0"/>
              <a:t> в </a:t>
            </a:r>
            <a:r>
              <a:rPr lang="ru-RU" dirty="0" err="1" smtClean="0"/>
              <a:t>горизонтальне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, для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 err="1" smtClean="0"/>
              <a:t>стійки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накладними</a:t>
            </a:r>
            <a:r>
              <a:rPr lang="ru-RU" dirty="0" smtClean="0"/>
              <a:t> бугелями,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закріплюються</a:t>
            </a:r>
            <a:r>
              <a:rPr lang="ru-RU" dirty="0" smtClean="0"/>
              <a:t> ноки </a:t>
            </a:r>
            <a:r>
              <a:rPr lang="ru-RU" dirty="0" err="1" smtClean="0"/>
              <a:t>стріл</a:t>
            </a:r>
            <a:r>
              <a:rPr lang="ru-RU" dirty="0" smtClean="0"/>
              <a:t>.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універсальні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судна </a:t>
            </a:r>
            <a:r>
              <a:rPr lang="ru-RU" dirty="0" err="1" smtClean="0"/>
              <a:t>обладнають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важкими</a:t>
            </a:r>
            <a:r>
              <a:rPr lang="ru-RU" dirty="0" smtClean="0"/>
              <a:t> </a:t>
            </a:r>
            <a:r>
              <a:rPr lang="ru-RU" dirty="0" err="1" smtClean="0"/>
              <a:t>стрілами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вантажопідйомністю</a:t>
            </a:r>
            <a:r>
              <a:rPr lang="ru-RU" dirty="0" smtClean="0"/>
              <a:t> до 40 - 50 т, а в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(на </a:t>
            </a:r>
            <a:r>
              <a:rPr lang="ru-RU" dirty="0" err="1" smtClean="0"/>
              <a:t>спеціальних</a:t>
            </a:r>
            <a:r>
              <a:rPr lang="ru-RU" dirty="0" smtClean="0"/>
              <a:t> судах) - до 300 т.</a:t>
            </a:r>
          </a:p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Важкими</a:t>
            </a:r>
            <a:r>
              <a:rPr lang="ru-RU" dirty="0" smtClean="0"/>
              <a:t> </a:t>
            </a:r>
            <a:r>
              <a:rPr lang="ru-RU" dirty="0" err="1" smtClean="0"/>
              <a:t>стрілами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за способом </a:t>
            </a:r>
            <a:r>
              <a:rPr lang="ru-RU" dirty="0" err="1" smtClean="0"/>
              <a:t>одиночної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 Але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легких </a:t>
            </a:r>
            <a:r>
              <a:rPr lang="ru-RU" dirty="0" err="1" smtClean="0"/>
              <a:t>стріл</a:t>
            </a:r>
            <a:r>
              <a:rPr lang="ru-RU" dirty="0" smtClean="0"/>
              <a:t> </a:t>
            </a:r>
            <a:r>
              <a:rPr lang="ru-RU" dirty="0" err="1" smtClean="0"/>
              <a:t>стріли-важковаговики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три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: </a:t>
            </a:r>
            <a:r>
              <a:rPr lang="ru-RU" dirty="0" err="1" smtClean="0"/>
              <a:t>підйом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, поворот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нахилу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</a:t>
            </a:r>
            <a:r>
              <a:rPr lang="ru-RU" dirty="0" err="1" smtClean="0"/>
              <a:t>Конструкція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озброєння</a:t>
            </a:r>
            <a:r>
              <a:rPr lang="ru-RU" dirty="0" smtClean="0"/>
              <a:t> </a:t>
            </a:r>
            <a:r>
              <a:rPr lang="ru-RU" dirty="0" err="1" smtClean="0"/>
              <a:t>великовагової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. Шпор </a:t>
            </a:r>
            <a:r>
              <a:rPr lang="ru-RU" dirty="0" err="1" smtClean="0"/>
              <a:t>стріли</a:t>
            </a:r>
            <a:r>
              <a:rPr lang="ru-RU" dirty="0" smtClean="0"/>
              <a:t> для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вигину</a:t>
            </a:r>
            <a:r>
              <a:rPr lang="ru-RU" dirty="0" smtClean="0"/>
              <a:t> </a:t>
            </a:r>
            <a:r>
              <a:rPr lang="ru-RU" dirty="0" err="1" smtClean="0"/>
              <a:t>щогли</a:t>
            </a:r>
            <a:r>
              <a:rPr lang="ru-RU" dirty="0" smtClean="0"/>
              <a:t> </a:t>
            </a:r>
            <a:r>
              <a:rPr lang="ru-RU" dirty="0" err="1" smtClean="0"/>
              <a:t>спирається</a:t>
            </a:r>
            <a:r>
              <a:rPr lang="ru-RU" dirty="0" smtClean="0"/>
              <a:t> не на </a:t>
            </a:r>
            <a:r>
              <a:rPr lang="ru-RU" dirty="0" err="1" smtClean="0"/>
              <a:t>щоглу</a:t>
            </a:r>
            <a:r>
              <a:rPr lang="ru-RU" dirty="0" smtClean="0"/>
              <a:t>, а на </a:t>
            </a:r>
            <a:r>
              <a:rPr lang="ru-RU" dirty="0" err="1" smtClean="0"/>
              <a:t>спеціальний</a:t>
            </a:r>
            <a:r>
              <a:rPr lang="ru-RU" dirty="0" smtClean="0"/>
              <a:t> фундамент, </a:t>
            </a:r>
            <a:r>
              <a:rPr lang="ru-RU" dirty="0" err="1" smtClean="0"/>
              <a:t>встановлений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. </a:t>
            </a:r>
            <a:r>
              <a:rPr lang="ru-RU" dirty="0" err="1" smtClean="0"/>
              <a:t>Відмінністю</a:t>
            </a:r>
            <a:r>
              <a:rPr lang="ru-RU" dirty="0" smtClean="0"/>
              <a:t> в </a:t>
            </a:r>
            <a:r>
              <a:rPr lang="ru-RU" dirty="0" err="1" smtClean="0"/>
              <a:t>конструкції</a:t>
            </a:r>
            <a:r>
              <a:rPr lang="ru-RU" dirty="0" smtClean="0"/>
              <a:t> нока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врізного</a:t>
            </a:r>
            <a:r>
              <a:rPr lang="ru-RU" dirty="0" smtClean="0"/>
              <a:t> блоку, </a:t>
            </a:r>
            <a:r>
              <a:rPr lang="ru-RU" dirty="0" err="1" smtClean="0"/>
              <a:t>встановленого</a:t>
            </a:r>
            <a:r>
              <a:rPr lang="ru-RU" dirty="0" smtClean="0"/>
              <a:t> в </a:t>
            </a:r>
            <a:r>
              <a:rPr lang="ru-RU" dirty="0" err="1" smtClean="0"/>
              <a:t>прорізи</a:t>
            </a:r>
            <a:r>
              <a:rPr lang="ru-RU" dirty="0" smtClean="0"/>
              <a:t>, яка </a:t>
            </a:r>
            <a:r>
              <a:rPr lang="ru-RU" dirty="0" err="1" smtClean="0"/>
              <a:t>зроблена</a:t>
            </a:r>
            <a:r>
              <a:rPr lang="ru-RU" dirty="0" smtClean="0"/>
              <a:t>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нижче</a:t>
            </a:r>
            <a:r>
              <a:rPr lang="ru-RU" dirty="0" smtClean="0"/>
              <a:t> бугеля.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Вантажна стріла</a:t>
            </a:r>
            <a:endParaRPr lang="ru-RU" dirty="0"/>
          </a:p>
        </p:txBody>
      </p:sp>
      <p:pic>
        <p:nvPicPr>
          <p:cNvPr id="4" name="Содержимое 3" descr="tyazhelovesnaya_stre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6139" y="515441"/>
            <a:ext cx="9027552" cy="484813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82388"/>
            <a:ext cx="10515600" cy="585489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До </a:t>
            </a:r>
            <a:r>
              <a:rPr lang="ru-RU" dirty="0" err="1" smtClean="0"/>
              <a:t>нижньої</a:t>
            </a:r>
            <a:r>
              <a:rPr lang="ru-RU" dirty="0" smtClean="0"/>
              <a:t> </a:t>
            </a:r>
            <a:r>
              <a:rPr lang="ru-RU" dirty="0" err="1" smtClean="0"/>
              <a:t>скобі</a:t>
            </a:r>
            <a:r>
              <a:rPr lang="ru-RU" dirty="0" smtClean="0"/>
              <a:t> на ноке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підвішений</a:t>
            </a:r>
            <a:r>
              <a:rPr lang="ru-RU" dirty="0" smtClean="0"/>
              <a:t>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нерухомий</a:t>
            </a:r>
            <a:r>
              <a:rPr lang="ru-RU" dirty="0" smtClean="0"/>
              <a:t> блок </a:t>
            </a:r>
            <a:r>
              <a:rPr lang="ru-RU" dirty="0" err="1" smtClean="0"/>
              <a:t>многошківних</a:t>
            </a:r>
            <a:r>
              <a:rPr lang="ru-RU" dirty="0" smtClean="0"/>
              <a:t> </a:t>
            </a:r>
            <a:r>
              <a:rPr lang="ru-RU" dirty="0" err="1" smtClean="0"/>
              <a:t>талів</a:t>
            </a:r>
            <a:r>
              <a:rPr lang="ru-RU" dirty="0" smtClean="0"/>
              <a:t> -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гіней</a:t>
            </a:r>
            <a:r>
              <a:rPr lang="ru-RU" dirty="0" smtClean="0"/>
              <a:t>. До </a:t>
            </a:r>
            <a:r>
              <a:rPr lang="ru-RU" dirty="0" err="1" smtClean="0"/>
              <a:t>нижнього</a:t>
            </a:r>
            <a:r>
              <a:rPr lang="ru-RU" dirty="0" smtClean="0"/>
              <a:t> </a:t>
            </a:r>
            <a:r>
              <a:rPr lang="ru-RU" dirty="0" err="1" smtClean="0"/>
              <a:t>рухомого</a:t>
            </a:r>
            <a:r>
              <a:rPr lang="ru-RU" dirty="0" smtClean="0"/>
              <a:t> блоку </a:t>
            </a:r>
            <a:r>
              <a:rPr lang="ru-RU" dirty="0" err="1" smtClean="0"/>
              <a:t>гіней</a:t>
            </a:r>
            <a:r>
              <a:rPr lang="ru-RU" dirty="0" smtClean="0"/>
              <a:t> </a:t>
            </a:r>
            <a:r>
              <a:rPr lang="ru-RU" dirty="0" err="1" smtClean="0"/>
              <a:t>підвішений</a:t>
            </a:r>
            <a:r>
              <a:rPr lang="ru-RU" dirty="0" smtClean="0"/>
              <a:t> </a:t>
            </a:r>
            <a:r>
              <a:rPr lang="ru-RU" dirty="0" err="1" smtClean="0"/>
              <a:t>дворогий</a:t>
            </a:r>
            <a:r>
              <a:rPr lang="ru-RU" dirty="0" smtClean="0"/>
              <a:t> гак </a:t>
            </a:r>
            <a:r>
              <a:rPr lang="ru-RU" dirty="0" err="1" smtClean="0"/>
              <a:t>з</a:t>
            </a:r>
            <a:r>
              <a:rPr lang="ru-RU" dirty="0" smtClean="0"/>
              <a:t> вертлюгами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Великовагова</a:t>
            </a:r>
            <a:r>
              <a:rPr lang="ru-RU" dirty="0" smtClean="0"/>
              <a:t> </a:t>
            </a:r>
            <a:r>
              <a:rPr lang="ru-RU" dirty="0" err="1" smtClean="0"/>
              <a:t>стріла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endParaRPr lang="ru-RU" dirty="0"/>
          </a:p>
        </p:txBody>
      </p:sp>
      <p:pic>
        <p:nvPicPr>
          <p:cNvPr id="4" name="Содержимое 3" descr="tyazhelovesnaya_strela_v_rabo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38451" y="2425605"/>
            <a:ext cx="10002342" cy="336104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504967"/>
            <a:ext cx="10515600" cy="567199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Перевантаження</a:t>
            </a:r>
            <a:r>
              <a:rPr lang="ru-RU" dirty="0" smtClean="0"/>
              <a:t> </a:t>
            </a:r>
            <a:r>
              <a:rPr lang="ru-RU" dirty="0" err="1" smtClean="0"/>
              <a:t>важкоатлетів</a:t>
            </a:r>
            <a:r>
              <a:rPr lang="ru-RU" dirty="0" smtClean="0"/>
              <a:t> </a:t>
            </a:r>
            <a:r>
              <a:rPr lang="ru-RU" dirty="0" err="1" smtClean="0"/>
              <a:t>судновими</a:t>
            </a:r>
            <a:r>
              <a:rPr lang="ru-RU" dirty="0" smtClean="0"/>
              <a:t> </a:t>
            </a:r>
            <a:r>
              <a:rPr lang="ru-RU" dirty="0" err="1" smtClean="0"/>
              <a:t>засобами</a:t>
            </a:r>
            <a:r>
              <a:rPr lang="ru-RU" dirty="0" smtClean="0"/>
              <a:t> повинна </a:t>
            </a:r>
            <a:r>
              <a:rPr lang="ru-RU" dirty="0" err="1" smtClean="0"/>
              <a:t>проводитися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особистим</a:t>
            </a:r>
            <a:r>
              <a:rPr lang="ru-RU" dirty="0" smtClean="0"/>
              <a:t> </a:t>
            </a:r>
            <a:r>
              <a:rPr lang="ru-RU" dirty="0" err="1" smtClean="0"/>
              <a:t>керівництвом</a:t>
            </a:r>
            <a:r>
              <a:rPr lang="ru-RU" dirty="0" smtClean="0"/>
              <a:t> старшого </a:t>
            </a:r>
            <a:r>
              <a:rPr lang="ru-RU" dirty="0" err="1" smtClean="0"/>
              <a:t>помічника</a:t>
            </a:r>
            <a:r>
              <a:rPr lang="ru-RU" dirty="0" smtClean="0"/>
              <a:t> </a:t>
            </a:r>
            <a:r>
              <a:rPr lang="ru-RU" dirty="0" err="1" smtClean="0"/>
              <a:t>капітана</a:t>
            </a:r>
            <a:r>
              <a:rPr lang="ru-RU" dirty="0" smtClean="0"/>
              <a:t>. До </a:t>
            </a:r>
            <a:r>
              <a:rPr lang="ru-RU" dirty="0" err="1" smtClean="0"/>
              <a:t>роботи</a:t>
            </a:r>
            <a:r>
              <a:rPr lang="ru-RU" dirty="0" smtClean="0"/>
              <a:t> на </a:t>
            </a:r>
            <a:r>
              <a:rPr lang="ru-RU" dirty="0" err="1" smtClean="0"/>
              <a:t>великовагових</a:t>
            </a:r>
            <a:r>
              <a:rPr lang="ru-RU" dirty="0" smtClean="0"/>
              <a:t> </a:t>
            </a:r>
            <a:r>
              <a:rPr lang="ru-RU" dirty="0" err="1" smtClean="0"/>
              <a:t>стрілах</a:t>
            </a:r>
            <a:r>
              <a:rPr lang="ru-RU" dirty="0" smtClean="0"/>
              <a:t> </a:t>
            </a:r>
            <a:r>
              <a:rPr lang="ru-RU" dirty="0" err="1" smtClean="0"/>
              <a:t>допускаються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навчені</a:t>
            </a:r>
            <a:r>
              <a:rPr lang="ru-RU" dirty="0" smtClean="0"/>
              <a:t> члени </a:t>
            </a:r>
            <a:r>
              <a:rPr lang="ru-RU" dirty="0" err="1" smtClean="0"/>
              <a:t>екіпажу</a:t>
            </a:r>
            <a:r>
              <a:rPr lang="ru-RU" dirty="0" smtClean="0"/>
              <a:t>, </a:t>
            </a:r>
            <a:r>
              <a:rPr lang="ru-RU" dirty="0" err="1" smtClean="0"/>
              <a:t>оголошені</a:t>
            </a:r>
            <a:r>
              <a:rPr lang="ru-RU" dirty="0" smtClean="0"/>
              <a:t> наказом по судну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На </a:t>
            </a:r>
            <a:r>
              <a:rPr lang="ru-RU" dirty="0" err="1" smtClean="0"/>
              <a:t>сучасних</a:t>
            </a:r>
            <a:r>
              <a:rPr lang="ru-RU" dirty="0" smtClean="0"/>
              <a:t> суднах </a:t>
            </a:r>
            <a:r>
              <a:rPr lang="ru-RU" dirty="0" err="1" smtClean="0"/>
              <a:t>встановлюють</a:t>
            </a:r>
            <a:r>
              <a:rPr lang="ru-RU" dirty="0" smtClean="0"/>
              <a:t> </a:t>
            </a:r>
            <a:r>
              <a:rPr lang="ru-RU" b="1" dirty="0" err="1" smtClean="0"/>
              <a:t>вантажні</a:t>
            </a:r>
            <a:r>
              <a:rPr lang="ru-RU" b="1" dirty="0" smtClean="0"/>
              <a:t> </a:t>
            </a:r>
            <a:r>
              <a:rPr lang="ru-RU" b="1" dirty="0" err="1" smtClean="0"/>
              <a:t>крани,</a:t>
            </a:r>
            <a:r>
              <a:rPr lang="ru-RU" dirty="0" err="1" smtClean="0"/>
              <a:t>як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продуктивні</a:t>
            </a:r>
            <a:r>
              <a:rPr lang="ru-RU" dirty="0" smtClean="0"/>
              <a:t>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розповсюджені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вантажопідйомністю</a:t>
            </a:r>
            <a:r>
              <a:rPr lang="ru-RU" dirty="0" smtClean="0"/>
              <a:t> до 25 т. 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приводу </a:t>
            </a:r>
            <a:r>
              <a:rPr lang="ru-RU" dirty="0" err="1" smtClean="0"/>
              <a:t>крани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на </a:t>
            </a:r>
            <a:r>
              <a:rPr lang="ru-RU" dirty="0" err="1" smtClean="0"/>
              <a:t>електричні</a:t>
            </a:r>
            <a:r>
              <a:rPr lang="ru-RU" dirty="0" smtClean="0"/>
              <a:t>, </a:t>
            </a:r>
            <a:r>
              <a:rPr lang="ru-RU" dirty="0" err="1" smtClean="0"/>
              <a:t>електрогідравлічні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гідравлічні</a:t>
            </a:r>
            <a:r>
              <a:rPr lang="ru-RU" dirty="0" smtClean="0"/>
              <a:t>.</a:t>
            </a:r>
            <a:endParaRPr lang="uk-UA" dirty="0" smtClean="0"/>
          </a:p>
          <a:p>
            <a:pPr algn="just">
              <a:buNone/>
            </a:pPr>
            <a:r>
              <a:rPr lang="ru-RU" dirty="0" smtClean="0"/>
              <a:t>          На </a:t>
            </a:r>
            <a:r>
              <a:rPr lang="ru-RU" dirty="0" smtClean="0"/>
              <a:t>суднах </a:t>
            </a:r>
            <a:r>
              <a:rPr lang="ru-RU" dirty="0" err="1" smtClean="0"/>
              <a:t>з</a:t>
            </a:r>
            <a:r>
              <a:rPr lang="ru-RU" dirty="0" smtClean="0"/>
              <a:t> горизонтальною </a:t>
            </a:r>
            <a:r>
              <a:rPr lang="ru-RU" dirty="0" err="1" smtClean="0"/>
              <a:t>обробкою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(</a:t>
            </a:r>
            <a:r>
              <a:rPr lang="ru-RU" dirty="0" err="1" smtClean="0"/>
              <a:t>Ро-Ро</a:t>
            </a:r>
            <a:r>
              <a:rPr lang="ru-RU" dirty="0" smtClean="0"/>
              <a:t>)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– </a:t>
            </a:r>
            <a:r>
              <a:rPr lang="ru-RU" dirty="0" err="1" smtClean="0"/>
              <a:t>забортні</a:t>
            </a:r>
            <a:r>
              <a:rPr lang="ru-RU" dirty="0" smtClean="0"/>
              <a:t> </a:t>
            </a:r>
            <a:r>
              <a:rPr lang="ru-RU" b="1" dirty="0" err="1" smtClean="0"/>
              <a:t>апарел</a:t>
            </a:r>
            <a:r>
              <a:rPr lang="ru-RU" dirty="0" err="1" smtClean="0"/>
              <a:t>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своєрідні</a:t>
            </a:r>
            <a:r>
              <a:rPr lang="ru-RU" dirty="0" smtClean="0"/>
              <a:t> мости,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проїзд</a:t>
            </a:r>
            <a:r>
              <a:rPr lang="ru-RU" dirty="0" smtClean="0"/>
              <a:t> </a:t>
            </a:r>
            <a:r>
              <a:rPr lang="ru-RU" dirty="0" err="1" smtClean="0"/>
              <a:t>самохідної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берега на судно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зворотному</a:t>
            </a:r>
            <a:r>
              <a:rPr lang="ru-RU" dirty="0" smtClean="0"/>
              <a:t> </a:t>
            </a:r>
            <a:r>
              <a:rPr lang="ru-RU" dirty="0" err="1" smtClean="0"/>
              <a:t>напрямі</a:t>
            </a:r>
            <a:r>
              <a:rPr lang="ru-RU" dirty="0" smtClean="0"/>
              <a:t>.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апарелей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досягати</a:t>
            </a:r>
            <a:r>
              <a:rPr lang="ru-RU" dirty="0" smtClean="0"/>
              <a:t> 50 м, ширина 10 м. </a:t>
            </a:r>
            <a:r>
              <a:rPr lang="ru-RU" dirty="0" err="1" smtClean="0"/>
              <a:t>Апарелі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встановлюватися</a:t>
            </a:r>
            <a:r>
              <a:rPr lang="ru-RU" dirty="0" smtClean="0"/>
              <a:t> в </a:t>
            </a:r>
            <a:r>
              <a:rPr lang="ru-RU" dirty="0" err="1" smtClean="0"/>
              <a:t>носовій</a:t>
            </a:r>
            <a:r>
              <a:rPr lang="ru-RU" dirty="0" smtClean="0"/>
              <a:t> </a:t>
            </a:r>
            <a:r>
              <a:rPr lang="ru-RU" dirty="0" err="1" smtClean="0"/>
              <a:t>кінцівці</a:t>
            </a:r>
            <a:r>
              <a:rPr lang="ru-RU" dirty="0" smtClean="0"/>
              <a:t> судна, в </a:t>
            </a:r>
            <a:r>
              <a:rPr lang="ru-RU" dirty="0" err="1" smtClean="0"/>
              <a:t>кормі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борту судна.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Бортові</a:t>
            </a:r>
            <a:r>
              <a:rPr lang="ru-RU" dirty="0" smtClean="0"/>
              <a:t> </a:t>
            </a:r>
            <a:r>
              <a:rPr lang="ru-RU" dirty="0" err="1" smtClean="0"/>
              <a:t>апарелі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b="1" dirty="0" err="1" smtClean="0"/>
              <a:t>лацпортів</a:t>
            </a:r>
            <a:r>
              <a:rPr lang="ru-RU" b="1" dirty="0" smtClean="0"/>
              <a:t>, 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закривають</a:t>
            </a:r>
            <a:r>
              <a:rPr lang="ru-RU" b="1" dirty="0" smtClean="0"/>
              <a:t> </a:t>
            </a:r>
            <a:r>
              <a:rPr lang="ru-RU" dirty="0" err="1" smtClean="0"/>
              <a:t>вирізи</a:t>
            </a:r>
            <a:r>
              <a:rPr lang="ru-RU" dirty="0" smtClean="0"/>
              <a:t> в борту судна в </a:t>
            </a:r>
            <a:r>
              <a:rPr lang="ru-RU" dirty="0" err="1" smtClean="0"/>
              <a:t>похідному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 </a:t>
            </a:r>
            <a:r>
              <a:rPr lang="ru-RU" dirty="0" err="1" smtClean="0"/>
              <a:t>Апарелі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поворотними</a:t>
            </a:r>
            <a:r>
              <a:rPr lang="ru-RU" dirty="0" smtClean="0"/>
              <a:t>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кормі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завантажувати</a:t>
            </a:r>
            <a:r>
              <a:rPr lang="ru-RU" dirty="0" smtClean="0"/>
              <a:t> судно, яке </a:t>
            </a:r>
            <a:r>
              <a:rPr lang="ru-RU" dirty="0" err="1" smtClean="0"/>
              <a:t>пришвартоване</a:t>
            </a:r>
            <a:r>
              <a:rPr lang="ru-RU" dirty="0" smtClean="0"/>
              <a:t> до </a:t>
            </a:r>
            <a:r>
              <a:rPr lang="ru-RU" dirty="0" err="1" smtClean="0"/>
              <a:t>пірсу</a:t>
            </a:r>
            <a:r>
              <a:rPr lang="ru-RU" dirty="0" smtClean="0"/>
              <a:t> як бортом, так </a:t>
            </a:r>
            <a:r>
              <a:rPr lang="ru-RU" dirty="0" err="1" smtClean="0"/>
              <a:t>і</a:t>
            </a:r>
            <a:r>
              <a:rPr lang="ru-RU" dirty="0" smtClean="0"/>
              <a:t> кормою.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3" descr="31735-2863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61554" y="2715904"/>
            <a:ext cx="5483648" cy="361118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5726587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   </a:t>
            </a:r>
            <a:r>
              <a:rPr lang="ru-RU" b="1" dirty="0" err="1" smtClean="0"/>
              <a:t>Вантажні</a:t>
            </a:r>
            <a:r>
              <a:rPr lang="ru-RU" b="1" dirty="0" smtClean="0"/>
              <a:t> </a:t>
            </a:r>
            <a:r>
              <a:rPr lang="ru-RU" b="1" dirty="0" err="1" smtClean="0"/>
              <a:t>пристрої</a:t>
            </a:r>
            <a:r>
              <a:rPr lang="ru-RU" b="1" dirty="0" smtClean="0"/>
              <a:t> </a:t>
            </a:r>
            <a:r>
              <a:rPr lang="ru-RU" b="1" dirty="0" err="1" smtClean="0"/>
              <a:t>неперервної</a:t>
            </a:r>
            <a:r>
              <a:rPr lang="ru-RU" b="1" dirty="0" smtClean="0"/>
              <a:t> </a:t>
            </a:r>
            <a:r>
              <a:rPr lang="ru-RU" b="1" dirty="0" err="1" smtClean="0"/>
              <a:t>дії</a:t>
            </a:r>
            <a:r>
              <a:rPr lang="ru-RU" b="1" dirty="0" smtClean="0"/>
              <a:t> 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при </a:t>
            </a:r>
            <a:r>
              <a:rPr lang="ru-RU" dirty="0" err="1" smtClean="0"/>
              <a:t>перевезенні</a:t>
            </a:r>
            <a:r>
              <a:rPr lang="ru-RU" dirty="0" smtClean="0"/>
              <a:t> </a:t>
            </a:r>
            <a:r>
              <a:rPr lang="ru-RU" dirty="0" err="1" smtClean="0"/>
              <a:t>сипучих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стрічкові</a:t>
            </a:r>
            <a:r>
              <a:rPr lang="ru-RU" dirty="0" smtClean="0"/>
              <a:t> </a:t>
            </a:r>
            <a:r>
              <a:rPr lang="ru-RU" dirty="0" err="1" smtClean="0"/>
              <a:t>транспортери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елеватори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переміщують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в горизонтальному </a:t>
            </a:r>
            <a:r>
              <a:rPr lang="ru-RU" dirty="0" err="1" smtClean="0"/>
              <a:t>напрямі</a:t>
            </a:r>
            <a:r>
              <a:rPr lang="ru-RU" dirty="0" smtClean="0"/>
              <a:t>, </a:t>
            </a:r>
            <a:r>
              <a:rPr lang="ru-RU" dirty="0" err="1" smtClean="0"/>
              <a:t>другі</a:t>
            </a:r>
            <a:r>
              <a:rPr lang="ru-RU" dirty="0" smtClean="0"/>
              <a:t> – в вертикальному</a:t>
            </a:r>
            <a:endParaRPr lang="ru-RU" dirty="0"/>
          </a:p>
        </p:txBody>
      </p:sp>
      <p:pic>
        <p:nvPicPr>
          <p:cNvPr id="4" name="Содержимое 4" descr="kon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74693" y="2403865"/>
            <a:ext cx="5524500" cy="36861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Вантажні пристрої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405719"/>
            <a:ext cx="10515600" cy="4771244"/>
          </a:xfrm>
        </p:spPr>
        <p:txBody>
          <a:bodyPr/>
          <a:lstStyle/>
          <a:p>
            <a:pPr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Вантажні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пристрої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комплекс </a:t>
            </a:r>
            <a:r>
              <a:rPr lang="ru-RU" dirty="0" err="1" smtClean="0"/>
              <a:t>конструкцій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призначені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вантажно-розвантажувальні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силами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екіпажу</a:t>
            </a:r>
            <a:r>
              <a:rPr lang="ru-RU" dirty="0" smtClean="0"/>
              <a:t> </a:t>
            </a:r>
            <a:r>
              <a:rPr lang="ru-RU" dirty="0" smtClean="0"/>
              <a:t>судна.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unnamed (2).jpg"/>
          <p:cNvPicPr>
            <a:picLocks noChangeAspect="1"/>
          </p:cNvPicPr>
          <p:nvPr/>
        </p:nvPicPr>
        <p:blipFill>
          <a:blip r:embed="rId2" cstate="print"/>
          <a:srcRect r="1710" b="4171"/>
          <a:stretch>
            <a:fillRect/>
          </a:stretch>
        </p:blipFill>
        <p:spPr>
          <a:xfrm>
            <a:off x="3612392" y="2787851"/>
            <a:ext cx="6241292" cy="344917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>
                <a:solidFill>
                  <a:srgbClr val="FF0000"/>
                </a:solidFill>
              </a:rPr>
              <a:t>Дякую за увагу!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r="-253" b="5334"/>
          <a:stretch>
            <a:fillRect/>
          </a:stretch>
        </p:blipFill>
        <p:spPr>
          <a:xfrm>
            <a:off x="2961565" y="2022617"/>
            <a:ext cx="6673756" cy="374647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тип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багатьма</a:t>
            </a:r>
            <a:r>
              <a:rPr lang="ru-RU" dirty="0" smtClean="0"/>
              <a:t> факторами: </a:t>
            </a:r>
            <a:r>
              <a:rPr lang="ru-RU" dirty="0" err="1" smtClean="0"/>
              <a:t>призначенням</a:t>
            </a:r>
            <a:r>
              <a:rPr lang="ru-RU" dirty="0" smtClean="0"/>
              <a:t> судна,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розмірами</a:t>
            </a:r>
            <a:r>
              <a:rPr lang="ru-RU" dirty="0" smtClean="0"/>
              <a:t>, районом </a:t>
            </a:r>
            <a:r>
              <a:rPr lang="ru-RU" dirty="0" err="1" smtClean="0"/>
              <a:t>плавання</a:t>
            </a:r>
            <a:r>
              <a:rPr lang="ru-RU" dirty="0" smtClean="0"/>
              <a:t>, характером </a:t>
            </a:r>
            <a:r>
              <a:rPr lang="ru-RU" dirty="0" err="1" smtClean="0"/>
              <a:t>майбутнього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. </a:t>
            </a:r>
            <a:r>
              <a:rPr lang="ru-RU" dirty="0" err="1" smtClean="0"/>
              <a:t>Ті</a:t>
            </a:r>
            <a:r>
              <a:rPr lang="ru-RU" dirty="0" smtClean="0"/>
              <a:t> судна,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на рейдах </a:t>
            </a:r>
            <a:r>
              <a:rPr lang="ru-RU" dirty="0" err="1" smtClean="0"/>
              <a:t>чи</a:t>
            </a:r>
            <a:r>
              <a:rPr lang="ru-RU" dirty="0" smtClean="0"/>
              <a:t> в портах,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кранового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потужні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на </a:t>
            </a:r>
            <a:r>
              <a:rPr lang="ru-RU" dirty="0" err="1" smtClean="0"/>
              <a:t>суховантажних</a:t>
            </a:r>
            <a:r>
              <a:rPr lang="ru-RU" dirty="0" smtClean="0"/>
              <a:t> суднах. До </a:t>
            </a:r>
            <a:r>
              <a:rPr lang="ru-RU" dirty="0" err="1" smtClean="0"/>
              <a:t>їх</a:t>
            </a:r>
            <a:r>
              <a:rPr lang="ru-RU" dirty="0" smtClean="0"/>
              <a:t> складу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, </a:t>
            </a:r>
            <a:r>
              <a:rPr lang="ru-RU" dirty="0" err="1" smtClean="0"/>
              <a:t>крани</a:t>
            </a:r>
            <a:r>
              <a:rPr lang="ru-RU" dirty="0" smtClean="0"/>
              <a:t>, </a:t>
            </a:r>
            <a:r>
              <a:rPr lang="ru-RU" dirty="0" err="1" smtClean="0"/>
              <a:t>люкові</a:t>
            </a:r>
            <a:r>
              <a:rPr lang="ru-RU" dirty="0" smtClean="0"/>
              <a:t> </a:t>
            </a:r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трюмної</a:t>
            </a:r>
            <a:r>
              <a:rPr lang="ru-RU" dirty="0" smtClean="0"/>
              <a:t> </a:t>
            </a:r>
            <a:r>
              <a:rPr lang="ru-RU" dirty="0" err="1" smtClean="0"/>
              <a:t>механізації</a:t>
            </a:r>
            <a:r>
              <a:rPr lang="ru-RU" dirty="0" smtClean="0"/>
              <a:t>. Судна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горизонтальним</a:t>
            </a:r>
            <a:r>
              <a:rPr lang="ru-RU" dirty="0" smtClean="0"/>
              <a:t> способом </a:t>
            </a:r>
            <a:r>
              <a:rPr lang="ru-RU" dirty="0" err="1" smtClean="0"/>
              <a:t>обробки</a:t>
            </a:r>
            <a:r>
              <a:rPr lang="ru-RU" dirty="0" smtClean="0"/>
              <a:t> (</a:t>
            </a:r>
            <a:r>
              <a:rPr lang="ru-RU" dirty="0" err="1" smtClean="0"/>
              <a:t>Ро-Ро</a:t>
            </a:r>
            <a:r>
              <a:rPr lang="ru-RU" dirty="0" smtClean="0"/>
              <a:t>) </a:t>
            </a:r>
            <a:r>
              <a:rPr lang="ru-RU" dirty="0" err="1" smtClean="0"/>
              <a:t>обладнуються</a:t>
            </a:r>
            <a:r>
              <a:rPr lang="ru-RU" dirty="0" smtClean="0"/>
              <a:t> </a:t>
            </a:r>
            <a:r>
              <a:rPr lang="ru-RU" dirty="0" err="1" smtClean="0"/>
              <a:t>апарелями</a:t>
            </a:r>
            <a:r>
              <a:rPr lang="ru-RU" dirty="0" smtClean="0"/>
              <a:t>, </a:t>
            </a:r>
            <a:r>
              <a:rPr lang="ru-RU" dirty="0" err="1" smtClean="0"/>
              <a:t>міжпалубними</a:t>
            </a:r>
            <a:r>
              <a:rPr lang="ru-RU" dirty="0" smtClean="0"/>
              <a:t> </a:t>
            </a:r>
            <a:r>
              <a:rPr lang="ru-RU" dirty="0" err="1" smtClean="0"/>
              <a:t>ліфтами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підйомниками</a:t>
            </a:r>
            <a:r>
              <a:rPr lang="ru-RU" dirty="0" smtClean="0"/>
              <a:t>; на </a:t>
            </a:r>
            <a:r>
              <a:rPr lang="ru-RU" dirty="0" err="1" smtClean="0"/>
              <a:t>ліхтеровозах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розроблені</a:t>
            </a:r>
            <a:r>
              <a:rPr lang="ru-RU" dirty="0" smtClean="0"/>
              <a:t> </a:t>
            </a:r>
            <a:r>
              <a:rPr lang="ru-RU" dirty="0" err="1" smtClean="0"/>
              <a:t>козлові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. </a:t>
            </a:r>
            <a:r>
              <a:rPr lang="ru-RU" dirty="0" err="1" smtClean="0"/>
              <a:t>Саморозвантажувальні</a:t>
            </a:r>
            <a:r>
              <a:rPr lang="ru-RU" dirty="0" smtClean="0"/>
              <a:t> судна для </a:t>
            </a:r>
            <a:r>
              <a:rPr lang="ru-RU" dirty="0" err="1" smtClean="0"/>
              <a:t>перевезення</a:t>
            </a:r>
            <a:r>
              <a:rPr lang="ru-RU" dirty="0" smtClean="0"/>
              <a:t> </a:t>
            </a:r>
            <a:r>
              <a:rPr lang="ru-RU" dirty="0" err="1" smtClean="0"/>
              <a:t>сипучих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стрічкові</a:t>
            </a:r>
            <a:r>
              <a:rPr lang="ru-RU" dirty="0" smtClean="0"/>
              <a:t> (по рос. ленточные) </a:t>
            </a:r>
            <a:r>
              <a:rPr lang="ru-RU" dirty="0" err="1" smtClean="0"/>
              <a:t>транспортери</a:t>
            </a:r>
            <a:r>
              <a:rPr lang="ru-RU" dirty="0" smtClean="0"/>
              <a:t>, </a:t>
            </a:r>
            <a:r>
              <a:rPr lang="ru-RU" dirty="0" err="1" smtClean="0"/>
              <a:t>елеватори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вантажними</a:t>
            </a:r>
            <a:r>
              <a:rPr lang="ru-RU" dirty="0" smtClean="0"/>
              <a:t> </a:t>
            </a:r>
            <a:r>
              <a:rPr lang="ru-RU" dirty="0" err="1" smtClean="0"/>
              <a:t>пристроями</a:t>
            </a:r>
            <a:r>
              <a:rPr lang="ru-RU" dirty="0" smtClean="0"/>
              <a:t> </a:t>
            </a:r>
            <a:r>
              <a:rPr lang="ru-RU" dirty="0" err="1" smtClean="0"/>
              <a:t>наливних</a:t>
            </a:r>
            <a:r>
              <a:rPr lang="ru-RU" dirty="0" smtClean="0"/>
              <a:t> суден </a:t>
            </a:r>
            <a:r>
              <a:rPr lang="ru-RU" dirty="0" err="1" smtClean="0"/>
              <a:t>є</a:t>
            </a:r>
            <a:r>
              <a:rPr lang="ru-RU" dirty="0" smtClean="0"/>
              <a:t> насоси та </a:t>
            </a:r>
            <a:r>
              <a:rPr lang="ru-RU" dirty="0" err="1" smtClean="0"/>
              <a:t>трубопроводи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1445"/>
            <a:ext cx="10816988" cy="553551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суден </a:t>
            </a:r>
            <a:r>
              <a:rPr lang="ru-RU" dirty="0" err="1" smtClean="0"/>
              <a:t>можуть</a:t>
            </a:r>
            <a:r>
              <a:rPr lang="ru-RU" dirty="0" smtClean="0"/>
              <a:t> бути як </a:t>
            </a:r>
            <a:r>
              <a:rPr lang="ru-RU" dirty="0" err="1" smtClean="0"/>
              <a:t>періодичної</a:t>
            </a:r>
            <a:r>
              <a:rPr lang="ru-RU" dirty="0" smtClean="0"/>
              <a:t>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безперервної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. До перших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, до </a:t>
            </a:r>
            <a:r>
              <a:rPr lang="ru-RU" dirty="0" err="1" smtClean="0"/>
              <a:t>другої</a:t>
            </a:r>
            <a:r>
              <a:rPr lang="ru-RU" dirty="0" smtClean="0"/>
              <a:t> – </a:t>
            </a:r>
            <a:r>
              <a:rPr lang="ru-RU" dirty="0" err="1" smtClean="0"/>
              <a:t>транспортери</a:t>
            </a:r>
            <a:r>
              <a:rPr lang="ru-RU" dirty="0" smtClean="0"/>
              <a:t>, </a:t>
            </a:r>
            <a:r>
              <a:rPr lang="ru-RU" dirty="0" err="1" smtClean="0"/>
              <a:t>елеватори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насоси.</a:t>
            </a:r>
          </a:p>
          <a:p>
            <a:pPr algn="just">
              <a:buNone/>
            </a:pPr>
            <a:r>
              <a:rPr lang="ru-RU" b="1" dirty="0" smtClean="0"/>
              <a:t>      </a:t>
            </a:r>
            <a:r>
              <a:rPr lang="ru-RU" b="1" dirty="0" err="1" smtClean="0"/>
              <a:t>Вантажні</a:t>
            </a:r>
            <a:r>
              <a:rPr lang="ru-RU" b="1" dirty="0" smtClean="0"/>
              <a:t> </a:t>
            </a:r>
            <a:r>
              <a:rPr lang="ru-RU" b="1" dirty="0" err="1" smtClean="0"/>
              <a:t>стріли</a:t>
            </a:r>
            <a:r>
              <a:rPr lang="ru-RU" b="1" dirty="0" smtClean="0"/>
              <a:t> 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примітивні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дешеві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. Вони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на </a:t>
            </a:r>
            <a:r>
              <a:rPr lang="ru-RU" dirty="0" err="1" smtClean="0"/>
              <a:t>щоглах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вантажних</a:t>
            </a:r>
            <a:r>
              <a:rPr lang="ru-RU" dirty="0" smtClean="0"/>
              <a:t> колонах. </a:t>
            </a:r>
            <a:r>
              <a:rPr lang="ru-RU" dirty="0" err="1" smtClean="0"/>
              <a:t>Діляться</a:t>
            </a:r>
            <a:r>
              <a:rPr lang="ru-RU" dirty="0" smtClean="0"/>
              <a:t> на </a:t>
            </a:r>
            <a:r>
              <a:rPr lang="ru-RU" dirty="0" err="1" smtClean="0"/>
              <a:t>легкі</a:t>
            </a:r>
            <a:r>
              <a:rPr lang="ru-RU" dirty="0" smtClean="0"/>
              <a:t> (</a:t>
            </a:r>
            <a:r>
              <a:rPr lang="ru-RU" dirty="0" err="1" smtClean="0"/>
              <a:t>вантажопідйомністю</a:t>
            </a:r>
            <a:r>
              <a:rPr lang="ru-RU" dirty="0" smtClean="0"/>
              <a:t> до 10 т)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важковагові</a:t>
            </a:r>
            <a:r>
              <a:rPr lang="ru-RU" dirty="0" smtClean="0"/>
              <a:t>. </a:t>
            </a:r>
            <a:r>
              <a:rPr lang="ru-RU" dirty="0" err="1" smtClean="0"/>
              <a:t>Вантажопідйомність</a:t>
            </a:r>
            <a:r>
              <a:rPr lang="ru-RU" dirty="0" smtClean="0"/>
              <a:t> «</a:t>
            </a:r>
            <a:r>
              <a:rPr lang="ru-RU" dirty="0" err="1" smtClean="0"/>
              <a:t>важковаговиків</a:t>
            </a:r>
            <a:r>
              <a:rPr lang="ru-RU" dirty="0" smtClean="0"/>
              <a:t>»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доходити</a:t>
            </a:r>
            <a:r>
              <a:rPr lang="ru-RU" dirty="0" smtClean="0"/>
              <a:t> до 200-300 т.</a:t>
            </a:r>
          </a:p>
          <a:p>
            <a:endParaRPr lang="ru-RU" dirty="0"/>
          </a:p>
        </p:txBody>
      </p:sp>
      <p:pic>
        <p:nvPicPr>
          <p:cNvPr id="4" name="Содержимое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2507" y="3574374"/>
            <a:ext cx="6824546" cy="279913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23239" y="573206"/>
            <a:ext cx="3787252" cy="4544703"/>
          </a:xfrm>
        </p:spPr>
      </p:pic>
      <p:pic>
        <p:nvPicPr>
          <p:cNvPr id="5" name="Содержимое 3" descr="unname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8490" y="544715"/>
            <a:ext cx="7299171" cy="450495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3081" y="5199797"/>
            <a:ext cx="113549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Легка </a:t>
            </a:r>
            <a:r>
              <a:rPr lang="ru-RU" i="1" dirty="0" err="1" smtClean="0"/>
              <a:t>грузова</a:t>
            </a:r>
            <a:r>
              <a:rPr lang="ru-RU" i="1" dirty="0" smtClean="0"/>
              <a:t> </a:t>
            </a:r>
            <a:r>
              <a:rPr lang="ru-RU" i="1" dirty="0" err="1" smtClean="0"/>
              <a:t>стріла</a:t>
            </a:r>
            <a:r>
              <a:rPr lang="ru-RU" i="1" dirty="0" smtClean="0"/>
              <a:t>:</a:t>
            </a:r>
            <a:endParaRPr lang="ru-RU" dirty="0" smtClean="0"/>
          </a:p>
          <a:p>
            <a:r>
              <a:rPr lang="ru-RU" i="1" dirty="0" smtClean="0"/>
              <a:t>1 – мачта; 2 – топенант; 3 – </a:t>
            </a:r>
            <a:r>
              <a:rPr lang="ru-RU" i="1" dirty="0" err="1" smtClean="0"/>
              <a:t>вантажний</a:t>
            </a:r>
            <a:r>
              <a:rPr lang="ru-RU" i="1" dirty="0" smtClean="0"/>
              <a:t> блок</a:t>
            </a:r>
            <a:r>
              <a:rPr lang="ru-RU" i="1" dirty="0" smtClean="0"/>
              <a:t>; 4 – </a:t>
            </a:r>
            <a:r>
              <a:rPr lang="ru-RU" i="1" dirty="0" err="1" smtClean="0"/>
              <a:t>вантажний</a:t>
            </a:r>
            <a:r>
              <a:rPr lang="ru-RU" i="1" dirty="0" smtClean="0"/>
              <a:t> </a:t>
            </a:r>
            <a:r>
              <a:rPr lang="ru-RU" i="1" dirty="0" smtClean="0"/>
              <a:t>шкентель; 5 – </a:t>
            </a:r>
            <a:r>
              <a:rPr lang="ru-RU" i="1" dirty="0" err="1" smtClean="0"/>
              <a:t>вантажний</a:t>
            </a:r>
            <a:r>
              <a:rPr lang="ru-RU" i="1" dirty="0" smtClean="0"/>
              <a:t> </a:t>
            </a:r>
            <a:r>
              <a:rPr lang="ru-RU" i="1" dirty="0" smtClean="0"/>
              <a:t>гак; 6 – </a:t>
            </a:r>
            <a:r>
              <a:rPr lang="ru-RU" i="1" dirty="0" err="1" smtClean="0"/>
              <a:t>відтяжка</a:t>
            </a:r>
            <a:r>
              <a:rPr lang="ru-RU" i="1" dirty="0" smtClean="0"/>
              <a:t>; </a:t>
            </a:r>
            <a:endParaRPr lang="ru-RU" i="1" dirty="0" smtClean="0"/>
          </a:p>
          <a:p>
            <a:r>
              <a:rPr lang="ru-RU" i="1" dirty="0" smtClean="0"/>
              <a:t>7 </a:t>
            </a:r>
            <a:r>
              <a:rPr lang="ru-RU" i="1" dirty="0" smtClean="0"/>
              <a:t>– </a:t>
            </a:r>
            <a:r>
              <a:rPr lang="ru-RU" i="1" dirty="0" smtClean="0"/>
              <a:t>стріла;8 </a:t>
            </a:r>
            <a:r>
              <a:rPr lang="ru-RU" i="1" dirty="0" smtClean="0"/>
              <a:t>– канат на </a:t>
            </a:r>
            <a:r>
              <a:rPr lang="ru-RU" i="1" dirty="0" err="1" smtClean="0"/>
              <a:t>турачку</a:t>
            </a:r>
            <a:r>
              <a:rPr lang="ru-RU" i="1" dirty="0" smtClean="0"/>
              <a:t> </a:t>
            </a:r>
            <a:r>
              <a:rPr lang="ru-RU" i="1" dirty="0" err="1" smtClean="0"/>
              <a:t>вантажної</a:t>
            </a:r>
            <a:r>
              <a:rPr lang="ru-RU" i="1" dirty="0" smtClean="0"/>
              <a:t> </a:t>
            </a:r>
            <a:r>
              <a:rPr lang="ru-RU" i="1" dirty="0" err="1" smtClean="0"/>
              <a:t>лебідки</a:t>
            </a:r>
            <a:r>
              <a:rPr lang="ru-RU" i="1" dirty="0" smtClean="0"/>
              <a:t>; 9 – канат на барабан </a:t>
            </a:r>
            <a:r>
              <a:rPr lang="ru-RU" i="1" dirty="0" err="1" smtClean="0"/>
              <a:t>вантажної</a:t>
            </a:r>
            <a:r>
              <a:rPr lang="ru-RU" i="1" dirty="0" smtClean="0"/>
              <a:t> </a:t>
            </a:r>
            <a:r>
              <a:rPr lang="ru-RU" i="1" dirty="0" err="1" smtClean="0"/>
              <a:t>лебідки</a:t>
            </a:r>
            <a:r>
              <a:rPr lang="ru-RU" i="1" dirty="0" smtClean="0"/>
              <a:t>; 10 – лопарь топенанта;11 – башмак; 12 – шпор </a:t>
            </a:r>
            <a:r>
              <a:rPr lang="ru-RU" i="1" dirty="0" err="1" smtClean="0"/>
              <a:t>стріли</a:t>
            </a:r>
            <a:r>
              <a:rPr lang="ru-RU" i="1" dirty="0" smtClean="0"/>
              <a:t>; </a:t>
            </a:r>
            <a:r>
              <a:rPr lang="ru-RU" i="1" dirty="0" smtClean="0"/>
              <a:t>13 – нок </a:t>
            </a:r>
            <a:r>
              <a:rPr lang="ru-RU" i="1" dirty="0" err="1" smtClean="0"/>
              <a:t>стріли</a:t>
            </a:r>
            <a:r>
              <a:rPr lang="ru-RU" i="1" dirty="0" smtClean="0"/>
              <a:t>; </a:t>
            </a:r>
            <a:r>
              <a:rPr lang="ru-RU" i="1" dirty="0" smtClean="0"/>
              <a:t>14 – бугель; 15 – топенант-блок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709684"/>
            <a:ext cx="10515600" cy="54672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Легка </a:t>
            </a:r>
            <a:r>
              <a:rPr lang="ru-RU" dirty="0" err="1" smtClean="0"/>
              <a:t>вантажна</a:t>
            </a:r>
            <a:r>
              <a:rPr lang="ru-RU" dirty="0" smtClean="0"/>
              <a:t> </a:t>
            </a:r>
            <a:r>
              <a:rPr lang="ru-RU" dirty="0" err="1" smtClean="0"/>
              <a:t>стріла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сталеву</a:t>
            </a:r>
            <a:r>
              <a:rPr lang="ru-RU" dirty="0" smtClean="0"/>
              <a:t> трубу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потовщенням</a:t>
            </a:r>
            <a:r>
              <a:rPr lang="ru-RU" dirty="0" smtClean="0"/>
              <a:t> в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. </a:t>
            </a:r>
            <a:r>
              <a:rPr lang="ru-RU" dirty="0" err="1" smtClean="0"/>
              <a:t>Нижній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(шпор) </a:t>
            </a:r>
            <a:r>
              <a:rPr lang="ru-RU" dirty="0" err="1" smtClean="0"/>
              <a:t>має</a:t>
            </a:r>
            <a:r>
              <a:rPr lang="ru-RU" dirty="0" smtClean="0"/>
              <a:t> вилку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вушками</a:t>
            </a:r>
            <a:r>
              <a:rPr lang="ru-RU" dirty="0" smtClean="0"/>
              <a:t>. На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(нок) </a:t>
            </a:r>
            <a:r>
              <a:rPr lang="ru-RU" dirty="0" err="1" smtClean="0"/>
              <a:t>насаджують</a:t>
            </a:r>
            <a:r>
              <a:rPr lang="ru-RU" dirty="0" smtClean="0"/>
              <a:t> </a:t>
            </a:r>
            <a:r>
              <a:rPr lang="ru-RU" dirty="0" err="1" smtClean="0"/>
              <a:t>кільце</a:t>
            </a:r>
            <a:r>
              <a:rPr lang="ru-RU" dirty="0" smtClean="0"/>
              <a:t> (бугель),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обуха</a:t>
            </a:r>
            <a:r>
              <a:rPr lang="ru-RU" dirty="0" smtClean="0"/>
              <a:t>.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звареної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не </a:t>
            </a:r>
            <a:r>
              <a:rPr lang="ru-RU" dirty="0" err="1" smtClean="0"/>
              <a:t>мати</a:t>
            </a:r>
            <a:r>
              <a:rPr lang="ru-RU" dirty="0" smtClean="0"/>
              <a:t> бугеля, а для </a:t>
            </a:r>
            <a:r>
              <a:rPr lang="ru-RU" dirty="0" err="1" smtClean="0"/>
              <a:t>кріплення</a:t>
            </a:r>
            <a:r>
              <a:rPr lang="ru-RU" dirty="0" smtClean="0"/>
              <a:t> такелажу до НОКУ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приварюють</a:t>
            </a:r>
            <a:r>
              <a:rPr lang="ru-RU" dirty="0" smtClean="0"/>
              <a:t> </a:t>
            </a:r>
            <a:r>
              <a:rPr lang="ru-RU" dirty="0" smtClean="0"/>
              <a:t>обухи. Для </a:t>
            </a:r>
            <a:r>
              <a:rPr lang="ru-RU" dirty="0" err="1" smtClean="0"/>
              <a:t>шарнірного</a:t>
            </a:r>
            <a:r>
              <a:rPr lang="ru-RU" dirty="0" smtClean="0"/>
              <a:t> </a:t>
            </a:r>
            <a:r>
              <a:rPr lang="ru-RU" dirty="0" err="1" smtClean="0"/>
              <a:t>з'єднання</a:t>
            </a:r>
            <a:r>
              <a:rPr lang="ru-RU" dirty="0" smtClean="0"/>
              <a:t> шпора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щоглою</a:t>
            </a:r>
            <a:r>
              <a:rPr lang="ru-RU" dirty="0" smtClean="0"/>
              <a:t> на </a:t>
            </a:r>
            <a:r>
              <a:rPr lang="ru-RU" dirty="0" err="1" smtClean="0"/>
              <a:t>останній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висоті</a:t>
            </a:r>
            <a:r>
              <a:rPr lang="ru-RU" dirty="0" smtClean="0"/>
              <a:t> 2 - 2,5 м </a:t>
            </a:r>
            <a:r>
              <a:rPr lang="ru-RU" dirty="0" err="1" smtClean="0"/>
              <a:t>від</a:t>
            </a:r>
            <a:r>
              <a:rPr lang="ru-RU" dirty="0" smtClean="0"/>
              <a:t> палуби </a:t>
            </a:r>
            <a:r>
              <a:rPr lang="ru-RU" dirty="0" err="1" smtClean="0"/>
              <a:t>встановлюють</a:t>
            </a:r>
            <a:r>
              <a:rPr lang="ru-RU" dirty="0" smtClean="0"/>
              <a:t> черевик,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вушко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підп'ятник</a:t>
            </a:r>
            <a:r>
              <a:rPr lang="ru-RU" dirty="0" smtClean="0"/>
              <a:t>. Нок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підтримується</a:t>
            </a:r>
            <a:r>
              <a:rPr lang="ru-RU" dirty="0" smtClean="0"/>
              <a:t> топенантом. </a:t>
            </a:r>
            <a:r>
              <a:rPr lang="ru-RU" dirty="0" err="1" smtClean="0"/>
              <a:t>Змінюючи</a:t>
            </a:r>
            <a:r>
              <a:rPr lang="ru-RU" dirty="0" smtClean="0"/>
              <a:t> </a:t>
            </a:r>
            <a:r>
              <a:rPr lang="ru-RU" dirty="0" err="1" smtClean="0"/>
              <a:t>довжину</a:t>
            </a:r>
            <a:r>
              <a:rPr lang="ru-RU" dirty="0" smtClean="0"/>
              <a:t> топенанта,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кут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 Топенант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сталевого</a:t>
            </a:r>
            <a:r>
              <a:rPr lang="ru-RU" dirty="0" smtClean="0"/>
              <a:t> троса, </a:t>
            </a:r>
            <a:r>
              <a:rPr lang="ru-RU" dirty="0" err="1" smtClean="0"/>
              <a:t>корінний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кріпиться</a:t>
            </a:r>
            <a:r>
              <a:rPr lang="ru-RU" dirty="0" smtClean="0"/>
              <a:t> до </a:t>
            </a:r>
            <a:r>
              <a:rPr lang="ru-RU" dirty="0" err="1" smtClean="0"/>
              <a:t>верхнього</a:t>
            </a:r>
            <a:r>
              <a:rPr lang="ru-RU" dirty="0" smtClean="0"/>
              <a:t> обуха </a:t>
            </a:r>
            <a:r>
              <a:rPr lang="ru-RU" dirty="0" err="1" smtClean="0"/>
              <a:t>НОКов</a:t>
            </a:r>
            <a:r>
              <a:rPr lang="ru-RU" dirty="0" smtClean="0"/>
              <a:t> бугеля. </a:t>
            </a:r>
            <a:r>
              <a:rPr lang="ru-RU" dirty="0" err="1" smtClean="0"/>
              <a:t>Другий</a:t>
            </a:r>
            <a:r>
              <a:rPr lang="ru-RU" dirty="0" smtClean="0"/>
              <a:t>, </a:t>
            </a:r>
            <a:r>
              <a:rPr lang="ru-RU" dirty="0" err="1" smtClean="0"/>
              <a:t>ходовий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топенанта проходить через топенант-блок, </a:t>
            </a:r>
            <a:r>
              <a:rPr lang="ru-RU" dirty="0" err="1" smtClean="0"/>
              <a:t>закріплений</a:t>
            </a:r>
            <a:r>
              <a:rPr lang="ru-RU" dirty="0" smtClean="0"/>
              <a:t> на </a:t>
            </a:r>
            <a:r>
              <a:rPr lang="ru-RU" dirty="0" err="1" smtClean="0"/>
              <a:t>щоглі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86854"/>
            <a:ext cx="10515600" cy="559010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Нижче</a:t>
            </a:r>
            <a:r>
              <a:rPr lang="ru-RU" dirty="0" smtClean="0"/>
              <a:t> </a:t>
            </a:r>
            <a:r>
              <a:rPr lang="ru-RU" dirty="0" smtClean="0"/>
              <a:t>блоку до топенанта </a:t>
            </a:r>
            <a:r>
              <a:rPr lang="ru-RU" dirty="0" err="1" smtClean="0"/>
              <a:t>кріпиться</a:t>
            </a:r>
            <a:r>
              <a:rPr lang="ru-RU" dirty="0" smtClean="0"/>
              <a:t> </a:t>
            </a:r>
            <a:r>
              <a:rPr lang="ru-RU" dirty="0" err="1" smtClean="0"/>
              <a:t>трикутне</a:t>
            </a:r>
            <a:r>
              <a:rPr lang="ru-RU" dirty="0" smtClean="0"/>
              <a:t> ланка - </a:t>
            </a:r>
            <a:r>
              <a:rPr lang="ru-RU" dirty="0" err="1" smtClean="0"/>
              <a:t>трикутник</a:t>
            </a:r>
            <a:r>
              <a:rPr lang="ru-RU" dirty="0" smtClean="0"/>
              <a:t> топенанта. З </a:t>
            </a:r>
            <a:r>
              <a:rPr lang="ru-RU" dirty="0" err="1" smtClean="0"/>
              <a:t>іншого</a:t>
            </a:r>
            <a:r>
              <a:rPr lang="ru-RU" dirty="0" smtClean="0"/>
              <a:t> боку до </a:t>
            </a:r>
            <a:r>
              <a:rPr lang="ru-RU" dirty="0" err="1" smtClean="0"/>
              <a:t>трикутника</a:t>
            </a:r>
            <a:r>
              <a:rPr lang="ru-RU" dirty="0" smtClean="0"/>
              <a:t> </a:t>
            </a:r>
            <a:r>
              <a:rPr lang="ru-RU" dirty="0" err="1" smtClean="0"/>
              <a:t>прикріплені</a:t>
            </a:r>
            <a:r>
              <a:rPr lang="ru-RU" dirty="0" smtClean="0"/>
              <a:t> </a:t>
            </a:r>
            <a:r>
              <a:rPr lang="ru-RU" dirty="0" err="1" smtClean="0"/>
              <a:t>довголанкові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 - </a:t>
            </a:r>
            <a:r>
              <a:rPr lang="ru-RU" dirty="0" err="1" smtClean="0"/>
              <a:t>вантажний</a:t>
            </a:r>
            <a:r>
              <a:rPr lang="ru-RU" dirty="0" smtClean="0"/>
              <a:t> стопор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сталевий</a:t>
            </a:r>
            <a:r>
              <a:rPr lang="ru-RU" dirty="0" smtClean="0"/>
              <a:t> трос - Лопарев топенанта. Лопарев топенанта служить для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 </a:t>
            </a:r>
            <a:r>
              <a:rPr lang="ru-RU" dirty="0" err="1" smtClean="0"/>
              <a:t>Вибирають</a:t>
            </a:r>
            <a:r>
              <a:rPr lang="ru-RU" dirty="0" smtClean="0"/>
              <a:t> </a:t>
            </a:r>
            <a:r>
              <a:rPr lang="ru-RU" dirty="0" smtClean="0"/>
              <a:t>Лопарев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вантажної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, на </a:t>
            </a:r>
            <a:r>
              <a:rPr lang="ru-RU" dirty="0" err="1" smtClean="0"/>
              <a:t>турачку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заводять</a:t>
            </a:r>
            <a:r>
              <a:rPr lang="ru-RU" dirty="0" smtClean="0"/>
              <a:t> </a:t>
            </a:r>
            <a:r>
              <a:rPr lang="ru-RU" dirty="0" err="1" smtClean="0"/>
              <a:t>ходовий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лопаря. </a:t>
            </a:r>
            <a:r>
              <a:rPr lang="ru-RU" dirty="0" err="1" smtClean="0"/>
              <a:t>Вантажним</a:t>
            </a:r>
            <a:r>
              <a:rPr lang="ru-RU" dirty="0" smtClean="0"/>
              <a:t> стопором </a:t>
            </a:r>
            <a:r>
              <a:rPr lang="ru-RU" dirty="0" err="1" smtClean="0"/>
              <a:t>стрілу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в </a:t>
            </a:r>
            <a:r>
              <a:rPr lang="ru-RU" dirty="0" err="1" smtClean="0"/>
              <a:t>потрібному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, для </a:t>
            </a:r>
            <a:r>
              <a:rPr lang="ru-RU" dirty="0" err="1" smtClean="0"/>
              <a:t>чого</a:t>
            </a:r>
            <a:r>
              <a:rPr lang="ru-RU" dirty="0" smtClean="0"/>
              <a:t> одна </a:t>
            </a:r>
            <a:r>
              <a:rPr lang="ru-RU" dirty="0" err="1" smtClean="0"/>
              <a:t>з</a:t>
            </a:r>
            <a:r>
              <a:rPr lang="ru-RU" dirty="0" smtClean="0"/>
              <a:t> ланок </a:t>
            </a:r>
            <a:r>
              <a:rPr lang="ru-RU" dirty="0" err="1" smtClean="0"/>
              <a:t>ланцюга</a:t>
            </a:r>
            <a:r>
              <a:rPr lang="ru-RU" dirty="0" smtClean="0"/>
              <a:t> </a:t>
            </a:r>
            <a:r>
              <a:rPr lang="ru-RU" dirty="0" err="1" smtClean="0"/>
              <a:t>кріплять</a:t>
            </a:r>
            <a:r>
              <a:rPr lang="ru-RU" dirty="0" smtClean="0"/>
              <a:t> до обуха, </a:t>
            </a:r>
            <a:r>
              <a:rPr lang="ru-RU" dirty="0" err="1" smtClean="0"/>
              <a:t>привареного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. На </a:t>
            </a:r>
            <a:r>
              <a:rPr lang="ru-RU" dirty="0" err="1" smtClean="0"/>
              <a:t>багатьох</a:t>
            </a:r>
            <a:r>
              <a:rPr lang="ru-RU" dirty="0" smtClean="0"/>
              <a:t> судах для </a:t>
            </a:r>
            <a:r>
              <a:rPr lang="ru-RU" dirty="0" err="1" smtClean="0"/>
              <a:t>кріплення</a:t>
            </a:r>
            <a:r>
              <a:rPr lang="ru-RU" dirty="0" smtClean="0"/>
              <a:t> топенанта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вантажного</a:t>
            </a:r>
            <a:r>
              <a:rPr lang="ru-RU" dirty="0" smtClean="0"/>
              <a:t> стопора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топенантной</a:t>
            </a:r>
            <a:r>
              <a:rPr lang="ru-RU" dirty="0" smtClean="0"/>
              <a:t> </a:t>
            </a:r>
            <a:r>
              <a:rPr lang="ru-RU" dirty="0" err="1" smtClean="0"/>
              <a:t>в'юшки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приводяться</a:t>
            </a:r>
            <a:r>
              <a:rPr lang="ru-RU" dirty="0" smtClean="0"/>
              <a:t> в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вантажної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. Для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вантажем</a:t>
            </a:r>
            <a:r>
              <a:rPr lang="ru-RU" dirty="0" smtClean="0"/>
              <a:t> суду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топенантной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 </a:t>
            </a:r>
            <a:r>
              <a:rPr lang="ru-RU" dirty="0" err="1" smtClean="0"/>
              <a:t>забезпечуються</a:t>
            </a:r>
            <a:r>
              <a:rPr lang="ru-RU" dirty="0" smtClean="0"/>
              <a:t> </a:t>
            </a:r>
            <a:r>
              <a:rPr lang="ru-RU" dirty="0" err="1" smtClean="0"/>
              <a:t>топенантной</a:t>
            </a:r>
            <a:r>
              <a:rPr lang="ru-RU" dirty="0" smtClean="0"/>
              <a:t> барабаном.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топенант </a:t>
            </a:r>
            <a:r>
              <a:rPr lang="ru-RU" dirty="0" err="1" smtClean="0"/>
              <a:t>виконується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талей (</a:t>
            </a:r>
            <a:r>
              <a:rPr lang="ru-RU" dirty="0" err="1" smtClean="0"/>
              <a:t>топенант-талі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зменшує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 на </a:t>
            </a:r>
            <a:r>
              <a:rPr lang="ru-RU" dirty="0" err="1" smtClean="0"/>
              <a:t>топенантной</a:t>
            </a:r>
            <a:r>
              <a:rPr lang="ru-RU" dirty="0" smtClean="0"/>
              <a:t> </a:t>
            </a:r>
            <a:r>
              <a:rPr lang="ru-RU" dirty="0" err="1" smtClean="0"/>
              <a:t>лебідку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гнучким</a:t>
            </a:r>
            <a:r>
              <a:rPr lang="ru-RU" dirty="0" smtClean="0"/>
              <a:t> </a:t>
            </a:r>
            <a:r>
              <a:rPr lang="ru-RU" dirty="0" err="1" smtClean="0"/>
              <a:t>сталевим</a:t>
            </a:r>
            <a:r>
              <a:rPr lang="ru-RU" dirty="0" smtClean="0"/>
              <a:t> тросом - </a:t>
            </a:r>
            <a:r>
              <a:rPr lang="ru-RU" dirty="0" err="1" smtClean="0"/>
              <a:t>вантажним</a:t>
            </a:r>
            <a:r>
              <a:rPr lang="ru-RU" dirty="0" smtClean="0"/>
              <a:t> шкентеля. На одному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</a:t>
            </a:r>
            <a:r>
              <a:rPr lang="ru-RU" dirty="0" err="1" smtClean="0"/>
              <a:t>вантажний</a:t>
            </a:r>
            <a:r>
              <a:rPr lang="ru-RU" dirty="0" smtClean="0"/>
              <a:t> гак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противагу</a:t>
            </a:r>
            <a:r>
              <a:rPr lang="ru-RU" dirty="0" smtClean="0"/>
              <a:t>, а </a:t>
            </a:r>
            <a:r>
              <a:rPr lang="ru-RU" dirty="0" err="1" smtClean="0"/>
              <a:t>інший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через </a:t>
            </a:r>
            <a:r>
              <a:rPr lang="ru-RU" dirty="0" err="1" smtClean="0"/>
              <a:t>вантажний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спрямовує</a:t>
            </a:r>
            <a:r>
              <a:rPr lang="ru-RU" dirty="0" smtClean="0"/>
              <a:t> блоки </a:t>
            </a:r>
            <a:r>
              <a:rPr lang="ru-RU" dirty="0" err="1" smtClean="0"/>
              <a:t>проводять</a:t>
            </a:r>
            <a:r>
              <a:rPr lang="ru-RU" dirty="0" smtClean="0"/>
              <a:t> до </a:t>
            </a:r>
            <a:r>
              <a:rPr lang="ru-RU" dirty="0" err="1" smtClean="0"/>
              <a:t>вантажної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, де </a:t>
            </a:r>
            <a:r>
              <a:rPr lang="ru-RU" dirty="0" err="1" smtClean="0"/>
              <a:t>міцно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на </a:t>
            </a:r>
            <a:r>
              <a:rPr lang="ru-RU" dirty="0" err="1" smtClean="0"/>
              <a:t>барабані</a:t>
            </a:r>
            <a:r>
              <a:rPr lang="ru-RU" dirty="0" smtClean="0"/>
              <a:t>. Поворот </a:t>
            </a:r>
            <a:r>
              <a:rPr lang="ru-RU" dirty="0" err="1" smtClean="0"/>
              <a:t>стріли</a:t>
            </a:r>
            <a:r>
              <a:rPr lang="ru-RU" dirty="0" smtClean="0"/>
              <a:t> для </a:t>
            </a:r>
            <a:r>
              <a:rPr lang="ru-RU" dirty="0" err="1" smtClean="0"/>
              <a:t>винесення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за борт </a:t>
            </a:r>
            <a:r>
              <a:rPr lang="ru-RU" dirty="0" err="1" smtClean="0"/>
              <a:t>і</a:t>
            </a:r>
            <a:r>
              <a:rPr lang="ru-RU" dirty="0" smtClean="0"/>
              <a:t> назад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відтяжок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стріла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відтяжки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надійно</a:t>
            </a:r>
            <a:r>
              <a:rPr lang="ru-RU" dirty="0" smtClean="0"/>
              <a:t> </a:t>
            </a:r>
            <a:r>
              <a:rPr lang="ru-RU" dirty="0" err="1" smtClean="0"/>
              <a:t>закріпити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в </a:t>
            </a:r>
            <a:r>
              <a:rPr lang="ru-RU" dirty="0" err="1" smtClean="0"/>
              <a:t>потрібному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 </a:t>
            </a:r>
            <a:r>
              <a:rPr lang="ru-RU" dirty="0" err="1" smtClean="0"/>
              <a:t>Відтяжка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сталевого</a:t>
            </a:r>
            <a:r>
              <a:rPr lang="ru-RU" dirty="0" smtClean="0"/>
              <a:t> троса - </a:t>
            </a:r>
            <a:r>
              <a:rPr lang="ru-RU" dirty="0" err="1" smtClean="0"/>
              <a:t>мантиля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талів</a:t>
            </a:r>
            <a:r>
              <a:rPr lang="ru-RU" dirty="0" smtClean="0"/>
              <a:t>, </a:t>
            </a:r>
            <a:r>
              <a:rPr lang="ru-RU" dirty="0" err="1" smtClean="0"/>
              <a:t>заснованих</a:t>
            </a:r>
            <a:r>
              <a:rPr lang="ru-RU" dirty="0" smtClean="0"/>
              <a:t> </a:t>
            </a:r>
            <a:r>
              <a:rPr lang="ru-RU" dirty="0" err="1" smtClean="0"/>
              <a:t>рослинним</a:t>
            </a:r>
            <a:r>
              <a:rPr lang="ru-RU" dirty="0" smtClean="0"/>
              <a:t> тросом. </a:t>
            </a:r>
            <a:r>
              <a:rPr lang="ru-RU" dirty="0" err="1" smtClean="0"/>
              <a:t>Мантії</a:t>
            </a:r>
            <a:r>
              <a:rPr lang="ru-RU" dirty="0" smtClean="0"/>
              <a:t> </a:t>
            </a:r>
            <a:r>
              <a:rPr lang="ru-RU" dirty="0" err="1" smtClean="0"/>
              <a:t>відтяжок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за </a:t>
            </a:r>
            <a:r>
              <a:rPr lang="ru-RU" dirty="0" err="1" smtClean="0"/>
              <a:t>бічні</a:t>
            </a:r>
            <a:r>
              <a:rPr lang="ru-RU" dirty="0" smtClean="0"/>
              <a:t> обухи </a:t>
            </a:r>
            <a:r>
              <a:rPr lang="ru-RU" dirty="0" err="1" smtClean="0"/>
              <a:t>НОКов</a:t>
            </a:r>
            <a:r>
              <a:rPr lang="ru-RU" dirty="0" smtClean="0"/>
              <a:t> бугеля, а </a:t>
            </a:r>
            <a:r>
              <a:rPr lang="ru-RU" dirty="0" err="1" smtClean="0"/>
              <a:t>талі</a:t>
            </a:r>
            <a:r>
              <a:rPr lang="ru-RU" dirty="0" smtClean="0"/>
              <a:t> </a:t>
            </a:r>
            <a:r>
              <a:rPr lang="ru-RU" dirty="0" err="1" smtClean="0"/>
              <a:t>нижніми</a:t>
            </a:r>
            <a:r>
              <a:rPr lang="ru-RU" dirty="0" smtClean="0"/>
              <a:t> блоками </a:t>
            </a:r>
            <a:r>
              <a:rPr lang="ru-RU" dirty="0" err="1" smtClean="0"/>
              <a:t>кріплять</a:t>
            </a:r>
            <a:r>
              <a:rPr lang="ru-RU" dirty="0" smtClean="0"/>
              <a:t> за обухи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рими</a:t>
            </a:r>
            <a:r>
              <a:rPr lang="ru-RU" dirty="0" smtClean="0"/>
              <a:t>, </a:t>
            </a:r>
            <a:r>
              <a:rPr lang="ru-RU" dirty="0" err="1" smtClean="0"/>
              <a:t>встановлені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, </a:t>
            </a:r>
            <a:r>
              <a:rPr lang="ru-RU" dirty="0" err="1" smtClean="0"/>
              <a:t>фальшборті</a:t>
            </a:r>
            <a:r>
              <a:rPr lang="ru-RU" dirty="0" smtClean="0"/>
              <a:t>, </a:t>
            </a:r>
            <a:r>
              <a:rPr lang="ru-RU" dirty="0" err="1" smtClean="0"/>
              <a:t>рубці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</a:t>
            </a:r>
            <a:r>
              <a:rPr lang="ru-RU" dirty="0" smtClean="0"/>
              <a:t>п.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600501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При </a:t>
            </a:r>
            <a:r>
              <a:rPr lang="ru-RU" dirty="0" err="1" smtClean="0"/>
              <a:t>підйомі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</a:t>
            </a:r>
            <a:r>
              <a:rPr lang="ru-RU" dirty="0" err="1" smtClean="0"/>
              <a:t>вантажний</a:t>
            </a:r>
            <a:r>
              <a:rPr lang="ru-RU" dirty="0" smtClean="0"/>
              <a:t> шкентель </a:t>
            </a:r>
            <a:r>
              <a:rPr lang="ru-RU" dirty="0" err="1" smtClean="0"/>
              <a:t>вибирають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лебідок</a:t>
            </a:r>
            <a:r>
              <a:rPr lang="ru-RU" dirty="0" smtClean="0"/>
              <a:t>. </a:t>
            </a:r>
            <a:r>
              <a:rPr lang="ru-RU" dirty="0" err="1" smtClean="0"/>
              <a:t>Легкі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як в одиночному так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спареному</a:t>
            </a:r>
            <a:r>
              <a:rPr lang="ru-RU" dirty="0" smtClean="0"/>
              <a:t> </a:t>
            </a:r>
            <a:r>
              <a:rPr lang="ru-RU" dirty="0" err="1" smtClean="0"/>
              <a:t>варіанті</a:t>
            </a:r>
            <a:r>
              <a:rPr lang="ru-RU" dirty="0" smtClean="0"/>
              <a:t>. При </a:t>
            </a:r>
            <a:r>
              <a:rPr lang="ru-RU" dirty="0" err="1" smtClean="0"/>
              <a:t>роботі</a:t>
            </a:r>
            <a:r>
              <a:rPr lang="ru-RU" dirty="0" smtClean="0"/>
              <a:t> в </a:t>
            </a:r>
            <a:r>
              <a:rPr lang="ru-RU" dirty="0" err="1" smtClean="0"/>
              <a:t>спареному</a:t>
            </a:r>
            <a:r>
              <a:rPr lang="ru-RU" dirty="0" smtClean="0"/>
              <a:t> </a:t>
            </a:r>
            <a:r>
              <a:rPr lang="ru-RU" dirty="0" err="1" smtClean="0"/>
              <a:t>варіанті</a:t>
            </a:r>
            <a:r>
              <a:rPr lang="ru-RU" dirty="0" smtClean="0"/>
              <a:t> «на телефон» </a:t>
            </a:r>
            <a:r>
              <a:rPr lang="ru-RU" dirty="0" err="1" smtClean="0"/>
              <a:t>вантажні</a:t>
            </a:r>
            <a:r>
              <a:rPr lang="ru-RU" dirty="0" smtClean="0"/>
              <a:t> шкентеля </a:t>
            </a:r>
            <a:r>
              <a:rPr lang="ru-RU" dirty="0" err="1" smtClean="0"/>
              <a:t>з'єднують</a:t>
            </a:r>
            <a:r>
              <a:rPr lang="ru-RU" dirty="0" smtClean="0"/>
              <a:t> як показано на рис. </a:t>
            </a:r>
            <a:r>
              <a:rPr lang="ru-RU" dirty="0" err="1" smtClean="0"/>
              <a:t>Потім</a:t>
            </a:r>
            <a:r>
              <a:rPr lang="ru-RU" dirty="0" smtClean="0"/>
              <a:t> одну </a:t>
            </a:r>
            <a:r>
              <a:rPr lang="ru-RU" dirty="0" err="1" smtClean="0"/>
              <a:t>стрілу</a:t>
            </a:r>
            <a:r>
              <a:rPr lang="ru-RU" dirty="0" smtClean="0"/>
              <a:t> (</a:t>
            </a:r>
            <a:r>
              <a:rPr lang="ru-RU" dirty="0" err="1" smtClean="0"/>
              <a:t>берегову</a:t>
            </a:r>
            <a:r>
              <a:rPr lang="ru-RU" dirty="0" smtClean="0"/>
              <a:t>) </a:t>
            </a:r>
            <a:r>
              <a:rPr lang="ru-RU" dirty="0" err="1" smtClean="0"/>
              <a:t>встановлюють</a:t>
            </a:r>
            <a:r>
              <a:rPr lang="ru-RU" dirty="0" smtClean="0"/>
              <a:t> в </a:t>
            </a:r>
            <a:r>
              <a:rPr lang="ru-RU" dirty="0" err="1" smtClean="0"/>
              <a:t>положення</a:t>
            </a:r>
            <a:r>
              <a:rPr lang="ru-RU" dirty="0" smtClean="0"/>
              <a:t> «за бортом» так,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нок </a:t>
            </a:r>
            <a:r>
              <a:rPr lang="ru-RU" dirty="0" err="1" smtClean="0"/>
              <a:t>знаходився</a:t>
            </a:r>
            <a:r>
              <a:rPr lang="ru-RU" dirty="0" smtClean="0"/>
              <a:t> над причалом. Другу </a:t>
            </a:r>
            <a:r>
              <a:rPr lang="ru-RU" dirty="0" err="1" smtClean="0"/>
              <a:t>стрілу</a:t>
            </a:r>
            <a:r>
              <a:rPr lang="ru-RU" dirty="0" smtClean="0"/>
              <a:t> (</a:t>
            </a:r>
            <a:r>
              <a:rPr lang="ru-RU" dirty="0" err="1" smtClean="0"/>
              <a:t>трюмна</a:t>
            </a:r>
            <a:r>
              <a:rPr lang="ru-RU" dirty="0" smtClean="0"/>
              <a:t>) </a:t>
            </a:r>
            <a:r>
              <a:rPr lang="ru-RU" dirty="0" err="1" smtClean="0"/>
              <a:t>встановлюють</a:t>
            </a:r>
            <a:r>
              <a:rPr lang="ru-RU" dirty="0" smtClean="0"/>
              <a:t> в </a:t>
            </a:r>
            <a:r>
              <a:rPr lang="ru-RU" dirty="0" err="1" smtClean="0"/>
              <a:t>положення</a:t>
            </a:r>
            <a:r>
              <a:rPr lang="ru-RU" dirty="0" smtClean="0"/>
              <a:t> «над люком» так,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нок </a:t>
            </a:r>
            <a:r>
              <a:rPr lang="ru-RU" dirty="0" err="1" smtClean="0"/>
              <a:t>знаходився</a:t>
            </a:r>
            <a:r>
              <a:rPr lang="ru-RU" dirty="0" smtClean="0"/>
              <a:t> над </a:t>
            </a:r>
            <a:r>
              <a:rPr lang="ru-RU" dirty="0" err="1" smtClean="0"/>
              <a:t>просвітом</a:t>
            </a:r>
            <a:r>
              <a:rPr lang="ru-RU" dirty="0" smtClean="0"/>
              <a:t> люка </a:t>
            </a:r>
            <a:r>
              <a:rPr lang="ru-RU" dirty="0" err="1" smtClean="0"/>
              <a:t>вантажного</a:t>
            </a:r>
            <a:r>
              <a:rPr lang="ru-RU" dirty="0" smtClean="0"/>
              <a:t> трюму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err="1" smtClean="0"/>
              <a:t>Зєднання</a:t>
            </a:r>
            <a:r>
              <a:rPr lang="ru-RU" i="1" dirty="0" smtClean="0"/>
              <a:t> </a:t>
            </a:r>
            <a:r>
              <a:rPr lang="ru-RU" i="1" dirty="0" err="1" smtClean="0"/>
              <a:t>вантажних</a:t>
            </a:r>
            <a:r>
              <a:rPr lang="ru-RU" i="1" dirty="0" smtClean="0"/>
              <a:t> шкентелей при </a:t>
            </a:r>
            <a:r>
              <a:rPr lang="ru-RU" i="1" dirty="0" err="1" smtClean="0"/>
              <a:t>роботі</a:t>
            </a:r>
            <a:r>
              <a:rPr lang="ru-RU" i="1" dirty="0" smtClean="0"/>
              <a:t> на «телефон»</a:t>
            </a: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  <p:pic>
        <p:nvPicPr>
          <p:cNvPr id="4" name="Содержимое 3" descr="soedinenie_gruzovyx_shkentelej-fill-463x4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78065" y="2702256"/>
            <a:ext cx="3296825" cy="31116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1229</Words>
  <Application>Microsoft Office PowerPoint</Application>
  <PresentationFormat>Произвольный</PresentationFormat>
  <Paragraphs>93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Офисная тема</vt:lpstr>
      <vt:lpstr>Слайд 1</vt:lpstr>
      <vt:lpstr>Вантажні пристрої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Дякую за увагу!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12</cp:revision>
  <dcterms:created xsi:type="dcterms:W3CDTF">2020-05-07T09:46:48Z</dcterms:created>
  <dcterms:modified xsi:type="dcterms:W3CDTF">2020-08-18T06:52:27Z</dcterms:modified>
</cp:coreProperties>
</file>