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18" r:id="rId3"/>
    <p:sldId id="319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4" r:id="rId16"/>
    <p:sldId id="336" r:id="rId17"/>
    <p:sldId id="316" r:id="rId18"/>
    <p:sldId id="283" r:id="rId1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EE30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  <a:p>
            <a:pPr>
              <a:defRPr/>
            </a:pPr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FC7D9B-C001-4326-9FC6-E2363C2E42DE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  <a:p>
            <a:pPr lvl="0"/>
            <a:endParaRPr lang="en-US" noProof="0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 noProof="0"/>
              <a:t>Щелкните для изменения стиля основного текста</a:t>
            </a:r>
          </a:p>
          <a:p>
            <a:pPr lvl="1"/>
            <a:r>
              <a:rPr lang="ru-RU" altLang="en-US" noProof="0"/>
              <a:t>Второй уровень</a:t>
            </a:r>
          </a:p>
          <a:p>
            <a:pPr lvl="2"/>
            <a:r>
              <a:rPr lang="ru-RU" altLang="en-US" noProof="0"/>
              <a:t>Третий уровень</a:t>
            </a:r>
          </a:p>
          <a:p>
            <a:pPr lvl="3"/>
            <a:r>
              <a:rPr lang="ru-RU" altLang="en-US" noProof="0"/>
              <a:t>Четвертый уровень</a:t>
            </a:r>
          </a:p>
          <a:p>
            <a:pPr lvl="4"/>
            <a:r>
              <a:rPr lang="ru-RU" altLang="en-US" noProof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BE1AA5-4062-42CA-8D4C-6F8F58617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полнитель текста 2"/>
          <p:cNvSpPr>
            <a:spLocks noGrp="1" noEditPoints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F6FF25-825A-4509-A0DC-6627D58CECE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полнитель текста 2"/>
          <p:cNvSpPr>
            <a:spLocks noGrp="1" noEditPoints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1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59D28A-D962-4051-9FA7-8521217CD2E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2C66E-3548-49A2-9803-BC701E58D5E9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0E95-73F6-4EA5-8974-30969ADC9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65FF1-CF83-4273-909E-5D752B26838C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B563F-BC24-4A3A-96A3-91C1FD58D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4F642-7C32-4FAB-A2B2-0BF462B45A70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5A095-59D7-4949-B83B-2C3263F08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8403C-01EE-4180-AAED-C185057E1345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E7D41-B871-4A33-80D2-394BED7D9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0911F-FA81-4078-955D-9DD59C8ACC86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39A50-338A-4F67-9E75-1FBBC00A9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C24C8-52EE-4E68-AB40-24A2DB961522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6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CF92-84EF-43C0-9795-EA1D71756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CFCD-BDBE-4957-A3F5-4EE161EC2DE3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8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07F1A-4AAE-40C3-86B8-BEC0206BE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650F0-6D64-470C-824D-B2C83C23B9CA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4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B4F2-DCAC-4985-B1D5-D2F2E0C55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E39FB-0DD7-4E20-9C32-997CD7E30E28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3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CCC07-7FDF-4D2E-AD4E-D0243207E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177B5-8183-4DDD-8652-4657CDBCC9DE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6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840B4-6056-4B34-84BC-E6B5627CC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 noProof="0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8DE73-9AA3-46D4-812A-E2B424C3D5A4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6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C9B15-EAF9-43A2-BF1B-7E1D99FAF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полнитель названия 1"/>
          <p:cNvSpPr>
            <a:spLocks noGrp="1" noEditPoint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Щелкните для изменения стиля основного заголовка</a:t>
            </a:r>
          </a:p>
        </p:txBody>
      </p:sp>
      <p:sp>
        <p:nvSpPr>
          <p:cNvPr id="1027" name="Заполнитель текста 2"/>
          <p:cNvSpPr>
            <a:spLocks noGrp="1" noEditPoint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Щелкните для изменения стиля основного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C4B3E2-D9F7-4AF0-9ABB-974ADC723B8B}" type="datetimeFigureOut">
              <a:rPr lang="en-US"/>
              <a:pPr>
                <a:defRPr/>
              </a:pPr>
              <a:t>1/22/2021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1FD11C-8A92-436F-9BA0-CCF8A84E0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193800" y="2589213"/>
            <a:ext cx="10018713" cy="4068762"/>
          </a:xfrm>
        </p:spPr>
        <p:txBody>
          <a:bodyPr/>
          <a:lstStyle/>
          <a:p>
            <a:pPr eaLnBrk="1" hangingPunct="1"/>
            <a:r>
              <a:rPr lang="uk-UA" altLang="en-US" smtClean="0"/>
              <a:t/>
            </a:r>
            <a:br>
              <a:rPr lang="uk-UA" altLang="en-US" smtClean="0"/>
            </a:br>
            <a:r>
              <a:rPr lang="uk-UA" altLang="en-US" smtClean="0"/>
              <a:t/>
            </a:r>
            <a:br>
              <a:rPr lang="uk-UA" altLang="en-US" smtClean="0"/>
            </a:br>
            <a:r>
              <a:rPr lang="uk-UA" altLang="en-US" b="1" smtClean="0">
                <a:solidFill>
                  <a:srgbClr val="FF0000"/>
                </a:solidFill>
                <a:latin typeface="Comic Sans MS" pitchFamily="66" charset="0"/>
              </a:rPr>
              <a:t>судномодельний гурток</a:t>
            </a:r>
            <a:br>
              <a:rPr lang="uk-UA" altLang="en-US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uk-UA" altLang="en-US" b="1" smtClean="0">
                <a:solidFill>
                  <a:srgbClr val="00B050"/>
                </a:solidFill>
                <a:latin typeface="Comic Sans MS" pitchFamily="66" charset="0"/>
              </a:rPr>
              <a:t>НВК</a:t>
            </a:r>
            <a:r>
              <a:rPr lang="uk-UA" altLang="en-US" b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br>
              <a:rPr lang="uk-UA" altLang="en-US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uk-UA" altLang="en-US" sz="4000" b="1" smtClean="0">
                <a:solidFill>
                  <a:srgbClr val="FF0000"/>
                </a:solidFill>
                <a:latin typeface="Comic Sans MS" pitchFamily="66" charset="0"/>
              </a:rPr>
              <a:t>презентує</a:t>
            </a:r>
            <a:br>
              <a:rPr lang="uk-UA" altLang="en-US" sz="40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uk-UA" altLang="en-US" sz="4000" b="1" smtClean="0">
                <a:solidFill>
                  <a:srgbClr val="FF0000"/>
                </a:solidFill>
                <a:latin typeface="Comic Sans MS" pitchFamily="66" charset="0"/>
              </a:rPr>
              <a:t>заняття основного рівня </a:t>
            </a:r>
            <a:br>
              <a:rPr lang="uk-UA" altLang="en-US" sz="4000" b="1" smtClean="0">
                <a:solidFill>
                  <a:srgbClr val="FF0000"/>
                </a:solidFill>
                <a:latin typeface="Comic Sans MS" pitchFamily="66" charset="0"/>
              </a:rPr>
            </a:br>
            <a:endParaRPr lang="uk-UA" altLang="en-US" smtClean="0"/>
          </a:p>
        </p:txBody>
      </p:sp>
      <p:pic>
        <p:nvPicPr>
          <p:cNvPr id="14338" name="Изображение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5400" y="365125"/>
            <a:ext cx="427355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70264"/>
            <a:ext cx="10604863" cy="5706700"/>
          </a:xfrm>
        </p:spPr>
        <p:txBody>
          <a:bodyPr/>
          <a:lstStyle/>
          <a:p>
            <a:pPr algn="just"/>
            <a:r>
              <a:rPr lang="ru-RU" b="1" dirty="0" err="1" smtClean="0"/>
              <a:t>Пакет-НК</a:t>
            </a:r>
            <a:r>
              <a:rPr lang="ru-RU" dirty="0" smtClean="0"/>
              <a:t> — </a:t>
            </a:r>
            <a:r>
              <a:rPr lang="ru-RU" dirty="0" err="1" smtClean="0"/>
              <a:t>російська</a:t>
            </a:r>
            <a:r>
              <a:rPr lang="ru-RU" dirty="0" smtClean="0"/>
              <a:t> </a:t>
            </a:r>
            <a:r>
              <a:rPr lang="ru-RU" dirty="0" err="1" smtClean="0"/>
              <a:t>розробка</a:t>
            </a:r>
            <a:r>
              <a:rPr lang="ru-RU" dirty="0" smtClean="0"/>
              <a:t> для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надводних</a:t>
            </a:r>
            <a:r>
              <a:rPr lang="ru-RU" dirty="0" smtClean="0"/>
              <a:t> кораблей </a:t>
            </a:r>
            <a:r>
              <a:rPr lang="ru-RU" dirty="0" err="1" smtClean="0"/>
              <a:t>від</a:t>
            </a:r>
            <a:r>
              <a:rPr lang="ru-RU" dirty="0" smtClean="0"/>
              <a:t> торпед та для атаки субмарин на </a:t>
            </a:r>
            <a:r>
              <a:rPr lang="ru-RU" dirty="0" err="1" smtClean="0"/>
              <a:t>близькій</a:t>
            </a:r>
            <a:r>
              <a:rPr lang="ru-RU" dirty="0" smtClean="0"/>
              <a:t> </a:t>
            </a:r>
            <a:r>
              <a:rPr lang="ru-RU" dirty="0" err="1" smtClean="0"/>
              <a:t>відстані</a:t>
            </a:r>
            <a:r>
              <a:rPr lang="ru-RU" dirty="0" smtClean="0"/>
              <a:t>. </a:t>
            </a:r>
            <a:r>
              <a:rPr lang="ru-RU" dirty="0" err="1" smtClean="0"/>
              <a:t>Дальність</a:t>
            </a:r>
            <a:r>
              <a:rPr lang="ru-RU" dirty="0" smtClean="0"/>
              <a:t> </a:t>
            </a:r>
            <a:r>
              <a:rPr lang="ru-RU" dirty="0" err="1" smtClean="0"/>
              <a:t>пострілу</a:t>
            </a:r>
            <a:r>
              <a:rPr lang="ru-RU" dirty="0" smtClean="0"/>
              <a:t> — до 20 км, </a:t>
            </a:r>
            <a:r>
              <a:rPr lang="ru-RU" dirty="0" err="1" smtClean="0"/>
              <a:t>швидкість</a:t>
            </a:r>
            <a:r>
              <a:rPr lang="ru-RU" dirty="0" smtClean="0"/>
              <a:t> — до 50 </a:t>
            </a:r>
            <a:r>
              <a:rPr lang="ru-RU" dirty="0" err="1" smtClean="0"/>
              <a:t>вузлів</a:t>
            </a:r>
            <a:r>
              <a:rPr lang="ru-RU" dirty="0" smtClean="0"/>
              <a:t>. Є </a:t>
            </a:r>
            <a:r>
              <a:rPr lang="ru-RU" dirty="0" err="1" smtClean="0"/>
              <a:t>модифікація</a:t>
            </a:r>
            <a:r>
              <a:rPr lang="ru-RU" dirty="0" smtClean="0"/>
              <a:t> для </a:t>
            </a:r>
            <a:r>
              <a:rPr lang="ru-RU" dirty="0" err="1" smtClean="0"/>
              <a:t>протиторпедного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на </a:t>
            </a:r>
            <a:r>
              <a:rPr lang="ru-RU" dirty="0" err="1" smtClean="0"/>
              <a:t>відстані</a:t>
            </a:r>
            <a:r>
              <a:rPr lang="ru-RU" dirty="0" smtClean="0"/>
              <a:t> до 1400 м.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суттєвий</a:t>
            </a:r>
            <a:r>
              <a:rPr lang="ru-RU" dirty="0" smtClean="0"/>
              <a:t> </a:t>
            </a:r>
            <a:r>
              <a:rPr lang="ru-RU" dirty="0" err="1" smtClean="0"/>
              <a:t>недолік</a:t>
            </a:r>
            <a:r>
              <a:rPr lang="ru-RU" dirty="0" smtClean="0"/>
              <a:t> — пуск торпед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спеціальної</a:t>
            </a:r>
            <a:r>
              <a:rPr lang="ru-RU" dirty="0" smtClean="0"/>
              <a:t> </a:t>
            </a:r>
            <a:r>
              <a:rPr lang="ru-RU" dirty="0" err="1" smtClean="0"/>
              <a:t>пускової</a:t>
            </a:r>
            <a:r>
              <a:rPr lang="ru-RU" dirty="0" smtClean="0"/>
              <a:t>, яку </a:t>
            </a:r>
            <a:r>
              <a:rPr lang="ru-RU" dirty="0" err="1" smtClean="0"/>
              <a:t>неможливо</a:t>
            </a:r>
            <a:r>
              <a:rPr lang="ru-RU" dirty="0" smtClean="0"/>
              <a:t> </a:t>
            </a:r>
            <a:r>
              <a:rPr lang="ru-RU" dirty="0" err="1" smtClean="0"/>
              <a:t>перезарядити</a:t>
            </a:r>
            <a:r>
              <a:rPr lang="ru-RU" dirty="0" smtClean="0"/>
              <a:t> в </a:t>
            </a:r>
            <a:r>
              <a:rPr lang="ru-RU" dirty="0" err="1" smtClean="0"/>
              <a:t>морі</a:t>
            </a:r>
            <a:r>
              <a:rPr lang="ru-RU" dirty="0" smtClean="0"/>
              <a:t>.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невідома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4818" name="Picture 2" descr="C:\Users\Виталий\Desktop\Zapusk-rakety-Paket-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3222" y="3077746"/>
            <a:ext cx="5317000" cy="3166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40080"/>
            <a:ext cx="10515600" cy="5656217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dirty="0" err="1" smtClean="0"/>
              <a:t>Легкі</a:t>
            </a:r>
            <a:r>
              <a:rPr lang="ru-RU" dirty="0" smtClean="0"/>
              <a:t> </a:t>
            </a:r>
            <a:r>
              <a:rPr lang="ru-RU" dirty="0" err="1" smtClean="0"/>
              <a:t>торпеди</a:t>
            </a:r>
            <a:r>
              <a:rPr lang="ru-RU" dirty="0" smtClean="0"/>
              <a:t> </a:t>
            </a:r>
            <a:r>
              <a:rPr lang="ru-RU" dirty="0" err="1" smtClean="0"/>
              <a:t>цікаві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універсальністю</a:t>
            </a:r>
            <a:r>
              <a:rPr lang="ru-RU" dirty="0" smtClean="0"/>
              <a:t> та </a:t>
            </a:r>
            <a:r>
              <a:rPr lang="ru-RU" dirty="0" err="1" smtClean="0"/>
              <a:t>легкістю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справжньою</a:t>
            </a:r>
            <a:r>
              <a:rPr lang="ru-RU" dirty="0" smtClean="0"/>
              <a:t> </a:t>
            </a:r>
            <a:r>
              <a:rPr lang="ru-RU" dirty="0" err="1" smtClean="0"/>
              <a:t>зброєю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становить </a:t>
            </a:r>
            <a:r>
              <a:rPr lang="ru-RU" dirty="0" err="1" smtClean="0"/>
              <a:t>загрозу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найбільшим</a:t>
            </a:r>
            <a:r>
              <a:rPr lang="ru-RU" dirty="0" smtClean="0"/>
              <a:t> кораблям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являються</a:t>
            </a:r>
            <a:r>
              <a:rPr lang="ru-RU" dirty="0" smtClean="0"/>
              <a:t>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важкі</a:t>
            </a:r>
            <a:r>
              <a:rPr lang="ru-RU" dirty="0" smtClean="0"/>
              <a:t> </a:t>
            </a:r>
            <a:r>
              <a:rPr lang="ru-RU" dirty="0" err="1" smtClean="0"/>
              <a:t>торпеди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Більше</a:t>
            </a:r>
            <a:r>
              <a:rPr lang="ru-RU" dirty="0" smtClean="0"/>
              <a:t> ста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прогресу</a:t>
            </a:r>
            <a:r>
              <a:rPr lang="ru-RU" dirty="0" smtClean="0"/>
              <a:t> привели до того, </a:t>
            </a:r>
            <a:r>
              <a:rPr lang="ru-RU" dirty="0" err="1" smtClean="0"/>
              <a:t>що</a:t>
            </a:r>
            <a:r>
              <a:rPr lang="ru-RU" dirty="0" smtClean="0"/>
              <a:t> вони </a:t>
            </a:r>
            <a:r>
              <a:rPr lang="ru-RU" dirty="0" err="1" smtClean="0"/>
              <a:t>наділені</a:t>
            </a:r>
            <a:r>
              <a:rPr lang="ru-RU" dirty="0" smtClean="0"/>
              <a:t> </a:t>
            </a:r>
            <a:r>
              <a:rPr lang="ru-RU" dirty="0" err="1" smtClean="0"/>
              <a:t>наступними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рисами</a:t>
            </a:r>
            <a:r>
              <a:rPr lang="ru-RU" dirty="0" smtClean="0"/>
              <a:t>:</a:t>
            </a:r>
          </a:p>
          <a:p>
            <a:pPr algn="just"/>
            <a:r>
              <a:rPr lang="ru-RU" i="1" dirty="0" err="1" smtClean="0"/>
              <a:t>Швидка</a:t>
            </a:r>
            <a:r>
              <a:rPr lang="ru-RU" i="1" dirty="0" smtClean="0"/>
              <a:t> атака на </a:t>
            </a:r>
            <a:r>
              <a:rPr lang="ru-RU" i="1" dirty="0" err="1" smtClean="0"/>
              <a:t>короткі</a:t>
            </a:r>
            <a:r>
              <a:rPr lang="ru-RU" i="1" dirty="0" smtClean="0"/>
              <a:t> </a:t>
            </a:r>
            <a:r>
              <a:rPr lang="ru-RU" i="1" dirty="0" err="1" smtClean="0"/>
              <a:t>відстані</a:t>
            </a:r>
            <a:r>
              <a:rPr lang="ru-RU" i="1" dirty="0" smtClean="0"/>
              <a:t> (</a:t>
            </a:r>
            <a:r>
              <a:rPr lang="ru-RU" i="1" dirty="0" err="1" smtClean="0"/>
              <a:t>керована</a:t>
            </a:r>
            <a:r>
              <a:rPr lang="ru-RU" i="1" dirty="0" smtClean="0"/>
              <a:t> </a:t>
            </a:r>
            <a:r>
              <a:rPr lang="ru-RU" i="1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 smtClean="0"/>
              <a:t>некерована</a:t>
            </a:r>
            <a:r>
              <a:rPr lang="ru-RU" i="1" dirty="0" smtClean="0"/>
              <a:t>)</a:t>
            </a:r>
          </a:p>
          <a:p>
            <a:pPr algn="just"/>
            <a:r>
              <a:rPr lang="ru-RU" i="1" dirty="0" err="1" smtClean="0"/>
              <a:t>Можливість</a:t>
            </a:r>
            <a:r>
              <a:rPr lang="ru-RU" i="1" dirty="0" smtClean="0"/>
              <a:t> </a:t>
            </a:r>
            <a:r>
              <a:rPr lang="ru-RU" i="1" dirty="0" err="1" smtClean="0"/>
              <a:t>реалізувати</a:t>
            </a:r>
            <a:r>
              <a:rPr lang="ru-RU" i="1" dirty="0" smtClean="0"/>
              <a:t> </a:t>
            </a:r>
            <a:r>
              <a:rPr lang="ru-RU" i="1" dirty="0" err="1" smtClean="0"/>
              <a:t>багатовекторну</a:t>
            </a:r>
            <a:r>
              <a:rPr lang="ru-RU" i="1" dirty="0" smtClean="0"/>
              <a:t> </a:t>
            </a:r>
            <a:r>
              <a:rPr lang="ru-RU" i="1" dirty="0" err="1" smtClean="0"/>
              <a:t>торпедну</a:t>
            </a:r>
            <a:r>
              <a:rPr lang="ru-RU" i="1" dirty="0" smtClean="0"/>
              <a:t> атаку; </a:t>
            </a:r>
            <a:r>
              <a:rPr lang="ru-RU" i="1" dirty="0" err="1" smtClean="0"/>
              <a:t>пошук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середньою</a:t>
            </a:r>
            <a:r>
              <a:rPr lang="ru-RU" i="1" dirty="0" smtClean="0"/>
              <a:t> </a:t>
            </a:r>
            <a:r>
              <a:rPr lang="ru-RU" i="1" dirty="0" err="1" smtClean="0"/>
              <a:t>швидкістю</a:t>
            </a:r>
            <a:r>
              <a:rPr lang="ru-RU" i="1" dirty="0" smtClean="0"/>
              <a:t> на </a:t>
            </a:r>
            <a:r>
              <a:rPr lang="ru-RU" i="1" dirty="0" err="1" smtClean="0"/>
              <a:t>курсі</a:t>
            </a:r>
            <a:r>
              <a:rPr lang="ru-RU" i="1" dirty="0" smtClean="0"/>
              <a:t> </a:t>
            </a:r>
            <a:r>
              <a:rPr lang="ru-RU" i="1" dirty="0" err="1" smtClean="0"/>
              <a:t>перехоплення</a:t>
            </a:r>
            <a:r>
              <a:rPr lang="ru-RU" i="1" dirty="0" smtClean="0"/>
              <a:t>, а </a:t>
            </a:r>
            <a:r>
              <a:rPr lang="ru-RU" i="1" dirty="0" err="1" smtClean="0"/>
              <a:t>після</a:t>
            </a:r>
            <a:r>
              <a:rPr lang="ru-RU" i="1" dirty="0" smtClean="0"/>
              <a:t> </a:t>
            </a:r>
            <a:r>
              <a:rPr lang="ru-RU" i="1" dirty="0" err="1" smtClean="0"/>
              <a:t>розпізнання</a:t>
            </a:r>
            <a:r>
              <a:rPr lang="ru-RU" i="1" dirty="0" smtClean="0"/>
              <a:t> </a:t>
            </a:r>
            <a:r>
              <a:rPr lang="ru-RU" i="1" dirty="0" err="1" smtClean="0"/>
              <a:t>цілі</a:t>
            </a:r>
            <a:r>
              <a:rPr lang="ru-RU" i="1" dirty="0" smtClean="0"/>
              <a:t> — </a:t>
            </a:r>
            <a:r>
              <a:rPr lang="ru-RU" i="1" dirty="0" err="1" smtClean="0"/>
              <a:t>швидка</a:t>
            </a:r>
            <a:r>
              <a:rPr lang="ru-RU" i="1" dirty="0" smtClean="0"/>
              <a:t> атака</a:t>
            </a:r>
          </a:p>
          <a:p>
            <a:pPr algn="just"/>
            <a:r>
              <a:rPr lang="ru-RU" i="1" dirty="0" smtClean="0"/>
              <a:t>Велика </a:t>
            </a:r>
            <a:r>
              <a:rPr lang="ru-RU" i="1" dirty="0" err="1" smtClean="0"/>
              <a:t>дальність</a:t>
            </a:r>
            <a:r>
              <a:rPr lang="ru-RU" i="1" dirty="0" smtClean="0"/>
              <a:t> </a:t>
            </a:r>
            <a:r>
              <a:rPr lang="ru-RU" i="1" dirty="0" err="1" smtClean="0"/>
              <a:t>роботи</a:t>
            </a:r>
            <a:r>
              <a:rPr lang="ru-RU" i="1" dirty="0" smtClean="0"/>
              <a:t> — у </a:t>
            </a:r>
            <a:r>
              <a:rPr lang="ru-RU" i="1" dirty="0" err="1" smtClean="0"/>
              <a:t>сучасних</a:t>
            </a:r>
            <a:r>
              <a:rPr lang="ru-RU" i="1" dirty="0" smtClean="0"/>
              <a:t> торпед </a:t>
            </a:r>
            <a:r>
              <a:rPr lang="ru-RU" i="1" dirty="0" err="1" smtClean="0"/>
              <a:t>може</a:t>
            </a:r>
            <a:r>
              <a:rPr lang="ru-RU" i="1" dirty="0" smtClean="0"/>
              <a:t> </a:t>
            </a:r>
            <a:r>
              <a:rPr lang="ru-RU" i="1" dirty="0" err="1" smtClean="0"/>
              <a:t>досягати</a:t>
            </a:r>
            <a:r>
              <a:rPr lang="ru-RU" i="1" dirty="0" smtClean="0"/>
              <a:t> 100 км.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/>
          <a:lstStyle/>
          <a:p>
            <a:pPr algn="just"/>
            <a:r>
              <a:rPr lang="ru-RU" i="1" dirty="0" err="1" smtClean="0"/>
              <a:t>Можливість</a:t>
            </a:r>
            <a:r>
              <a:rPr lang="ru-RU" i="1" dirty="0" smtClean="0"/>
              <a:t> </a:t>
            </a:r>
            <a:r>
              <a:rPr lang="ru-RU" i="1" dirty="0" err="1" smtClean="0"/>
              <a:t>працювати</a:t>
            </a:r>
            <a:r>
              <a:rPr lang="ru-RU" i="1" dirty="0" smtClean="0"/>
              <a:t> як </a:t>
            </a:r>
            <a:r>
              <a:rPr lang="ru-RU" i="1" dirty="0" err="1" smtClean="0"/>
              <a:t>мобільна</a:t>
            </a:r>
            <a:r>
              <a:rPr lang="ru-RU" i="1" dirty="0" smtClean="0"/>
              <a:t> </a:t>
            </a:r>
            <a:r>
              <a:rPr lang="ru-RU" i="1" dirty="0" err="1" smtClean="0"/>
              <a:t>міна</a:t>
            </a:r>
            <a:r>
              <a:rPr lang="ru-RU" i="1" dirty="0" smtClean="0"/>
              <a:t> — </a:t>
            </a:r>
            <a:r>
              <a:rPr lang="ru-RU" i="1" dirty="0" err="1" smtClean="0"/>
              <a:t>баражування</a:t>
            </a:r>
            <a:r>
              <a:rPr lang="ru-RU" i="1" dirty="0" smtClean="0"/>
              <a:t> в </a:t>
            </a:r>
            <a:r>
              <a:rPr lang="ru-RU" i="1" dirty="0" err="1" smtClean="0"/>
              <a:t>заданому</a:t>
            </a:r>
            <a:r>
              <a:rPr lang="ru-RU" i="1" dirty="0" smtClean="0"/>
              <a:t> </a:t>
            </a:r>
            <a:r>
              <a:rPr lang="ru-RU" i="1" dirty="0" err="1" smtClean="0"/>
              <a:t>районі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атакою на </a:t>
            </a:r>
            <a:r>
              <a:rPr lang="ru-RU" i="1" dirty="0" err="1" smtClean="0"/>
              <a:t>корабель</a:t>
            </a:r>
            <a:r>
              <a:rPr lang="ru-RU" i="1" dirty="0" smtClean="0"/>
              <a:t>, </a:t>
            </a:r>
            <a:r>
              <a:rPr lang="ru-RU" i="1" dirty="0" err="1" smtClean="0"/>
              <a:t>який</a:t>
            </a:r>
            <a:r>
              <a:rPr lang="ru-RU" i="1" dirty="0" smtClean="0"/>
              <a:t> </a:t>
            </a:r>
            <a:r>
              <a:rPr lang="ru-RU" i="1" dirty="0" err="1" smtClean="0"/>
              <a:t>наближається</a:t>
            </a:r>
            <a:r>
              <a:rPr lang="ru-RU" i="1" dirty="0" smtClean="0"/>
              <a:t>.</a:t>
            </a:r>
          </a:p>
          <a:p>
            <a:pPr algn="just"/>
            <a:r>
              <a:rPr lang="ru-RU" i="1" dirty="0" err="1" smtClean="0"/>
              <a:t>Декілька</a:t>
            </a:r>
            <a:r>
              <a:rPr lang="ru-RU" i="1" dirty="0" smtClean="0"/>
              <a:t> торпед в </a:t>
            </a:r>
            <a:r>
              <a:rPr lang="ru-RU" i="1" dirty="0" err="1" smtClean="0"/>
              <a:t>різних</a:t>
            </a:r>
            <a:r>
              <a:rPr lang="ru-RU" i="1" dirty="0" smtClean="0"/>
              <a:t> точках простору </a:t>
            </a:r>
            <a:r>
              <a:rPr lang="ru-RU" i="1" dirty="0" err="1" smtClean="0"/>
              <a:t>можуть</a:t>
            </a:r>
            <a:r>
              <a:rPr lang="ru-RU" i="1" dirty="0" smtClean="0"/>
              <a:t> </a:t>
            </a:r>
            <a:r>
              <a:rPr lang="ru-RU" i="1" dirty="0" err="1" smtClean="0"/>
              <a:t>працювати</a:t>
            </a:r>
            <a:r>
              <a:rPr lang="ru-RU" i="1" dirty="0" smtClean="0"/>
              <a:t> як один сонар для </a:t>
            </a:r>
            <a:r>
              <a:rPr lang="ru-RU" i="1" dirty="0" err="1" smtClean="0"/>
              <a:t>визначення</a:t>
            </a:r>
            <a:r>
              <a:rPr lang="ru-RU" i="1" dirty="0" smtClean="0"/>
              <a:t> </a:t>
            </a:r>
            <a:r>
              <a:rPr lang="ru-RU" i="1" dirty="0" err="1" smtClean="0"/>
              <a:t>місцеположення</a:t>
            </a:r>
            <a:r>
              <a:rPr lang="ru-RU" i="1" dirty="0" smtClean="0"/>
              <a:t> </a:t>
            </a:r>
            <a:r>
              <a:rPr lang="ru-RU" i="1" dirty="0" err="1" smtClean="0"/>
              <a:t>цілі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дальності</a:t>
            </a:r>
            <a:r>
              <a:rPr lang="ru-RU" i="1" dirty="0" smtClean="0"/>
              <a:t> до </a:t>
            </a:r>
            <a:r>
              <a:rPr lang="ru-RU" i="1" dirty="0" err="1" smtClean="0"/>
              <a:t>неї</a:t>
            </a:r>
            <a:r>
              <a:rPr lang="ru-RU" i="1" dirty="0" smtClean="0"/>
              <a:t>.</a:t>
            </a:r>
          </a:p>
          <a:p>
            <a:pPr algn="just"/>
            <a:r>
              <a:rPr lang="ru-RU" i="1" dirty="0" smtClean="0"/>
              <a:t>Робота приманкою та </a:t>
            </a:r>
            <a:r>
              <a:rPr lang="ru-RU" i="1" dirty="0" err="1" smtClean="0"/>
              <a:t>імітатором</a:t>
            </a:r>
            <a:r>
              <a:rPr lang="ru-RU" i="1" dirty="0" smtClean="0"/>
              <a:t> корабля </a:t>
            </a:r>
            <a:r>
              <a:rPr lang="ru-RU" i="1" dirty="0" err="1" smtClean="0"/>
              <a:t>чи</a:t>
            </a:r>
            <a:r>
              <a:rPr lang="ru-RU" i="1" dirty="0" smtClean="0"/>
              <a:t> </a:t>
            </a:r>
            <a:r>
              <a:rPr lang="ru-RU" i="1" dirty="0" err="1" smtClean="0"/>
              <a:t>субмарини</a:t>
            </a:r>
            <a:r>
              <a:rPr lang="ru-RU" i="1" dirty="0" smtClean="0"/>
              <a:t>. Сонар </a:t>
            </a:r>
            <a:r>
              <a:rPr lang="ru-RU" i="1" dirty="0" err="1" smtClean="0"/>
              <a:t>торпеди</a:t>
            </a:r>
            <a:r>
              <a:rPr lang="ru-RU" i="1" dirty="0" smtClean="0"/>
              <a:t> </a:t>
            </a:r>
            <a:r>
              <a:rPr lang="ru-RU" i="1" dirty="0" err="1" smtClean="0"/>
              <a:t>може</a:t>
            </a:r>
            <a:r>
              <a:rPr lang="ru-RU" i="1" dirty="0" smtClean="0"/>
              <a:t> </a:t>
            </a:r>
            <a:r>
              <a:rPr lang="ru-RU" i="1" dirty="0" err="1" smtClean="0"/>
              <a:t>випромінювати</a:t>
            </a:r>
            <a:r>
              <a:rPr lang="ru-RU" i="1" dirty="0" smtClean="0"/>
              <a:t> звук,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імітує</a:t>
            </a:r>
            <a:r>
              <a:rPr lang="ru-RU" i="1" dirty="0" smtClean="0"/>
              <a:t> роботу </a:t>
            </a:r>
            <a:r>
              <a:rPr lang="ru-RU" i="1" dirty="0" err="1" smtClean="0"/>
              <a:t>гвинта</a:t>
            </a:r>
            <a:r>
              <a:rPr lang="ru-RU" i="1" dirty="0" smtClean="0"/>
              <a:t> корабля </a:t>
            </a:r>
            <a:r>
              <a:rPr lang="ru-RU" i="1" dirty="0" err="1" smtClean="0"/>
              <a:t>чи</a:t>
            </a:r>
            <a:r>
              <a:rPr lang="ru-RU" i="1" dirty="0" smtClean="0"/>
              <a:t> сонару </a:t>
            </a:r>
            <a:r>
              <a:rPr lang="ru-RU" i="1" dirty="0" err="1" smtClean="0"/>
              <a:t>субмарини</a:t>
            </a:r>
            <a:r>
              <a:rPr lang="ru-RU" i="1" dirty="0" smtClean="0"/>
              <a:t>.</a:t>
            </a:r>
          </a:p>
          <a:p>
            <a:pPr algn="just"/>
            <a:r>
              <a:rPr lang="ru-RU" i="1" dirty="0" err="1" smtClean="0"/>
              <a:t>Міцний</a:t>
            </a:r>
            <a:r>
              <a:rPr lang="ru-RU" i="1" dirty="0" smtClean="0"/>
              <a:t> корпус для </a:t>
            </a:r>
            <a:r>
              <a:rPr lang="ru-RU" i="1" dirty="0" err="1" smtClean="0"/>
              <a:t>протидії</a:t>
            </a:r>
            <a:r>
              <a:rPr lang="ru-RU" i="1" dirty="0" smtClean="0"/>
              <a:t> </a:t>
            </a:r>
            <a:r>
              <a:rPr lang="ru-RU" i="1" dirty="0" err="1" smtClean="0"/>
              <a:t>протиторпедам</a:t>
            </a:r>
            <a:endParaRPr lang="ru-RU" i="1" dirty="0" smtClean="0"/>
          </a:p>
          <a:p>
            <a:pPr algn="just"/>
            <a:r>
              <a:rPr lang="ru-RU" i="1" dirty="0" err="1" smtClean="0"/>
              <a:t>Зміна</a:t>
            </a:r>
            <a:r>
              <a:rPr lang="ru-RU" i="1" dirty="0" smtClean="0"/>
              <a:t> вектору </a:t>
            </a:r>
            <a:r>
              <a:rPr lang="ru-RU" i="1" dirty="0" err="1" smtClean="0"/>
              <a:t>руху</a:t>
            </a:r>
            <a:r>
              <a:rPr lang="ru-RU" i="1" dirty="0" smtClean="0"/>
              <a:t> та </a:t>
            </a:r>
            <a:r>
              <a:rPr lang="ru-RU" i="1" dirty="0" err="1" smtClean="0"/>
              <a:t>перенацілювання</a:t>
            </a:r>
            <a:r>
              <a:rPr lang="ru-RU" i="1" dirty="0" smtClean="0"/>
              <a:t> в </a:t>
            </a:r>
            <a:r>
              <a:rPr lang="ru-RU" i="1" dirty="0" err="1" smtClean="0"/>
              <a:t>процесі</a:t>
            </a:r>
            <a:r>
              <a:rPr lang="ru-RU" i="1" dirty="0" smtClean="0"/>
              <a:t> </a:t>
            </a:r>
            <a:r>
              <a:rPr lang="ru-RU" i="1" dirty="0" err="1" smtClean="0"/>
              <a:t>руху</a:t>
            </a:r>
            <a:r>
              <a:rPr lang="ru-RU" i="1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35577"/>
            <a:ext cx="10515600" cy="564138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Найяскравішими</a:t>
            </a:r>
            <a:r>
              <a:rPr lang="ru-RU" dirty="0" smtClean="0"/>
              <a:t> </a:t>
            </a:r>
            <a:r>
              <a:rPr lang="ru-RU" dirty="0" err="1" smtClean="0"/>
              <a:t>представниками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 торпед є:</a:t>
            </a:r>
          </a:p>
          <a:p>
            <a:pPr>
              <a:buNone/>
            </a:pPr>
            <a:r>
              <a:rPr lang="en-US" b="1" dirty="0" smtClean="0"/>
              <a:t>Mark 48</a:t>
            </a:r>
            <a:r>
              <a:rPr lang="en-US" dirty="0" smtClean="0"/>
              <a:t> — </a:t>
            </a:r>
            <a:r>
              <a:rPr lang="ru-RU" dirty="0" err="1" smtClean="0"/>
              <a:t>американська</a:t>
            </a:r>
            <a:r>
              <a:rPr lang="ru-RU" dirty="0" smtClean="0"/>
              <a:t> торпеда,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сьому</a:t>
            </a:r>
            <a:r>
              <a:rPr lang="ru-RU" dirty="0" smtClean="0"/>
              <a:t> </a:t>
            </a:r>
            <a:r>
              <a:rPr lang="ru-RU" dirty="0" err="1" smtClean="0"/>
              <a:t>ітерацію</a:t>
            </a:r>
            <a:r>
              <a:rPr lang="ru-RU" dirty="0" smtClean="0"/>
              <a:t>, </a:t>
            </a:r>
            <a:r>
              <a:rPr lang="ru-RU" dirty="0" smtClean="0"/>
              <a:t>яка</a:t>
            </a:r>
          </a:p>
          <a:p>
            <a:pPr>
              <a:buNone/>
            </a:pPr>
            <a:r>
              <a:rPr lang="ru-RU" dirty="0" err="1" smtClean="0"/>
              <a:t>пройшла</a:t>
            </a:r>
            <a:r>
              <a:rPr lang="ru-RU" dirty="0" smtClean="0"/>
              <a:t> </a:t>
            </a:r>
            <a:r>
              <a:rPr lang="ru-RU" dirty="0" err="1" smtClean="0"/>
              <a:t>довгий</a:t>
            </a:r>
            <a:r>
              <a:rPr lang="ru-RU" dirty="0" smtClean="0"/>
              <a:t> шлях. Початок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розробки</a:t>
            </a:r>
            <a:r>
              <a:rPr lang="ru-RU" dirty="0" smtClean="0"/>
              <a:t> </a:t>
            </a:r>
            <a:r>
              <a:rPr lang="ru-RU" dirty="0" smtClean="0"/>
              <a:t>— 1956 </a:t>
            </a:r>
            <a:r>
              <a:rPr lang="ru-RU" dirty="0" err="1" smtClean="0"/>
              <a:t>рік</a:t>
            </a:r>
            <a:r>
              <a:rPr lang="ru-RU" dirty="0" smtClean="0"/>
              <a:t>. </a:t>
            </a:r>
            <a:r>
              <a:rPr lang="ru-RU" dirty="0" err="1" smtClean="0"/>
              <a:t>Двигун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внутрішнього</a:t>
            </a:r>
            <a:r>
              <a:rPr lang="ru-RU" dirty="0" smtClean="0"/>
              <a:t> </a:t>
            </a:r>
            <a:r>
              <a:rPr lang="ru-RU" dirty="0" err="1" smtClean="0"/>
              <a:t>згоряння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паливні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, </a:t>
            </a:r>
            <a:r>
              <a:rPr lang="ru-RU" dirty="0" err="1" smtClean="0"/>
              <a:t>цифрова</a:t>
            </a:r>
            <a:r>
              <a:rPr lang="ru-RU" dirty="0" smtClean="0"/>
              <a:t> </a:t>
            </a:r>
            <a:r>
              <a:rPr lang="ru-RU" dirty="0" err="1" smtClean="0"/>
              <a:t>обробка</a:t>
            </a:r>
            <a:r>
              <a:rPr lang="ru-RU" dirty="0" smtClean="0"/>
              <a:t> </a:t>
            </a:r>
            <a:r>
              <a:rPr lang="ru-RU" dirty="0" smtClean="0"/>
              <a:t>сигналу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сонару, </a:t>
            </a:r>
            <a:r>
              <a:rPr lang="ru-RU" dirty="0" err="1" smtClean="0"/>
              <a:t>керування</a:t>
            </a:r>
            <a:r>
              <a:rPr lang="ru-RU" dirty="0" smtClean="0"/>
              <a:t> по проводах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Дальність</a:t>
            </a:r>
            <a:r>
              <a:rPr lang="ru-RU" dirty="0" smtClean="0"/>
              <a:t> — до 50 км,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smtClean="0"/>
              <a:t>—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до 100 км/год. Вага </a:t>
            </a:r>
            <a:r>
              <a:rPr lang="ru-RU" dirty="0" err="1" smtClean="0"/>
              <a:t>близька</a:t>
            </a:r>
            <a:r>
              <a:rPr lang="ru-RU" dirty="0" smtClean="0"/>
              <a:t> </a:t>
            </a:r>
            <a:r>
              <a:rPr lang="ru-RU" dirty="0" smtClean="0"/>
              <a:t>до</a:t>
            </a:r>
          </a:p>
          <a:p>
            <a:pPr>
              <a:buNone/>
            </a:pPr>
            <a:r>
              <a:rPr lang="ru-RU" dirty="0" err="1" smtClean="0"/>
              <a:t>півтори</a:t>
            </a:r>
            <a:r>
              <a:rPr lang="ru-RU" dirty="0" smtClean="0"/>
              <a:t> </a:t>
            </a:r>
            <a:r>
              <a:rPr lang="ru-RU" dirty="0" smtClean="0"/>
              <a:t>тони, </a:t>
            </a:r>
            <a:r>
              <a:rPr lang="ru-RU" dirty="0" err="1" smtClean="0"/>
              <a:t>калібр</a:t>
            </a:r>
            <a:r>
              <a:rPr lang="ru-RU" dirty="0" smtClean="0"/>
              <a:t> — 533 мм.</a:t>
            </a:r>
          </a:p>
          <a:p>
            <a:endParaRPr lang="ru-RU" dirty="0"/>
          </a:p>
        </p:txBody>
      </p:sp>
      <p:pic>
        <p:nvPicPr>
          <p:cNvPr id="4" name="Picture 2" descr="C:\Users\Виталий\Desktop\Torpeda-Mark-54-Lightweight-Torped-1536x1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8518" y="1688849"/>
            <a:ext cx="4654356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/>
          <a:lstStyle/>
          <a:p>
            <a:pPr algn="just"/>
            <a:r>
              <a:rPr lang="ru-RU" b="1" dirty="0" err="1" smtClean="0"/>
              <a:t>Німецька</a:t>
            </a:r>
            <a:r>
              <a:rPr lang="ru-RU" b="1" dirty="0" smtClean="0"/>
              <a:t> </a:t>
            </a:r>
            <a:r>
              <a:rPr lang="en-US" b="1" dirty="0" smtClean="0"/>
              <a:t>DM2</a:t>
            </a:r>
            <a:r>
              <a:rPr lang="en-US" dirty="0" smtClean="0"/>
              <a:t> – </a:t>
            </a:r>
            <a:r>
              <a:rPr lang="ru-RU" dirty="0" smtClean="0"/>
              <a:t>перша </a:t>
            </a:r>
            <a:r>
              <a:rPr lang="ru-RU" dirty="0" err="1" smtClean="0"/>
              <a:t>ітерація</a:t>
            </a:r>
            <a:r>
              <a:rPr lang="ru-RU" dirty="0" smtClean="0"/>
              <a:t> </a:t>
            </a:r>
            <a:r>
              <a:rPr lang="ru-RU" dirty="0" err="1" smtClean="0"/>
              <a:t>побачила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в 1976 </a:t>
            </a:r>
            <a:r>
              <a:rPr lang="ru-RU" dirty="0" err="1" smtClean="0"/>
              <a:t>році</a:t>
            </a:r>
            <a:r>
              <a:rPr lang="ru-RU" dirty="0" smtClean="0"/>
              <a:t>. Зараз в </a:t>
            </a:r>
            <a:r>
              <a:rPr lang="ru-RU" dirty="0" err="1" smtClean="0"/>
              <a:t>експлуатації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четверта</a:t>
            </a:r>
            <a:r>
              <a:rPr lang="ru-RU" dirty="0" smtClean="0"/>
              <a:t> </a:t>
            </a:r>
            <a:r>
              <a:rPr lang="ru-RU" dirty="0" err="1" smtClean="0"/>
              <a:t>ітерація</a:t>
            </a:r>
            <a:r>
              <a:rPr lang="ru-RU" dirty="0" smtClean="0"/>
              <a:t>, </a:t>
            </a:r>
            <a:r>
              <a:rPr lang="ru-RU" dirty="0" err="1" smtClean="0"/>
              <a:t>готується</a:t>
            </a:r>
            <a:r>
              <a:rPr lang="ru-RU" dirty="0" smtClean="0"/>
              <a:t> до </a:t>
            </a:r>
            <a:r>
              <a:rPr lang="ru-RU" dirty="0" err="1" smtClean="0"/>
              <a:t>масового</a:t>
            </a:r>
            <a:r>
              <a:rPr lang="ru-RU" dirty="0" smtClean="0"/>
              <a:t> </a:t>
            </a:r>
            <a:r>
              <a:rPr lang="ru-RU" dirty="0" err="1" smtClean="0"/>
              <a:t>випуску</a:t>
            </a:r>
            <a:r>
              <a:rPr lang="ru-RU" dirty="0" smtClean="0"/>
              <a:t> - </a:t>
            </a:r>
            <a:r>
              <a:rPr lang="ru-RU" dirty="0" err="1" smtClean="0"/>
              <a:t>п’ята</a:t>
            </a:r>
            <a:r>
              <a:rPr lang="ru-RU" dirty="0" smtClean="0"/>
              <a:t>. </a:t>
            </a:r>
            <a:r>
              <a:rPr lang="ru-RU" dirty="0" err="1" smtClean="0"/>
              <a:t>Розміри</a:t>
            </a:r>
            <a:r>
              <a:rPr lang="ru-RU" dirty="0" smtClean="0"/>
              <a:t> </a:t>
            </a:r>
            <a:r>
              <a:rPr lang="ru-RU" dirty="0" err="1" smtClean="0"/>
              <a:t>схожі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en-US" dirty="0" smtClean="0"/>
              <a:t>Mk 48,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двигун</a:t>
            </a:r>
            <a:r>
              <a:rPr lang="ru-RU" dirty="0" smtClean="0"/>
              <a:t> — </a:t>
            </a:r>
            <a:r>
              <a:rPr lang="ru-RU" dirty="0" err="1" smtClean="0"/>
              <a:t>електричний</a:t>
            </a:r>
            <a:r>
              <a:rPr lang="ru-RU" dirty="0" smtClean="0"/>
              <a:t>, приводиться в </a:t>
            </a:r>
            <a:r>
              <a:rPr lang="ru-RU" dirty="0" err="1" smtClean="0"/>
              <a:t>рух</a:t>
            </a:r>
            <a:r>
              <a:rPr lang="ru-RU" dirty="0" smtClean="0"/>
              <a:t> </a:t>
            </a:r>
            <a:r>
              <a:rPr lang="ru-RU" dirty="0" err="1" smtClean="0"/>
              <a:t>срібло-цинковою</a:t>
            </a:r>
            <a:r>
              <a:rPr lang="ru-RU" dirty="0" smtClean="0"/>
              <a:t> </a:t>
            </a:r>
            <a:r>
              <a:rPr lang="ru-RU" dirty="0" err="1" smtClean="0"/>
              <a:t>батареєю</a:t>
            </a:r>
            <a:r>
              <a:rPr lang="ru-RU" dirty="0" smtClean="0"/>
              <a:t>. </a:t>
            </a:r>
            <a:r>
              <a:rPr lang="ru-RU" dirty="0" err="1" smtClean="0"/>
              <a:t>Швидкість</a:t>
            </a:r>
            <a:r>
              <a:rPr lang="ru-RU" dirty="0" smtClean="0"/>
              <a:t> — до 100 км/год. Торпеда </a:t>
            </a:r>
            <a:r>
              <a:rPr lang="ru-RU" dirty="0" err="1" smtClean="0"/>
              <a:t>модульна</a:t>
            </a:r>
            <a:r>
              <a:rPr lang="ru-RU" dirty="0" smtClean="0"/>
              <a:t>, а </a:t>
            </a:r>
            <a:r>
              <a:rPr lang="ru-RU" dirty="0" err="1" smtClean="0"/>
              <a:t>дальність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модифікацій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досягати</a:t>
            </a:r>
            <a:r>
              <a:rPr lang="ru-RU" dirty="0" smtClean="0"/>
              <a:t> 185 км (!).</a:t>
            </a:r>
          </a:p>
          <a:p>
            <a:endParaRPr lang="ru-RU" dirty="0"/>
          </a:p>
        </p:txBody>
      </p:sp>
      <p:pic>
        <p:nvPicPr>
          <p:cNvPr id="6" name="Picture 2" descr="C:\Users\Виталий\Desktop\Torpeda-SeaHake-mod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6083" y="2664822"/>
            <a:ext cx="6302294" cy="376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92331"/>
            <a:ext cx="10515600" cy="548463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торпед — 4-5 </a:t>
            </a:r>
            <a:r>
              <a:rPr lang="ru-RU" dirty="0" err="1" smtClean="0"/>
              <a:t>млн</a:t>
            </a:r>
            <a:r>
              <a:rPr lang="ru-RU" dirty="0" smtClean="0"/>
              <a:t> дол. США за </a:t>
            </a:r>
            <a:r>
              <a:rPr lang="ru-RU" dirty="0" err="1" smtClean="0"/>
              <a:t>одиницю</a:t>
            </a:r>
            <a:r>
              <a:rPr lang="ru-RU" dirty="0" smtClean="0"/>
              <a:t>. І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ціна</a:t>
            </a:r>
            <a:r>
              <a:rPr lang="ru-RU" dirty="0" smtClean="0"/>
              <a:t> </a:t>
            </a:r>
            <a:r>
              <a:rPr lang="ru-RU" dirty="0" err="1" smtClean="0"/>
              <a:t>встановлена</a:t>
            </a:r>
            <a:r>
              <a:rPr lang="ru-RU" dirty="0" smtClean="0"/>
              <a:t> не просто так. По факту,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торпеди</a:t>
            </a:r>
            <a:r>
              <a:rPr lang="ru-RU" dirty="0" smtClean="0"/>
              <a:t> </a:t>
            </a:r>
            <a:r>
              <a:rPr lang="ru-RU" dirty="0" err="1" smtClean="0"/>
              <a:t>являють</a:t>
            </a:r>
            <a:r>
              <a:rPr lang="ru-RU" dirty="0" smtClean="0"/>
              <a:t> собою </a:t>
            </a:r>
            <a:r>
              <a:rPr lang="ru-RU" dirty="0" err="1" smtClean="0"/>
              <a:t>безпілотну</a:t>
            </a:r>
            <a:r>
              <a:rPr lang="ru-RU" dirty="0" smtClean="0"/>
              <a:t> </a:t>
            </a:r>
            <a:r>
              <a:rPr lang="ru-RU" dirty="0" err="1" smtClean="0"/>
              <a:t>міні-субмарину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великою </a:t>
            </a:r>
            <a:r>
              <a:rPr lang="ru-RU" dirty="0" err="1" smtClean="0"/>
              <a:t>дальність</a:t>
            </a:r>
            <a:r>
              <a:rPr lang="ru-RU" dirty="0" smtClean="0"/>
              <a:t>, </a:t>
            </a:r>
            <a:r>
              <a:rPr lang="ru-RU" dirty="0" err="1" smtClean="0"/>
              <a:t>високою</a:t>
            </a:r>
            <a:r>
              <a:rPr lang="ru-RU" dirty="0" smtClean="0"/>
              <a:t> </a:t>
            </a:r>
            <a:r>
              <a:rPr lang="ru-RU" dirty="0" err="1" smtClean="0"/>
              <a:t>стійкістю</a:t>
            </a:r>
            <a:r>
              <a:rPr lang="ru-RU" dirty="0" smtClean="0"/>
              <a:t> до </a:t>
            </a:r>
            <a:r>
              <a:rPr lang="ru-RU" dirty="0" err="1" smtClean="0"/>
              <a:t>протидій</a:t>
            </a:r>
            <a:r>
              <a:rPr lang="ru-RU" dirty="0" smtClean="0"/>
              <a:t>, </a:t>
            </a:r>
            <a:r>
              <a:rPr lang="ru-RU" dirty="0" err="1" smtClean="0"/>
              <a:t>найвищою</a:t>
            </a:r>
            <a:r>
              <a:rPr lang="ru-RU" dirty="0" smtClean="0"/>
              <a:t> </a:t>
            </a:r>
            <a:r>
              <a:rPr lang="ru-RU" dirty="0" err="1" smtClean="0"/>
              <a:t>ефективністю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. </a:t>
            </a:r>
            <a:r>
              <a:rPr lang="ru-RU" dirty="0" err="1" smtClean="0"/>
              <a:t>Встановленні</a:t>
            </a:r>
            <a:r>
              <a:rPr lang="ru-RU" dirty="0" smtClean="0"/>
              <a:t> на них </a:t>
            </a:r>
            <a:r>
              <a:rPr lang="ru-RU" dirty="0" err="1" smtClean="0"/>
              <a:t>електричні</a:t>
            </a:r>
            <a:r>
              <a:rPr lang="ru-RU" dirty="0" smtClean="0"/>
              <a:t> </a:t>
            </a:r>
            <a:r>
              <a:rPr lang="ru-RU" dirty="0" err="1" smtClean="0"/>
              <a:t>двигуни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перезаряджуванні</a:t>
            </a:r>
            <a:r>
              <a:rPr lang="ru-RU" dirty="0" smtClean="0"/>
              <a:t> </a:t>
            </a:r>
            <a:r>
              <a:rPr lang="ru-RU" dirty="0" err="1" smtClean="0"/>
              <a:t>двигуни</a:t>
            </a:r>
            <a:r>
              <a:rPr lang="ru-RU" dirty="0" smtClean="0"/>
              <a:t> </a:t>
            </a:r>
            <a:r>
              <a:rPr lang="ru-RU" dirty="0" err="1" smtClean="0"/>
              <a:t>внутрішнього</a:t>
            </a:r>
            <a:r>
              <a:rPr lang="ru-RU" dirty="0" smtClean="0"/>
              <a:t> </a:t>
            </a:r>
            <a:r>
              <a:rPr lang="ru-RU" dirty="0" err="1" smtClean="0"/>
              <a:t>згоряння</a:t>
            </a:r>
            <a:r>
              <a:rPr lang="ru-RU" dirty="0" smtClean="0"/>
              <a:t> </a:t>
            </a:r>
            <a:r>
              <a:rPr lang="ru-RU" dirty="0" err="1" smtClean="0"/>
              <a:t>дають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робити</a:t>
            </a:r>
            <a:r>
              <a:rPr lang="ru-RU" dirty="0" smtClean="0"/>
              <a:t> десятки </a:t>
            </a:r>
            <a:r>
              <a:rPr lang="ru-RU" dirty="0" err="1" smtClean="0"/>
              <a:t>учбових</a:t>
            </a:r>
            <a:r>
              <a:rPr lang="ru-RU" dirty="0" smtClean="0"/>
              <a:t> </a:t>
            </a:r>
            <a:r>
              <a:rPr lang="ru-RU" dirty="0" err="1" smtClean="0"/>
              <a:t>пусків</a:t>
            </a:r>
            <a:r>
              <a:rPr lang="ru-RU" dirty="0" smtClean="0"/>
              <a:t> та </a:t>
            </a:r>
            <a:r>
              <a:rPr lang="ru-RU" dirty="0" err="1" smtClean="0"/>
              <a:t>підтримувати</a:t>
            </a:r>
            <a:r>
              <a:rPr lang="ru-RU" dirty="0" smtClean="0"/>
              <a:t> </a:t>
            </a:r>
            <a:r>
              <a:rPr lang="ru-RU" dirty="0" err="1" smtClean="0"/>
              <a:t>високий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операторів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          Зараз запуск </a:t>
            </a:r>
            <a:r>
              <a:rPr lang="ru-RU" dirty="0" err="1" smtClean="0"/>
              <a:t>торпеди</a:t>
            </a:r>
            <a:r>
              <a:rPr lang="ru-RU" dirty="0" smtClean="0"/>
              <a:t> далеко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 </a:t>
            </a:r>
            <a:r>
              <a:rPr lang="ru-RU" dirty="0" err="1" smtClean="0"/>
              <a:t>враження</a:t>
            </a:r>
            <a:r>
              <a:rPr lang="ru-RU" dirty="0" smtClean="0"/>
              <a:t>, </a:t>
            </a:r>
            <a:r>
              <a:rPr lang="ru-RU" dirty="0" err="1" smtClean="0"/>
              <a:t>повільний</a:t>
            </a:r>
            <a:r>
              <a:rPr lang="ru-RU" dirty="0" smtClean="0"/>
              <a:t> </a:t>
            </a:r>
            <a:r>
              <a:rPr lang="ru-RU" dirty="0" err="1" smtClean="0"/>
              <a:t>рух</a:t>
            </a:r>
            <a:r>
              <a:rPr lang="ru-RU" dirty="0" smtClean="0"/>
              <a:t> </a:t>
            </a:r>
            <a:r>
              <a:rPr lang="ru-RU" dirty="0" err="1" smtClean="0"/>
              <a:t>носія</a:t>
            </a:r>
            <a:r>
              <a:rPr lang="ru-RU" dirty="0" smtClean="0"/>
              <a:t>, </a:t>
            </a:r>
            <a:r>
              <a:rPr lang="ru-RU" dirty="0" err="1" smtClean="0"/>
              <a:t>можливо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торговим</a:t>
            </a:r>
            <a:r>
              <a:rPr lang="ru-RU" dirty="0" smtClean="0"/>
              <a:t> шляхом для </a:t>
            </a:r>
            <a:r>
              <a:rPr lang="ru-RU" dirty="0" err="1" smtClean="0"/>
              <a:t>прихованого</a:t>
            </a:r>
            <a:r>
              <a:rPr lang="ru-RU" dirty="0" smtClean="0"/>
              <a:t> запуску та </a:t>
            </a:r>
            <a:r>
              <a:rPr lang="ru-RU" dirty="0" err="1" smtClean="0"/>
              <a:t>складності</a:t>
            </a:r>
            <a:r>
              <a:rPr lang="ru-RU" dirty="0" smtClean="0"/>
              <a:t> </a:t>
            </a:r>
            <a:r>
              <a:rPr lang="ru-RU" dirty="0" err="1" smtClean="0"/>
              <a:t>виявлення</a:t>
            </a:r>
            <a:r>
              <a:rPr lang="ru-RU" dirty="0" smtClean="0"/>
              <a:t>, </a:t>
            </a:r>
            <a:r>
              <a:rPr lang="ru-RU" dirty="0" err="1" smtClean="0"/>
              <a:t>знаходження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враження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. </a:t>
            </a:r>
            <a:r>
              <a:rPr lang="ru-RU" dirty="0" err="1" smtClean="0"/>
              <a:t>Носієм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виступати</a:t>
            </a:r>
            <a:r>
              <a:rPr lang="ru-RU" dirty="0" smtClean="0"/>
              <a:t> катер,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багатофункціональний</a:t>
            </a:r>
            <a:r>
              <a:rPr lang="ru-RU" dirty="0" smtClean="0"/>
              <a:t> </a:t>
            </a:r>
            <a:r>
              <a:rPr lang="ru-RU" dirty="0" err="1" smtClean="0"/>
              <a:t>корабель</a:t>
            </a:r>
            <a:r>
              <a:rPr lang="ru-RU" dirty="0" smtClean="0"/>
              <a:t>, тральщик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патрульник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00891"/>
            <a:ext cx="10515600" cy="557607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dirty="0" smtClean="0"/>
              <a:t>флот ОАЕ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кораблі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приховано</a:t>
            </a:r>
            <a:r>
              <a:rPr lang="ru-RU" dirty="0" smtClean="0"/>
              <a:t> </a:t>
            </a:r>
            <a:r>
              <a:rPr lang="ru-RU" dirty="0" err="1" smtClean="0"/>
              <a:t>несуть</a:t>
            </a:r>
            <a:r>
              <a:rPr lang="ru-RU" dirty="0" smtClean="0"/>
              <a:t> </a:t>
            </a:r>
            <a:r>
              <a:rPr lang="ru-RU" dirty="0" err="1" smtClean="0"/>
              <a:t>німецькі</a:t>
            </a:r>
            <a:r>
              <a:rPr lang="ru-RU" dirty="0" smtClean="0"/>
              <a:t> </a:t>
            </a:r>
            <a:r>
              <a:rPr lang="ru-RU" dirty="0" err="1" smtClean="0"/>
              <a:t>торпеди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дальністю</a:t>
            </a:r>
            <a:r>
              <a:rPr lang="ru-RU" dirty="0" smtClean="0"/>
              <a:t> до 185 км та за </a:t>
            </a:r>
            <a:r>
              <a:rPr lang="ru-RU" dirty="0" err="1" smtClean="0"/>
              <a:t>сумісництвом</a:t>
            </a:r>
            <a:r>
              <a:rPr lang="ru-RU" dirty="0" smtClean="0"/>
              <a:t> </a:t>
            </a:r>
            <a:r>
              <a:rPr lang="ru-RU" dirty="0" err="1" smtClean="0"/>
              <a:t>являються</a:t>
            </a:r>
            <a:r>
              <a:rPr lang="ru-RU" dirty="0" smtClean="0"/>
              <a:t> </a:t>
            </a:r>
            <a:r>
              <a:rPr lang="ru-RU" dirty="0" err="1" smtClean="0"/>
              <a:t>мінними</a:t>
            </a:r>
            <a:r>
              <a:rPr lang="ru-RU" dirty="0" smtClean="0"/>
              <a:t> тральщиками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розгороджувачами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C:\Users\Виталий\Desktop\Bagatotsilovyj-korabel-OAE-UAES-Rmah-A61-1536x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047" y="2531093"/>
            <a:ext cx="10515600" cy="305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uk-UA" sz="4000" smtClean="0"/>
              <a:t>Джерела інформації:</a:t>
            </a:r>
            <a:br>
              <a:rPr lang="uk-UA" sz="4000" smtClean="0"/>
            </a:br>
            <a:endParaRPr lang="ru-RU" sz="4000" smtClean="0"/>
          </a:p>
        </p:txBody>
      </p:sp>
      <p:sp>
        <p:nvSpPr>
          <p:cNvPr id="29698" name="Rectangle 3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uk-UA" dirty="0" smtClean="0"/>
              <a:t>   - Інтернет </a:t>
            </a:r>
            <a:r>
              <a:rPr lang="uk-UA" dirty="0" smtClean="0">
                <a:latin typeface="Arial" charset="0"/>
                <a:hlinkClick r:id="rId2"/>
              </a:rPr>
              <a:t>https://uk.wikipedia.org/wiki</a:t>
            </a:r>
            <a:r>
              <a:rPr lang="uk-UA" dirty="0" smtClean="0">
                <a:latin typeface="Arial" charset="0"/>
                <a:hlinkClick r:id="rId2"/>
              </a:rPr>
              <a:t>/</a:t>
            </a:r>
            <a:endParaRPr lang="uk-UA" dirty="0" smtClean="0">
              <a:latin typeface="Arial" charset="0"/>
            </a:endParaRPr>
          </a:p>
          <a:p>
            <a:pPr eaLnBrk="1" hangingPunct="1">
              <a:buNone/>
            </a:pPr>
            <a:r>
              <a:rPr lang="uk-UA" dirty="0" smtClean="0">
                <a:latin typeface="Arial" charset="0"/>
              </a:rPr>
              <a:t>  - Сайт </a:t>
            </a:r>
            <a:r>
              <a:rPr lang="uk-UA" dirty="0" smtClean="0">
                <a:latin typeface="Arial" charset="0"/>
              </a:rPr>
              <a:t> </a:t>
            </a:r>
            <a:r>
              <a:rPr lang="uk-UA" dirty="0" err="1" smtClean="0">
                <a:latin typeface="Arial" charset="0"/>
              </a:rPr>
              <a:t>“Український</a:t>
            </a:r>
            <a:r>
              <a:rPr lang="uk-UA" dirty="0" smtClean="0">
                <a:latin typeface="Arial" charset="0"/>
              </a:rPr>
              <a:t> </a:t>
            </a:r>
            <a:r>
              <a:rPr lang="uk-UA" dirty="0" err="1" smtClean="0">
                <a:latin typeface="Arial" charset="0"/>
              </a:rPr>
              <a:t>мілітарний</a:t>
            </a:r>
            <a:r>
              <a:rPr lang="uk-UA" dirty="0" smtClean="0">
                <a:latin typeface="Arial" charset="0"/>
              </a:rPr>
              <a:t> </a:t>
            </a:r>
            <a:r>
              <a:rPr lang="uk-UA" dirty="0" err="1" smtClean="0">
                <a:latin typeface="Arial" charset="0"/>
              </a:rPr>
              <a:t>портал”</a:t>
            </a:r>
            <a:r>
              <a:rPr lang="uk-UA" dirty="0" smtClean="0">
                <a:latin typeface="Arial" charset="0"/>
              </a:rPr>
              <a:t>, </a:t>
            </a:r>
            <a:r>
              <a:rPr lang="uk-UA" dirty="0" err="1" smtClean="0">
                <a:latin typeface="Arial" charset="0"/>
              </a:rPr>
              <a:t>“Сучасні</a:t>
            </a:r>
            <a:r>
              <a:rPr lang="uk-UA" dirty="0" smtClean="0">
                <a:latin typeface="Arial" charset="0"/>
              </a:rPr>
              <a:t> </a:t>
            </a:r>
            <a:r>
              <a:rPr lang="uk-UA" dirty="0" err="1" smtClean="0">
                <a:latin typeface="Arial" charset="0"/>
              </a:rPr>
              <a:t>тормеди</a:t>
            </a:r>
            <a:r>
              <a:rPr lang="uk-UA" dirty="0" smtClean="0">
                <a:latin typeface="Arial" charset="0"/>
              </a:rPr>
              <a:t> та їх важливість для ВМС ЗС </a:t>
            </a:r>
            <a:r>
              <a:rPr lang="uk-UA" dirty="0" err="1" smtClean="0">
                <a:latin typeface="Arial" charset="0"/>
              </a:rPr>
              <a:t>України”</a:t>
            </a:r>
            <a:r>
              <a:rPr lang="uk-UA" dirty="0" smtClean="0">
                <a:latin typeface="Arial" charset="0"/>
              </a:rPr>
              <a:t> Роман Антонов</a:t>
            </a:r>
            <a:endParaRPr lang="uk-UA" dirty="0" smtClean="0">
              <a:latin typeface="Arial" charset="0"/>
            </a:endParaRPr>
          </a:p>
          <a:p>
            <a:pPr eaLnBrk="1" hangingPunct="1"/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Текст. поле 6"/>
          <p:cNvSpPr txBox="1">
            <a:spLocks noChangeArrowheads="1"/>
          </p:cNvSpPr>
          <p:nvPr/>
        </p:nvSpPr>
        <p:spPr bwMode="auto">
          <a:xfrm>
            <a:off x="2535238" y="822325"/>
            <a:ext cx="7697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AutoShape 5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0727" name="AutoShape 7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0729" name="AutoShape 9" descr="Нові кораблі, авіація, ракети та бази – перспективи ВМСУ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30731" name="Picture 11" descr="Нові кораблі, авіація, ракети та бази – перспективи ВМС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613" y="2066925"/>
            <a:ext cx="10209212" cy="351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EditPoints="1"/>
          </p:cNvSpPr>
          <p:nvPr>
            <p:ph type="title"/>
          </p:nvPr>
        </p:nvSpPr>
        <p:spPr>
          <a:xfrm>
            <a:off x="1005841" y="300038"/>
            <a:ext cx="10367010" cy="1025525"/>
          </a:xfrm>
          <a:ln>
            <a:solidFill>
              <a:schemeClr val="accent2"/>
            </a:solidFill>
          </a:ln>
        </p:spPr>
        <p:txBody>
          <a:bodyPr/>
          <a:lstStyle/>
          <a:p>
            <a:pPr algn="ctr" eaLnBrk="1" hangingPunct="1"/>
            <a:r>
              <a:rPr lang="uk-UA" sz="3600" b="1" dirty="0" smtClean="0">
                <a:solidFill>
                  <a:srgbClr val="FF0000"/>
                </a:solidFill>
                <a:latin typeface="Arial" charset="0"/>
              </a:rPr>
              <a:t>Корабельне озброєння. Торпеди</a:t>
            </a:r>
            <a:endParaRPr lang="ru-RU" sz="36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386" name="Rectangle 3"/>
          <p:cNvSpPr>
            <a:spLocks noGrp="1" noEditPoints="1"/>
          </p:cNvSpPr>
          <p:nvPr>
            <p:ph type="body" idx="1"/>
          </p:nvPr>
        </p:nvSpPr>
        <p:spPr>
          <a:xfrm>
            <a:off x="836023" y="1403350"/>
            <a:ext cx="10830515" cy="4759325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 eaLnBrk="1" hangingPunct="1">
              <a:lnSpc>
                <a:spcPct val="80000"/>
              </a:lnSpc>
              <a:buNone/>
            </a:pPr>
            <a:r>
              <a:rPr lang="ru-RU" b="1" dirty="0" smtClean="0"/>
              <a:t>        </a:t>
            </a:r>
            <a:r>
              <a:rPr lang="ru-RU" b="1" dirty="0" err="1" smtClean="0"/>
              <a:t>Корабельне</a:t>
            </a:r>
            <a:r>
              <a:rPr lang="ru-RU" b="1" dirty="0" smtClean="0"/>
              <a:t> </a:t>
            </a:r>
            <a:r>
              <a:rPr lang="ru-RU" b="1" dirty="0" err="1" smtClean="0"/>
              <a:t>озброєння</a:t>
            </a:r>
            <a:r>
              <a:rPr lang="ru-RU" dirty="0" smtClean="0"/>
              <a:t>,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b="1" dirty="0" err="1" smtClean="0"/>
              <a:t>корабельна</a:t>
            </a:r>
            <a:r>
              <a:rPr lang="ru-RU" b="1" dirty="0" smtClean="0"/>
              <a:t> </a:t>
            </a:r>
            <a:r>
              <a:rPr lang="ru-RU" b="1" dirty="0" err="1" smtClean="0"/>
              <a:t>зброя</a:t>
            </a:r>
            <a:r>
              <a:rPr lang="ru-RU" dirty="0" smtClean="0"/>
              <a:t> —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різнорідних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технічних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, </a:t>
            </a:r>
            <a:r>
              <a:rPr lang="ru-RU" dirty="0" err="1" smtClean="0"/>
              <a:t>котрі</a:t>
            </a:r>
            <a:r>
              <a:rPr lang="ru-RU" dirty="0" smtClean="0"/>
              <a:t> </a:t>
            </a:r>
            <a:r>
              <a:rPr lang="ru-RU" dirty="0" err="1" smtClean="0"/>
              <a:t>встановлюються</a:t>
            </a:r>
            <a:r>
              <a:rPr lang="ru-RU" dirty="0" smtClean="0"/>
              <a:t> на </a:t>
            </a:r>
            <a:r>
              <a:rPr lang="ru-RU" dirty="0" smtClean="0"/>
              <a:t>кораблях </a:t>
            </a:r>
            <a:r>
              <a:rPr lang="ru-RU" dirty="0" err="1" smtClean="0"/>
              <a:t>військово-морських</a:t>
            </a:r>
            <a:r>
              <a:rPr lang="ru-RU" dirty="0" smtClean="0"/>
              <a:t> сил. </a:t>
            </a:r>
            <a:r>
              <a:rPr lang="ru-RU" dirty="0" err="1" smtClean="0"/>
              <a:t>Носіями</a:t>
            </a:r>
            <a:r>
              <a:rPr lang="ru-RU" dirty="0" smtClean="0"/>
              <a:t> </a:t>
            </a:r>
            <a:r>
              <a:rPr lang="ru-RU" dirty="0" err="1" smtClean="0"/>
              <a:t>авіаційного</a:t>
            </a:r>
            <a:r>
              <a:rPr lang="ru-RU" dirty="0" smtClean="0"/>
              <a:t> </a:t>
            </a:r>
            <a:r>
              <a:rPr lang="ru-RU" dirty="0" err="1" smtClean="0"/>
              <a:t>озброєння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літаки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вертольоти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базуються</a:t>
            </a:r>
            <a:r>
              <a:rPr lang="ru-RU" dirty="0" smtClean="0"/>
              <a:t> на </a:t>
            </a:r>
            <a:r>
              <a:rPr lang="ru-RU" dirty="0" err="1" smtClean="0"/>
              <a:t>бойових</a:t>
            </a:r>
            <a:r>
              <a:rPr lang="ru-RU" dirty="0" smtClean="0"/>
              <a:t> </a:t>
            </a:r>
            <a:r>
              <a:rPr lang="ru-RU" dirty="0" smtClean="0"/>
              <a:t>кораблях.</a:t>
            </a:r>
            <a:endParaRPr lang="ru-RU" dirty="0" smtClean="0"/>
          </a:p>
          <a:p>
            <a:pPr algn="just" eaLnBrk="1" hangingPunct="1">
              <a:lnSpc>
                <a:spcPct val="80000"/>
              </a:lnSpc>
              <a:buNone/>
            </a:pPr>
            <a:endParaRPr lang="ru-RU" dirty="0" smtClean="0"/>
          </a:p>
        </p:txBody>
      </p:sp>
      <p:sp>
        <p:nvSpPr>
          <p:cNvPr id="16387" name="AutoShape 5" descr="Cutlass - #трисклянки Леер-голландское слово. Это туго... | Facebook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AutoShape 7" descr="Cutlass - #трисклянки Леер-голландское слово. Это туго... | Facebook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8" name="Picture 4" descr="https://upload.wikimedia.org/wikipedia/commons/thumb/f/fe/%D0%9D%D0%BE%D0%B2%D0%BE%D0%B7%D0%B1%D1%83%D0%B4%D0%BE%D0%B2%D0%B0%D0%BD%D1%96_%D0%B4%D0%BB%D1%8F_%D1%83%D0%BA%D1%80%D0%B0%D1%97%D0%BD%D1%81%D1%8C%D0%BA%D0%B8%D1%85_%D0%92%D0%9C%D0%A1_%D0%BC%D0%B0%D0%BB%D1%96_%D0%B1%D1%80%D0%BE%D0%BD%D1%8C%D0%BE%D0%B2%D0%B0%D0%BD%D1%96_%D0%B0%D1%80%D1%82%D0%B8%D0%BB%D0%B5%D1%80%D1%96%D0%B9%D1%81%D1%8C%D0%BA%D1%96_%D0%BA%D0%B0%D1%82%D0%B5%D1%80%D0%B8_%D0%B2_%D1%85%D0%BE%D0%B4%D1%96_%D0%B2%D0%B8%D0%BF%D1%80%D0%BE%D0%B1%D1%83%D0%B2%D0%B0%D0%BD%D1%8C_%D0%B7%D0%B4%D1%96%D0%B9%D1%81%D0%BD%D0%B8%D0%BB%D0%B8_%D1%81%D0%BF%D1%96%D0%BB%D1%8C%D0%BD%D0%B5_%D0%BF%D0%BB%D0%B0%D0%B2%D0%B0%D0%BD%D0%BD%D1%8F_%2827397137456%29.jpg/800px-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0558" y="3252651"/>
            <a:ext cx="5317762" cy="3135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8383" y="457200"/>
            <a:ext cx="10515600" cy="558913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До </a:t>
            </a:r>
            <a:r>
              <a:rPr lang="ru-RU" b="1" dirty="0" err="1" smtClean="0">
                <a:solidFill>
                  <a:srgbClr val="FF0000"/>
                </a:solidFill>
              </a:rPr>
              <a:t>видів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корабельної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зброї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відносяться</a:t>
            </a:r>
            <a:r>
              <a:rPr lang="ru-RU" b="1" dirty="0" smtClean="0"/>
              <a:t>: </a:t>
            </a:r>
          </a:p>
          <a:p>
            <a:r>
              <a:rPr lang="ru-RU" dirty="0" err="1" smtClean="0"/>
              <a:t>ракетне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ракетно-торпедне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торпедне</a:t>
            </a:r>
            <a:r>
              <a:rPr lang="ru-RU" dirty="0" smtClean="0"/>
              <a:t>, </a:t>
            </a:r>
            <a:r>
              <a:rPr lang="ru-RU" dirty="0" err="1" smtClean="0"/>
              <a:t>артилерійське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бомбове</a:t>
            </a:r>
            <a:r>
              <a:rPr lang="ru-RU" dirty="0" smtClean="0"/>
              <a:t> (</a:t>
            </a:r>
            <a:r>
              <a:rPr lang="ru-RU" dirty="0" err="1" smtClean="0"/>
              <a:t>глибинні</a:t>
            </a:r>
            <a:r>
              <a:rPr lang="ru-RU" dirty="0" smtClean="0"/>
              <a:t> бомби)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мінне</a:t>
            </a:r>
            <a:endParaRPr lang="ru-RU" dirty="0"/>
          </a:p>
        </p:txBody>
      </p:sp>
      <p:pic>
        <p:nvPicPr>
          <p:cNvPr id="4" name="Picture 2" descr="C:\Users\Виталий\Desktop\Pusky-torpedy-z-korvetu-Lutsk-U205-do-2007-go-roku-U200-u-2000-h-rok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6321" y="1107078"/>
            <a:ext cx="5008365" cy="375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0080" y="4859383"/>
            <a:ext cx="109205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dirty="0" smtClean="0">
                <a:latin typeface="+mn-lt"/>
              </a:rPr>
              <a:t>       </a:t>
            </a:r>
            <a:r>
              <a:rPr lang="ru-RU" sz="2800" dirty="0" err="1" smtClean="0">
                <a:latin typeface="+mn-lt"/>
              </a:rPr>
              <a:t>Торпедна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зброя</a:t>
            </a:r>
            <a:r>
              <a:rPr lang="ru-RU" sz="2800" dirty="0" smtClean="0">
                <a:latin typeface="+mn-lt"/>
              </a:rPr>
              <a:t>, при </a:t>
            </a:r>
            <a:r>
              <a:rPr lang="ru-RU" sz="2800" dirty="0" err="1" smtClean="0">
                <a:latin typeface="+mn-lt"/>
              </a:rPr>
              <a:t>всім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своїх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особливостях</a:t>
            </a:r>
            <a:r>
              <a:rPr lang="ru-RU" sz="2800" dirty="0" smtClean="0">
                <a:latin typeface="+mn-lt"/>
              </a:rPr>
              <a:t>, до </a:t>
            </a:r>
            <a:r>
              <a:rPr lang="ru-RU" sz="2800" dirty="0" err="1" smtClean="0">
                <a:latin typeface="+mn-lt"/>
              </a:rPr>
              <a:t>цього</a:t>
            </a:r>
            <a:r>
              <a:rPr lang="ru-RU" sz="2800" dirty="0" smtClean="0">
                <a:latin typeface="+mn-lt"/>
              </a:rPr>
              <a:t> часу </a:t>
            </a:r>
            <a:r>
              <a:rPr lang="ru-RU" sz="2800" dirty="0" err="1" smtClean="0">
                <a:latin typeface="+mn-lt"/>
              </a:rPr>
              <a:t>залишається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найбільш</a:t>
            </a:r>
            <a:r>
              <a:rPr lang="ru-RU" sz="2800" dirty="0" smtClean="0">
                <a:latin typeface="+mn-lt"/>
              </a:rPr>
              <a:t> смертельною для </a:t>
            </a:r>
            <a:r>
              <a:rPr lang="ru-RU" sz="2800" dirty="0" err="1" smtClean="0">
                <a:latin typeface="+mn-lt"/>
              </a:rPr>
              <a:t>кораблів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і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підводних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човнів</a:t>
            </a:r>
            <a:r>
              <a:rPr lang="ru-RU" sz="2800" dirty="0" smtClean="0">
                <a:latin typeface="+mn-lt"/>
              </a:rPr>
              <a:t>, </a:t>
            </a:r>
            <a:r>
              <a:rPr lang="ru-RU" sz="2800" dirty="0" err="1" smtClean="0">
                <a:latin typeface="+mn-lt"/>
              </a:rPr>
              <a:t>від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якої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дуже</a:t>
            </a:r>
            <a:r>
              <a:rPr lang="ru-RU" sz="2800" dirty="0" smtClean="0">
                <a:latin typeface="+mn-lt"/>
              </a:rPr>
              <a:t> складно </a:t>
            </a:r>
            <a:r>
              <a:rPr lang="ru-RU" sz="2800" dirty="0" err="1" smtClean="0">
                <a:latin typeface="+mn-lt"/>
              </a:rPr>
              <a:t>захиститися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навіть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сучасними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технологіями</a:t>
            </a:r>
            <a:r>
              <a:rPr lang="ru-RU" sz="2800" dirty="0" smtClean="0">
                <a:latin typeface="+mn-lt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87829"/>
            <a:ext cx="10515600" cy="558913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Торпедна</a:t>
            </a:r>
            <a:r>
              <a:rPr lang="ru-RU" dirty="0" smtClean="0"/>
              <a:t> </a:t>
            </a:r>
            <a:r>
              <a:rPr lang="ru-RU" dirty="0" err="1" smtClean="0"/>
              <a:t>зброя</a:t>
            </a:r>
            <a:r>
              <a:rPr lang="ru-RU" dirty="0" smtClean="0"/>
              <a:t>, при </a:t>
            </a:r>
            <a:r>
              <a:rPr lang="ru-RU" dirty="0" err="1" smtClean="0"/>
              <a:t>всім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особливостях</a:t>
            </a:r>
            <a:r>
              <a:rPr lang="ru-RU" dirty="0" smtClean="0"/>
              <a:t>, до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smtClean="0"/>
              <a:t>часу</a:t>
            </a:r>
          </a:p>
          <a:p>
            <a:pPr algn="just">
              <a:buNone/>
            </a:pP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смертельною для </a:t>
            </a:r>
            <a:r>
              <a:rPr lang="ru-RU" dirty="0" err="1" smtClean="0"/>
              <a:t>кораблів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підводних</a:t>
            </a:r>
            <a:r>
              <a:rPr lang="ru-RU" dirty="0" smtClean="0"/>
              <a:t> </a:t>
            </a:r>
            <a:endParaRPr lang="ru-RU" dirty="0" smtClean="0"/>
          </a:p>
          <a:p>
            <a:pPr algn="just">
              <a:buNone/>
            </a:pPr>
            <a:r>
              <a:rPr lang="ru-RU" dirty="0" err="1" smtClean="0"/>
              <a:t>човнів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складно </a:t>
            </a:r>
            <a:r>
              <a:rPr lang="ru-RU" dirty="0" err="1" smtClean="0"/>
              <a:t>захиститися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сучасними</a:t>
            </a:r>
            <a:r>
              <a:rPr lang="ru-RU" dirty="0" smtClean="0"/>
              <a:t>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err="1" smtClean="0"/>
              <a:t>технологіями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     На </a:t>
            </a:r>
            <a:r>
              <a:rPr lang="ru-RU" dirty="0" smtClean="0"/>
              <a:t>початку “</a:t>
            </a:r>
            <a:r>
              <a:rPr lang="ru-RU" dirty="0" err="1" smtClean="0"/>
              <a:t>торпедної</a:t>
            </a:r>
            <a:r>
              <a:rPr lang="ru-RU" dirty="0" smtClean="0"/>
              <a:t> </a:t>
            </a:r>
            <a:r>
              <a:rPr lang="ru-RU" dirty="0" err="1" smtClean="0"/>
              <a:t>ери</a:t>
            </a:r>
            <a:r>
              <a:rPr lang="ru-RU" dirty="0" smtClean="0"/>
              <a:t>”, </a:t>
            </a:r>
            <a:r>
              <a:rPr lang="ru-RU" dirty="0" err="1" smtClean="0"/>
              <a:t>самохідні</a:t>
            </a:r>
            <a:r>
              <a:rPr lang="ru-RU" dirty="0" smtClean="0"/>
              <a:t> </a:t>
            </a:r>
            <a:r>
              <a:rPr lang="ru-RU" dirty="0" err="1" smtClean="0"/>
              <a:t>міни</a:t>
            </a:r>
            <a:r>
              <a:rPr lang="ru-RU" dirty="0" smtClean="0"/>
              <a:t> (так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називали</a:t>
            </a:r>
            <a:r>
              <a:rPr lang="ru-RU" dirty="0" smtClean="0"/>
              <a:t> </a:t>
            </a:r>
            <a:r>
              <a:rPr lang="ru-RU" dirty="0" err="1" smtClean="0"/>
              <a:t>торпеди</a:t>
            </a:r>
            <a:r>
              <a:rPr lang="ru-RU" dirty="0" smtClean="0"/>
              <a:t>) могли пройти </a:t>
            </a:r>
            <a:r>
              <a:rPr lang="ru-RU" dirty="0" err="1" smtClean="0"/>
              <a:t>невелику</a:t>
            </a:r>
            <a:r>
              <a:rPr lang="ru-RU" dirty="0" smtClean="0"/>
              <a:t> </a:t>
            </a:r>
            <a:r>
              <a:rPr lang="ru-RU" dirty="0" err="1" smtClean="0"/>
              <a:t>дистанцію</a:t>
            </a:r>
            <a:r>
              <a:rPr lang="ru-RU" dirty="0" smtClean="0"/>
              <a:t>, без </a:t>
            </a:r>
            <a:r>
              <a:rPr lang="ru-RU" dirty="0" err="1" smtClean="0"/>
              <a:t>дистанційного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невеликою </a:t>
            </a:r>
            <a:r>
              <a:rPr lang="ru-RU" dirty="0" err="1" smtClean="0"/>
              <a:t>надійністю</a:t>
            </a:r>
            <a:r>
              <a:rPr lang="ru-RU" dirty="0" smtClean="0"/>
              <a:t> </a:t>
            </a:r>
            <a:r>
              <a:rPr lang="ru-RU" dirty="0" err="1" smtClean="0"/>
              <a:t>спрацювання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миті</a:t>
            </a:r>
            <a:r>
              <a:rPr lang="ru-RU" dirty="0" smtClean="0"/>
              <a:t>, </a:t>
            </a:r>
            <a:r>
              <a:rPr lang="ru-RU" dirty="0" err="1" smtClean="0"/>
              <a:t>більшість</a:t>
            </a:r>
            <a:r>
              <a:rPr lang="ru-RU" dirty="0" smtClean="0"/>
              <a:t> торпед представлена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категоріями</a:t>
            </a:r>
            <a:r>
              <a:rPr lang="ru-RU" dirty="0" smtClean="0"/>
              <a:t> -  </a:t>
            </a:r>
            <a:r>
              <a:rPr lang="ru-RU" dirty="0" err="1" smtClean="0"/>
              <a:t>легкі</a:t>
            </a:r>
            <a:r>
              <a:rPr lang="ru-RU" dirty="0" smtClean="0"/>
              <a:t> (324-400 мм </a:t>
            </a:r>
            <a:r>
              <a:rPr lang="ru-RU" dirty="0" err="1" smtClean="0"/>
              <a:t>діаметр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важкі</a:t>
            </a:r>
            <a:r>
              <a:rPr lang="ru-RU" dirty="0" smtClean="0"/>
              <a:t> (533 мм). Є </a:t>
            </a:r>
            <a:r>
              <a:rPr lang="ru-RU" dirty="0" err="1" smtClean="0"/>
              <a:t>ще</a:t>
            </a:r>
            <a:r>
              <a:rPr lang="ru-RU" dirty="0" smtClean="0"/>
              <a:t> в </a:t>
            </a:r>
            <a:r>
              <a:rPr lang="ru-RU" dirty="0" err="1" smtClean="0"/>
              <a:t>розробці</a:t>
            </a:r>
            <a:r>
              <a:rPr lang="ru-RU" dirty="0" smtClean="0"/>
              <a:t> </a:t>
            </a:r>
            <a:r>
              <a:rPr lang="ru-RU" dirty="0" err="1" smtClean="0"/>
              <a:t>надлегкі</a:t>
            </a:r>
            <a:r>
              <a:rPr lang="ru-RU" dirty="0" smtClean="0"/>
              <a:t> 180-250 мм </a:t>
            </a:r>
            <a:r>
              <a:rPr lang="ru-RU" dirty="0" err="1" smtClean="0"/>
              <a:t>торпеди</a:t>
            </a:r>
            <a:r>
              <a:rPr lang="ru-RU" dirty="0" smtClean="0"/>
              <a:t> для </a:t>
            </a:r>
            <a:r>
              <a:rPr lang="ru-RU" dirty="0" err="1" smtClean="0"/>
              <a:t>протиторпедного</a:t>
            </a:r>
            <a:r>
              <a:rPr lang="ru-RU" dirty="0" smtClean="0"/>
              <a:t> та </a:t>
            </a:r>
            <a:r>
              <a:rPr lang="ru-RU" dirty="0" err="1" smtClean="0"/>
              <a:t>протичовнового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650 мм </a:t>
            </a:r>
            <a:r>
              <a:rPr lang="ru-RU" dirty="0" err="1" smtClean="0"/>
              <a:t>торпеди</a:t>
            </a:r>
            <a:r>
              <a:rPr lang="ru-RU" dirty="0" smtClean="0"/>
              <a:t> для </a:t>
            </a:r>
            <a:r>
              <a:rPr lang="ru-RU" dirty="0" err="1" smtClean="0"/>
              <a:t>враження</a:t>
            </a:r>
            <a:r>
              <a:rPr lang="ru-RU" dirty="0" smtClean="0"/>
              <a:t> великих </a:t>
            </a:r>
            <a:r>
              <a:rPr lang="ru-RU" dirty="0" err="1" smtClean="0"/>
              <a:t>цілей</a:t>
            </a:r>
            <a:r>
              <a:rPr lang="ru-RU" dirty="0" smtClean="0"/>
              <a:t> (</a:t>
            </a:r>
            <a:r>
              <a:rPr lang="ru-RU" dirty="0" err="1" smtClean="0"/>
              <a:t>авіаносці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).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66206"/>
            <a:ext cx="10515600" cy="5510757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торпеди</a:t>
            </a:r>
            <a:r>
              <a:rPr lang="ru-RU" dirty="0" smtClean="0"/>
              <a:t> </a:t>
            </a:r>
            <a:r>
              <a:rPr lang="ru-RU" dirty="0" err="1" smtClean="0"/>
              <a:t>обладнані</a:t>
            </a:r>
            <a:r>
              <a:rPr lang="ru-RU" dirty="0" smtClean="0"/>
              <a:t> </a:t>
            </a:r>
            <a:r>
              <a:rPr lang="ru-RU" dirty="0" err="1" smtClean="0"/>
              <a:t>акустичними</a:t>
            </a:r>
            <a:r>
              <a:rPr lang="ru-RU" dirty="0" smtClean="0"/>
              <a:t> головками </a:t>
            </a:r>
            <a:r>
              <a:rPr lang="ru-RU" dirty="0" err="1" smtClean="0"/>
              <a:t>самонаведення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цифровою </a:t>
            </a:r>
            <a:r>
              <a:rPr lang="ru-RU" dirty="0" err="1" smtClean="0"/>
              <a:t>обробкою</a:t>
            </a:r>
            <a:r>
              <a:rPr lang="ru-RU" dirty="0" smtClean="0"/>
              <a:t> сигналу, </a:t>
            </a:r>
            <a:r>
              <a:rPr lang="ru-RU" dirty="0" err="1" smtClean="0"/>
              <a:t>потужними</a:t>
            </a:r>
            <a:r>
              <a:rPr lang="ru-RU" dirty="0" smtClean="0"/>
              <a:t>, </a:t>
            </a:r>
            <a:r>
              <a:rPr lang="ru-RU" dirty="0" err="1" smtClean="0"/>
              <a:t>частіше</a:t>
            </a:r>
            <a:r>
              <a:rPr lang="ru-RU" dirty="0" smtClean="0"/>
              <a:t> за все </a:t>
            </a:r>
            <a:r>
              <a:rPr lang="ru-RU" dirty="0" err="1" smtClean="0"/>
              <a:t>електричними</a:t>
            </a:r>
            <a:r>
              <a:rPr lang="ru-RU" dirty="0" smtClean="0"/>
              <a:t> </a:t>
            </a:r>
            <a:r>
              <a:rPr lang="ru-RU" dirty="0" err="1" smtClean="0"/>
              <a:t>двигунами</a:t>
            </a:r>
            <a:r>
              <a:rPr lang="ru-RU" dirty="0" smtClean="0"/>
              <a:t>, </a:t>
            </a:r>
            <a:r>
              <a:rPr lang="ru-RU" dirty="0" err="1" smtClean="0"/>
              <a:t>керування</a:t>
            </a:r>
            <a:r>
              <a:rPr lang="ru-RU" dirty="0" smtClean="0"/>
              <a:t> через </a:t>
            </a:r>
            <a:r>
              <a:rPr lang="ru-RU" dirty="0" err="1" smtClean="0"/>
              <a:t>оптоволоконний</a:t>
            </a:r>
            <a:r>
              <a:rPr lang="ru-RU" dirty="0" smtClean="0"/>
              <a:t> кабель.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</a:t>
            </a:r>
            <a:r>
              <a:rPr lang="ru-RU" dirty="0" err="1" smtClean="0">
                <a:solidFill>
                  <a:srgbClr val="00B050"/>
                </a:solidFill>
              </a:rPr>
              <a:t>Основними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рисами легких торпед </a:t>
            </a:r>
            <a:r>
              <a:rPr lang="ru-RU" dirty="0" err="1" smtClean="0"/>
              <a:t>являються</a:t>
            </a:r>
            <a:r>
              <a:rPr lang="ru-RU" dirty="0" smtClean="0"/>
              <a:t>:</a:t>
            </a:r>
          </a:p>
          <a:p>
            <a:pPr algn="just"/>
            <a:r>
              <a:rPr lang="ru-RU" dirty="0" err="1" smtClean="0"/>
              <a:t>Можливість</a:t>
            </a:r>
            <a:r>
              <a:rPr lang="ru-RU" dirty="0" smtClean="0"/>
              <a:t> запуску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легкої</a:t>
            </a:r>
            <a:r>
              <a:rPr lang="ru-RU" dirty="0" smtClean="0"/>
              <a:t> </a:t>
            </a:r>
            <a:r>
              <a:rPr lang="ru-RU" dirty="0" err="1" smtClean="0"/>
              <a:t>пускової</a:t>
            </a:r>
            <a:r>
              <a:rPr lang="ru-RU" dirty="0" smtClean="0"/>
              <a:t> установки</a:t>
            </a:r>
          </a:p>
          <a:p>
            <a:pPr algn="just"/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перезарядити</a:t>
            </a:r>
            <a:r>
              <a:rPr lang="ru-RU" dirty="0" smtClean="0"/>
              <a:t> установку в </a:t>
            </a:r>
            <a:r>
              <a:rPr lang="ru-RU" dirty="0" err="1" smtClean="0"/>
              <a:t>поході</a:t>
            </a:r>
            <a:r>
              <a:rPr lang="ru-RU" dirty="0" smtClean="0"/>
              <a:t> силами </a:t>
            </a:r>
            <a:r>
              <a:rPr lang="ru-RU" dirty="0" err="1" smtClean="0"/>
              <a:t>екіпажу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невеликого крану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лебідки</a:t>
            </a:r>
            <a:endParaRPr lang="ru-RU" dirty="0" smtClean="0"/>
          </a:p>
          <a:p>
            <a:pPr algn="just"/>
            <a:r>
              <a:rPr lang="ru-RU" dirty="0" err="1" smtClean="0"/>
              <a:t>Висока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endParaRPr lang="ru-RU" dirty="0" smtClean="0"/>
          </a:p>
          <a:p>
            <a:pPr algn="just"/>
            <a:r>
              <a:rPr lang="ru-RU" dirty="0" err="1" smtClean="0"/>
              <a:t>Завадозахист</a:t>
            </a:r>
            <a:r>
              <a:rPr lang="ru-RU" dirty="0" smtClean="0"/>
              <a:t> головки для автономного </a:t>
            </a:r>
            <a:r>
              <a:rPr lang="ru-RU" dirty="0" err="1" smtClean="0"/>
              <a:t>пошуку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endParaRPr lang="ru-RU" dirty="0" smtClean="0"/>
          </a:p>
          <a:p>
            <a:pPr algn="just"/>
            <a:r>
              <a:rPr lang="ru-RU" dirty="0" err="1" smtClean="0"/>
              <a:t>Частіше</a:t>
            </a:r>
            <a:r>
              <a:rPr lang="ru-RU" dirty="0" smtClean="0"/>
              <a:t> за все —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корабля, </a:t>
            </a:r>
            <a:r>
              <a:rPr lang="ru-RU" dirty="0" err="1" smtClean="0"/>
              <a:t>субмарини</a:t>
            </a:r>
            <a:r>
              <a:rPr lang="ru-RU" dirty="0" smtClean="0"/>
              <a:t>, </a:t>
            </a:r>
            <a:r>
              <a:rPr lang="ru-RU" dirty="0" err="1" smtClean="0"/>
              <a:t>гелікоптера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як </a:t>
            </a:r>
            <a:r>
              <a:rPr lang="ru-RU" dirty="0" err="1" smtClean="0"/>
              <a:t>боєголовка</a:t>
            </a:r>
            <a:r>
              <a:rPr lang="ru-RU" dirty="0" smtClean="0"/>
              <a:t> для </a:t>
            </a:r>
            <a:r>
              <a:rPr lang="ru-RU" dirty="0" err="1" smtClean="0"/>
              <a:t>протичовнових</a:t>
            </a:r>
            <a:r>
              <a:rPr lang="ru-RU" dirty="0" smtClean="0"/>
              <a:t> ракет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53143"/>
            <a:ext cx="10515600" cy="55238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</a:t>
            </a:r>
            <a:r>
              <a:rPr lang="ru-RU" dirty="0" err="1" smtClean="0"/>
              <a:t>Типовими</a:t>
            </a:r>
            <a:r>
              <a:rPr lang="ru-RU" dirty="0" smtClean="0"/>
              <a:t> </a:t>
            </a:r>
            <a:r>
              <a:rPr lang="ru-RU" dirty="0" err="1" smtClean="0"/>
              <a:t>представниками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типу є:</a:t>
            </a:r>
          </a:p>
          <a:p>
            <a:pPr algn="just"/>
            <a:r>
              <a:rPr lang="en-US" b="1" dirty="0" smtClean="0"/>
              <a:t>MU90 Impact</a:t>
            </a:r>
            <a:r>
              <a:rPr lang="en-US" dirty="0" smtClean="0"/>
              <a:t> – </a:t>
            </a:r>
            <a:r>
              <a:rPr lang="ru-RU" dirty="0" err="1" smtClean="0"/>
              <a:t>італо-французька</a:t>
            </a:r>
            <a:r>
              <a:rPr lang="ru-RU" dirty="0" smtClean="0"/>
              <a:t> </a:t>
            </a:r>
            <a:r>
              <a:rPr lang="ru-RU" dirty="0" err="1" smtClean="0"/>
              <a:t>розробка</a:t>
            </a:r>
            <a:r>
              <a:rPr lang="ru-RU" dirty="0" smtClean="0"/>
              <a:t> </a:t>
            </a:r>
            <a:r>
              <a:rPr lang="ru-RU" dirty="0" err="1" smtClean="0"/>
              <a:t>консорціуму</a:t>
            </a:r>
            <a:r>
              <a:rPr lang="ru-RU" dirty="0" smtClean="0"/>
              <a:t> </a:t>
            </a:r>
            <a:r>
              <a:rPr lang="en-US" dirty="0" err="1" smtClean="0"/>
              <a:t>EuroTorp</a:t>
            </a:r>
            <a:r>
              <a:rPr lang="en-US" dirty="0" smtClean="0"/>
              <a:t> </a:t>
            </a:r>
            <a:r>
              <a:rPr lang="ru-RU" dirty="0" smtClean="0"/>
              <a:t>для </a:t>
            </a:r>
            <a:r>
              <a:rPr lang="ru-RU" dirty="0" err="1" smtClean="0"/>
              <a:t>флотів</a:t>
            </a:r>
            <a:r>
              <a:rPr lang="ru-RU" dirty="0" smtClean="0"/>
              <a:t> </a:t>
            </a:r>
            <a:r>
              <a:rPr lang="ru-RU" dirty="0" err="1" smtClean="0"/>
              <a:t>Франції</a:t>
            </a:r>
            <a:r>
              <a:rPr lang="ru-RU" dirty="0" smtClean="0"/>
              <a:t>, </a:t>
            </a:r>
            <a:r>
              <a:rPr lang="ru-RU" dirty="0" err="1" smtClean="0"/>
              <a:t>Германії</a:t>
            </a:r>
            <a:r>
              <a:rPr lang="ru-RU" dirty="0" smtClean="0"/>
              <a:t>, </a:t>
            </a:r>
            <a:r>
              <a:rPr lang="ru-RU" dirty="0" err="1" smtClean="0"/>
              <a:t>Італії</a:t>
            </a:r>
            <a:r>
              <a:rPr lang="ru-RU" dirty="0" smtClean="0"/>
              <a:t>, </a:t>
            </a:r>
            <a:r>
              <a:rPr lang="ru-RU" dirty="0" err="1" smtClean="0"/>
              <a:t>Данії</a:t>
            </a:r>
            <a:r>
              <a:rPr lang="ru-RU" dirty="0" smtClean="0"/>
              <a:t>, </a:t>
            </a:r>
            <a:r>
              <a:rPr lang="ru-RU" dirty="0" err="1" smtClean="0"/>
              <a:t>Польщі</a:t>
            </a:r>
            <a:r>
              <a:rPr lang="ru-RU" dirty="0" smtClean="0"/>
              <a:t>, </a:t>
            </a:r>
            <a:r>
              <a:rPr lang="ru-RU" dirty="0" err="1" smtClean="0"/>
              <a:t>Австралії</a:t>
            </a:r>
            <a:r>
              <a:rPr lang="ru-RU" dirty="0" smtClean="0"/>
              <a:t>. Вага — 304 кг, </a:t>
            </a:r>
            <a:r>
              <a:rPr lang="ru-RU" dirty="0" err="1" smtClean="0"/>
              <a:t>діаметр</a:t>
            </a:r>
            <a:r>
              <a:rPr lang="ru-RU" dirty="0" smtClean="0"/>
              <a:t> — 324 мм, вага </a:t>
            </a:r>
            <a:r>
              <a:rPr lang="ru-RU" dirty="0" err="1" smtClean="0"/>
              <a:t>боєголовки</a:t>
            </a:r>
            <a:r>
              <a:rPr lang="ru-RU" dirty="0" smtClean="0"/>
              <a:t> — до 50 кг. </a:t>
            </a:r>
            <a:r>
              <a:rPr lang="ru-RU" dirty="0" err="1" smtClean="0"/>
              <a:t>Найбільша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r>
              <a:rPr lang="ru-RU" dirty="0" smtClean="0"/>
              <a:t> на </a:t>
            </a:r>
            <a:r>
              <a:rPr lang="ru-RU" dirty="0" err="1" smtClean="0"/>
              <a:t>відстані</a:t>
            </a:r>
            <a:r>
              <a:rPr lang="ru-RU" dirty="0" smtClean="0"/>
              <a:t> 10 км — 100 км/год, на 23 км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стріляти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швидкістю</a:t>
            </a:r>
            <a:r>
              <a:rPr lang="ru-RU" dirty="0" smtClean="0"/>
              <a:t> 54 км/год.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режимів</a:t>
            </a:r>
            <a:r>
              <a:rPr lang="ru-RU" dirty="0" smtClean="0"/>
              <a:t> запуску, один </a:t>
            </a:r>
            <a:r>
              <a:rPr lang="ru-RU" dirty="0" err="1" smtClean="0"/>
              <a:t>з</a:t>
            </a:r>
            <a:r>
              <a:rPr lang="ru-RU" dirty="0" smtClean="0"/>
              <a:t> них — </a:t>
            </a:r>
            <a:r>
              <a:rPr lang="ru-RU" dirty="0" err="1" smtClean="0"/>
              <a:t>малошумний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не </a:t>
            </a:r>
            <a:r>
              <a:rPr lang="ru-RU" dirty="0" err="1" smtClean="0"/>
              <a:t>видати</a:t>
            </a:r>
            <a:r>
              <a:rPr lang="ru-RU" dirty="0" smtClean="0"/>
              <a:t> </a:t>
            </a:r>
            <a:r>
              <a:rPr lang="ru-RU" dirty="0" err="1" smtClean="0"/>
              <a:t>позицію</a:t>
            </a:r>
            <a:r>
              <a:rPr lang="ru-RU" dirty="0" smtClean="0"/>
              <a:t> </a:t>
            </a:r>
            <a:r>
              <a:rPr lang="ru-RU" dirty="0" err="1" smtClean="0"/>
              <a:t>носія</a:t>
            </a:r>
            <a:r>
              <a:rPr lang="ru-RU" dirty="0" smtClean="0"/>
              <a:t>. Є </a:t>
            </a:r>
            <a:r>
              <a:rPr lang="ru-RU" dirty="0" err="1" smtClean="0"/>
              <a:t>модифікація</a:t>
            </a:r>
            <a:r>
              <a:rPr lang="ru-RU" dirty="0" smtClean="0"/>
              <a:t> </a:t>
            </a:r>
            <a:r>
              <a:rPr lang="ru-RU" dirty="0" err="1" smtClean="0"/>
              <a:t>торпеди</a:t>
            </a:r>
            <a:r>
              <a:rPr lang="ru-RU" dirty="0" smtClean="0"/>
              <a:t> для </a:t>
            </a:r>
            <a:r>
              <a:rPr lang="ru-RU" dirty="0" err="1" smtClean="0"/>
              <a:t>протиторпедного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, </a:t>
            </a:r>
            <a:r>
              <a:rPr lang="ru-RU" dirty="0" err="1" smtClean="0"/>
              <a:t>обладнана</a:t>
            </a:r>
            <a:r>
              <a:rPr lang="ru-RU" dirty="0" smtClean="0"/>
              <a:t> </a:t>
            </a:r>
            <a:r>
              <a:rPr lang="ru-RU" dirty="0" err="1" smtClean="0"/>
              <a:t>реактивним</a:t>
            </a:r>
            <a:r>
              <a:rPr lang="ru-RU" dirty="0" smtClean="0"/>
              <a:t> </a:t>
            </a:r>
            <a:r>
              <a:rPr lang="ru-RU" dirty="0" err="1" smtClean="0"/>
              <a:t>двигуном</a:t>
            </a:r>
            <a:r>
              <a:rPr lang="ru-RU" dirty="0" smtClean="0"/>
              <a:t>. В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протичовнової</a:t>
            </a:r>
            <a:r>
              <a:rPr lang="ru-RU" dirty="0" smtClean="0"/>
              <a:t> </a:t>
            </a:r>
            <a:r>
              <a:rPr lang="ru-RU" dirty="0" err="1" smtClean="0"/>
              <a:t>ракети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доставлений на </a:t>
            </a:r>
            <a:r>
              <a:rPr lang="ru-RU" dirty="0" err="1" smtClean="0"/>
              <a:t>дальність</a:t>
            </a:r>
            <a:r>
              <a:rPr lang="ru-RU" dirty="0" smtClean="0"/>
              <a:t> 35 км, де </a:t>
            </a:r>
            <a:r>
              <a:rPr lang="ru-RU" dirty="0" err="1" smtClean="0"/>
              <a:t>після</a:t>
            </a:r>
            <a:r>
              <a:rPr lang="ru-RU" dirty="0" smtClean="0"/>
              <a:t> посадки на воду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пошук</a:t>
            </a:r>
            <a:r>
              <a:rPr lang="ru-RU" dirty="0" smtClean="0"/>
              <a:t> </a:t>
            </a:r>
            <a:r>
              <a:rPr lang="ru-RU" dirty="0" err="1" smtClean="0"/>
              <a:t>цілі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головки </a:t>
            </a:r>
            <a:r>
              <a:rPr lang="ru-RU" dirty="0" err="1" smtClean="0"/>
              <a:t>самонаведення</a:t>
            </a:r>
            <a:r>
              <a:rPr lang="ru-RU" dirty="0" smtClean="0"/>
              <a:t>. </a:t>
            </a:r>
            <a:r>
              <a:rPr lang="ru-RU" dirty="0" err="1" smtClean="0"/>
              <a:t>Вартість</a:t>
            </a:r>
            <a:r>
              <a:rPr lang="ru-RU" dirty="0" smtClean="0"/>
              <a:t> — 5 </a:t>
            </a:r>
            <a:r>
              <a:rPr lang="ru-RU" dirty="0" err="1" smtClean="0"/>
              <a:t>млн</a:t>
            </a:r>
            <a:r>
              <a:rPr lang="ru-RU" dirty="0" smtClean="0"/>
              <a:t> дол. за </a:t>
            </a:r>
            <a:r>
              <a:rPr lang="ru-RU" dirty="0" err="1" smtClean="0"/>
              <a:t>одиницю</a:t>
            </a:r>
            <a:r>
              <a:rPr lang="ru-RU" dirty="0" smtClean="0"/>
              <a:t>, </a:t>
            </a:r>
            <a:r>
              <a:rPr lang="ru-RU" dirty="0" err="1" smtClean="0"/>
              <a:t>враховуючи</a:t>
            </a:r>
            <a:r>
              <a:rPr lang="ru-RU" dirty="0" smtClean="0"/>
              <a:t>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розробки</a:t>
            </a:r>
            <a:r>
              <a:rPr lang="ru-RU" dirty="0" smtClean="0"/>
              <a:t>.</a:t>
            </a:r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5474" y="5290457"/>
            <a:ext cx="10008325" cy="1201783"/>
          </a:xfrm>
        </p:spPr>
        <p:txBody>
          <a:bodyPr/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Торпеда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MU90 Impact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Виталий\Desktop\Torpeda-MU90-Impact-1536x11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0786" y="495682"/>
            <a:ext cx="6602037" cy="4951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00891"/>
            <a:ext cx="10515600" cy="5576072"/>
          </a:xfrm>
        </p:spPr>
        <p:txBody>
          <a:bodyPr/>
          <a:lstStyle/>
          <a:p>
            <a:pPr algn="just"/>
            <a:r>
              <a:rPr lang="en-US" b="1" dirty="0" smtClean="0"/>
              <a:t>Mark 54 Lightweight </a:t>
            </a:r>
            <a:r>
              <a:rPr lang="en-US" b="1" dirty="0" err="1" smtClean="0"/>
              <a:t>Torped</a:t>
            </a:r>
            <a:r>
              <a:rPr lang="en-US" dirty="0" smtClean="0"/>
              <a:t> — </a:t>
            </a:r>
            <a:r>
              <a:rPr lang="ru-RU" dirty="0" err="1" smtClean="0"/>
              <a:t>розробка</a:t>
            </a:r>
            <a:r>
              <a:rPr lang="ru-RU" dirty="0" smtClean="0"/>
              <a:t> для </a:t>
            </a:r>
            <a:r>
              <a:rPr lang="ru-RU" dirty="0" err="1" smtClean="0"/>
              <a:t>американського</a:t>
            </a:r>
            <a:r>
              <a:rPr lang="ru-RU" dirty="0" smtClean="0"/>
              <a:t> флоту. 324 мм, 276 кг ваги, створена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комбінації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існуючих</a:t>
            </a:r>
            <a:r>
              <a:rPr lang="ru-RU" dirty="0" smtClean="0"/>
              <a:t> торпед (</a:t>
            </a:r>
            <a:r>
              <a:rPr lang="en-US" dirty="0" smtClean="0"/>
              <a:t>Mk48, Mk46), </a:t>
            </a:r>
            <a:r>
              <a:rPr lang="ru-RU" dirty="0" smtClean="0"/>
              <a:t>та </a:t>
            </a:r>
            <a:r>
              <a:rPr lang="ru-RU" dirty="0" err="1" smtClean="0"/>
              <a:t>адаптованих</a:t>
            </a:r>
            <a:r>
              <a:rPr lang="ru-RU" dirty="0" smtClean="0"/>
              <a:t> </a:t>
            </a:r>
            <a:r>
              <a:rPr lang="ru-RU" dirty="0" err="1" smtClean="0"/>
              <a:t>цивільних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 (процессор </a:t>
            </a:r>
            <a:r>
              <a:rPr lang="en-US" dirty="0" smtClean="0"/>
              <a:t>PowerPC 603e) </a:t>
            </a:r>
            <a:r>
              <a:rPr lang="ru-RU" dirty="0" smtClean="0"/>
              <a:t>та </a:t>
            </a:r>
            <a:r>
              <a:rPr lang="ru-RU" dirty="0" err="1" smtClean="0"/>
              <a:t>націлених</a:t>
            </a:r>
            <a:r>
              <a:rPr lang="ru-RU" dirty="0" smtClean="0"/>
              <a:t> на </a:t>
            </a:r>
            <a:r>
              <a:rPr lang="ru-RU" dirty="0" err="1" smtClean="0"/>
              <a:t>здешевлення</a:t>
            </a:r>
            <a:r>
              <a:rPr lang="ru-RU" dirty="0" smtClean="0"/>
              <a:t> та </a:t>
            </a:r>
            <a:r>
              <a:rPr lang="ru-RU" dirty="0" err="1" smtClean="0"/>
              <a:t>розширення</a:t>
            </a:r>
            <a:r>
              <a:rPr lang="ru-RU" dirty="0" smtClean="0"/>
              <a:t> </a:t>
            </a:r>
            <a:r>
              <a:rPr lang="ru-RU" dirty="0" err="1" smtClean="0"/>
              <a:t>зони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торпед (</a:t>
            </a:r>
            <a:r>
              <a:rPr lang="ru-RU" dirty="0" err="1" smtClean="0"/>
              <a:t>мілководдя</a:t>
            </a:r>
            <a:r>
              <a:rPr lang="ru-RU" dirty="0" smtClean="0"/>
              <a:t>,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глибини</a:t>
            </a:r>
            <a:r>
              <a:rPr lang="ru-RU" dirty="0" smtClean="0"/>
              <a:t>). Приводиться у </a:t>
            </a:r>
            <a:r>
              <a:rPr lang="ru-RU" dirty="0" err="1" smtClean="0"/>
              <a:t>рух</a:t>
            </a:r>
            <a:r>
              <a:rPr lang="ru-RU" dirty="0" smtClean="0"/>
              <a:t> </a:t>
            </a:r>
            <a:r>
              <a:rPr lang="ru-RU" dirty="0" err="1" smtClean="0"/>
              <a:t>двигуном</a:t>
            </a:r>
            <a:r>
              <a:rPr lang="ru-RU" dirty="0" smtClean="0"/>
              <a:t> </a:t>
            </a:r>
            <a:r>
              <a:rPr lang="ru-RU" dirty="0" err="1" smtClean="0"/>
              <a:t>внутрішнього</a:t>
            </a:r>
            <a:r>
              <a:rPr lang="ru-RU" dirty="0" smtClean="0"/>
              <a:t> </a:t>
            </a:r>
            <a:r>
              <a:rPr lang="ru-RU" dirty="0" err="1" smtClean="0"/>
              <a:t>згоряння</a:t>
            </a:r>
            <a:r>
              <a:rPr lang="ru-RU" dirty="0" smtClean="0"/>
              <a:t>.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як комплект </a:t>
            </a:r>
            <a:r>
              <a:rPr lang="ru-RU" dirty="0" err="1" smtClean="0"/>
              <a:t>модернізації</a:t>
            </a:r>
            <a:r>
              <a:rPr lang="ru-RU" dirty="0" smtClean="0"/>
              <a:t> для торпед </a:t>
            </a:r>
            <a:r>
              <a:rPr lang="en-US" dirty="0" smtClean="0"/>
              <a:t>Mk46,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стоять на </a:t>
            </a:r>
            <a:r>
              <a:rPr lang="ru-RU" dirty="0" err="1" smtClean="0"/>
              <a:t>озброєнні</a:t>
            </a:r>
            <a:r>
              <a:rPr lang="ru-RU" dirty="0" smtClean="0"/>
              <a:t>. </a:t>
            </a:r>
            <a:r>
              <a:rPr lang="ru-RU" dirty="0" err="1" smtClean="0"/>
              <a:t>Радує</a:t>
            </a:r>
            <a:r>
              <a:rPr lang="ru-RU" dirty="0" smtClean="0"/>
              <a:t> </a:t>
            </a:r>
            <a:r>
              <a:rPr lang="ru-RU" dirty="0" err="1" smtClean="0"/>
              <a:t>ціна</a:t>
            </a:r>
            <a:r>
              <a:rPr lang="ru-RU" dirty="0" smtClean="0"/>
              <a:t> </a:t>
            </a:r>
            <a:r>
              <a:rPr lang="ru-RU" dirty="0" err="1" smtClean="0"/>
              <a:t>виробу</a:t>
            </a:r>
            <a:r>
              <a:rPr lang="ru-RU" dirty="0" smtClean="0"/>
              <a:t> — </a:t>
            </a:r>
            <a:r>
              <a:rPr lang="ru-RU" dirty="0" err="1" smtClean="0"/>
              <a:t>менше</a:t>
            </a:r>
            <a:r>
              <a:rPr lang="ru-RU" dirty="0" smtClean="0"/>
              <a:t> </a:t>
            </a:r>
            <a:r>
              <a:rPr lang="ru-RU" dirty="0" err="1" smtClean="0"/>
              <a:t>мільйона</a:t>
            </a:r>
            <a:r>
              <a:rPr lang="ru-RU" dirty="0" smtClean="0"/>
              <a:t> </a:t>
            </a:r>
            <a:r>
              <a:rPr lang="ru-RU" dirty="0" err="1" smtClean="0"/>
              <a:t>доларів</a:t>
            </a:r>
            <a:r>
              <a:rPr lang="ru-RU" dirty="0" smtClean="0"/>
              <a:t> за </a:t>
            </a:r>
            <a:r>
              <a:rPr lang="ru-RU" dirty="0" err="1" smtClean="0"/>
              <a:t>одиницю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150" y="5329647"/>
            <a:ext cx="10724604" cy="1162594"/>
          </a:xfrm>
        </p:spPr>
        <p:txBody>
          <a:bodyPr/>
          <a:lstStyle/>
          <a:p>
            <a:r>
              <a:rPr lang="ru-RU" sz="2400" b="1" dirty="0" smtClean="0"/>
              <a:t>Запуск </a:t>
            </a:r>
            <a:r>
              <a:rPr lang="ru-RU" sz="2400" b="1" dirty="0" err="1" smtClean="0"/>
              <a:t>торпеди</a:t>
            </a:r>
            <a:r>
              <a:rPr lang="ru-RU" sz="2400" b="1" dirty="0" smtClean="0"/>
              <a:t> </a:t>
            </a:r>
            <a:r>
              <a:rPr lang="en-US" sz="2400" b="1" dirty="0" smtClean="0"/>
              <a:t>Mark 54 Lightweight </a:t>
            </a:r>
            <a:r>
              <a:rPr lang="en-US" sz="2400" b="1" dirty="0" err="1" smtClean="0"/>
              <a:t>Torped</a:t>
            </a:r>
            <a:r>
              <a:rPr lang="en-US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en-US" sz="2400" b="1" dirty="0" smtClean="0"/>
              <a:t>USS Roosevelt (DDG-80) </a:t>
            </a:r>
            <a:r>
              <a:rPr lang="ru-RU" sz="2400" b="1" dirty="0" smtClean="0"/>
              <a:t>у </a:t>
            </a:r>
            <a:r>
              <a:rPr lang="ru-RU" sz="2400" b="1" dirty="0" err="1" smtClean="0"/>
              <a:t>квітні</a:t>
            </a:r>
            <a:r>
              <a:rPr lang="ru-RU" sz="2400" b="1" dirty="0" smtClean="0"/>
              <a:t> 2014 року Фото: ВМФ США</a:t>
            </a:r>
            <a:endParaRPr lang="ru-RU" sz="2400" b="1" dirty="0"/>
          </a:p>
        </p:txBody>
      </p:sp>
      <p:pic>
        <p:nvPicPr>
          <p:cNvPr id="33794" name="Picture 2" descr="C:\Users\Виталий\Desktop\Zapusk-torpedy-Mark-54-Lightweight-Torped-z-USS-Roosevelt-DDG-80-u-kvitni-2014-roku-1536x1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6184" y="519338"/>
            <a:ext cx="7061953" cy="4795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956</Words>
  <Application>Microsoft Office PowerPoint</Application>
  <PresentationFormat>Произвольный</PresentationFormat>
  <Paragraphs>58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Офисная тема</vt:lpstr>
      <vt:lpstr>  судномодельний гурток НВК  презентує заняття основного рівня  </vt:lpstr>
      <vt:lpstr>Корабельне озброєння. Торпеди</vt:lpstr>
      <vt:lpstr>Слайд 3</vt:lpstr>
      <vt:lpstr>Слайд 4</vt:lpstr>
      <vt:lpstr>Слайд 5</vt:lpstr>
      <vt:lpstr>Слайд 6</vt:lpstr>
      <vt:lpstr>Торпеда MU90 Impact </vt:lpstr>
      <vt:lpstr>Слайд 8</vt:lpstr>
      <vt:lpstr>Запуск торпеди Mark 54 Lightweight Torped з USS Roosevelt (DDG-80) у квітні 2014 року Фото: ВМФ США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Джерела інформації: </vt:lpstr>
      <vt:lpstr>Слайд 18</vt:lpstr>
    </vt:vector>
  </TitlesOfParts>
  <Company>Mobile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Виталий</cp:lastModifiedBy>
  <cp:revision>13</cp:revision>
  <dcterms:created xsi:type="dcterms:W3CDTF">2020-04-22T13:01:29Z</dcterms:created>
  <dcterms:modified xsi:type="dcterms:W3CDTF">2021-01-22T07:42:11Z</dcterms:modified>
</cp:coreProperties>
</file>