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71" r:id="rId2"/>
    <p:sldId id="257" r:id="rId3"/>
    <p:sldId id="291" r:id="rId4"/>
    <p:sldId id="258" r:id="rId5"/>
    <p:sldId id="259" r:id="rId6"/>
    <p:sldId id="260" r:id="rId7"/>
    <p:sldId id="289" r:id="rId8"/>
    <p:sldId id="293" r:id="rId9"/>
    <p:sldId id="297" r:id="rId10"/>
    <p:sldId id="261" r:id="rId11"/>
    <p:sldId id="300" r:id="rId12"/>
    <p:sldId id="301" r:id="rId13"/>
    <p:sldId id="296" r:id="rId14"/>
    <p:sldId id="28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D2128-7FEF-4AE1-A62D-ED446F6D0A00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11816-85D8-453B-9A06-0A3B6DFC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0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7" name="Google Shape;44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2506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3331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0379373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53523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955437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03976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15951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8848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3660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4027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9421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573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7570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0944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095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7998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72094-F7E5-4817-8BAB-C70C3CD2152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4D8539-F376-4F30-A259-77D6B99D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3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3674CE-88CE-4E88-84EB-C5D5A6A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52" y="0"/>
            <a:ext cx="8716895" cy="68566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81F6-7FD8-4169-8C93-A38A5AF8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601" y="5899053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Заняття </a:t>
            </a:r>
            <a:r>
              <a:rPr lang="ru-RU" dirty="0">
                <a:solidFill>
                  <a:schemeClr val="tx1"/>
                </a:solidFill>
              </a:rPr>
              <a:t>14.05.2022</a:t>
            </a:r>
          </a:p>
        </p:txBody>
      </p:sp>
    </p:spTree>
    <p:extLst>
      <p:ext uri="{BB962C8B-B14F-4D97-AF65-F5344CB8AC3E}">
        <p14:creationId xmlns:p14="http://schemas.microsoft.com/office/powerpoint/2010/main" val="108645658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BAE06-D791-4AAD-8642-5D1F613E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47" y="328246"/>
            <a:ext cx="10619023" cy="1320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Епюри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зміни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размаху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</a:t>
            </a:r>
            <a:r>
              <a:rPr lang="uk-U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сил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uk-U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згинальних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uk-UA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крут</a:t>
            </a:r>
            <a:r>
              <a:rPr lang="uk-U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них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b="1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момент</a:t>
            </a:r>
            <a:r>
              <a:rPr lang="uk-U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4D7443-818E-4349-8BE5-DC8942405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63" y="1649046"/>
            <a:ext cx="8596668" cy="3880773"/>
          </a:xfrm>
        </p:spPr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епюр</a:t>
            </a:r>
            <a:r>
              <a:rPr lang="ru-RU" dirty="0"/>
              <a:t> </a:t>
            </a:r>
            <a:r>
              <a:rPr lang="ru-RU" dirty="0" err="1"/>
              <a:t>перевіряється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перерізах</a:t>
            </a:r>
            <a:r>
              <a:rPr lang="ru-RU" dirty="0"/>
              <a:t>. У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наближенні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допустимо </a:t>
            </a:r>
            <a:r>
              <a:rPr lang="ru-RU" dirty="0" err="1"/>
              <a:t>вважати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перерізі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 вся </a:t>
            </a:r>
            <a:r>
              <a:rPr lang="ru-RU" dirty="0" err="1"/>
              <a:t>перерізна</a:t>
            </a:r>
            <a:r>
              <a:rPr lang="ru-RU" dirty="0"/>
              <a:t> сила </a:t>
            </a:r>
            <a:r>
              <a:rPr lang="ru-RU" dirty="0" err="1"/>
              <a:t>сприймається</a:t>
            </a:r>
            <a:r>
              <a:rPr lang="ru-RU" dirty="0"/>
              <a:t> </a:t>
            </a:r>
            <a:r>
              <a:rPr lang="ru-RU" dirty="0" err="1"/>
              <a:t>працюючими</a:t>
            </a:r>
            <a:r>
              <a:rPr lang="ru-RU" dirty="0"/>
              <a:t> на </a:t>
            </a:r>
            <a:r>
              <a:rPr lang="ru-RU" dirty="0" err="1"/>
              <a:t>зсув</a:t>
            </a:r>
            <a:r>
              <a:rPr lang="ru-RU" dirty="0"/>
              <a:t> </a:t>
            </a:r>
            <a:r>
              <a:rPr lang="ru-RU" dirty="0" err="1"/>
              <a:t>вертикальними</a:t>
            </a:r>
            <a:r>
              <a:rPr lang="ru-RU" dirty="0"/>
              <a:t> </a:t>
            </a:r>
            <a:r>
              <a:rPr lang="ru-RU" dirty="0" err="1"/>
              <a:t>стінками</a:t>
            </a:r>
            <a:r>
              <a:rPr lang="ru-RU" dirty="0"/>
              <a:t> </a:t>
            </a:r>
            <a:r>
              <a:rPr lang="ru-RU" dirty="0" err="1"/>
              <a:t>лонжеронів</a:t>
            </a:r>
            <a:r>
              <a:rPr lang="ru-RU" dirty="0"/>
              <a:t>, </a:t>
            </a:r>
            <a:r>
              <a:rPr lang="ru-RU" dirty="0" err="1"/>
              <a:t>крутний</a:t>
            </a:r>
            <a:r>
              <a:rPr lang="ru-RU" dirty="0"/>
              <a:t> момент - потоком </a:t>
            </a:r>
            <a:r>
              <a:rPr lang="ru-RU" dirty="0" err="1"/>
              <a:t>дотичних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в </a:t>
            </a:r>
            <a:r>
              <a:rPr lang="ru-RU" dirty="0" err="1"/>
              <a:t>елементах</a:t>
            </a:r>
            <a:r>
              <a:rPr lang="ru-RU" dirty="0"/>
              <a:t> замкнутого контуру </a:t>
            </a:r>
            <a:r>
              <a:rPr lang="ru-RU" dirty="0" err="1"/>
              <a:t>перерізу,а</a:t>
            </a:r>
            <a:r>
              <a:rPr lang="ru-RU" dirty="0"/>
              <a:t> </a:t>
            </a:r>
            <a:r>
              <a:rPr lang="ru-RU" dirty="0" err="1"/>
              <a:t>згинальний</a:t>
            </a:r>
            <a:r>
              <a:rPr lang="ru-RU" dirty="0"/>
              <a:t> момент - </a:t>
            </a:r>
            <a:r>
              <a:rPr lang="ru-RU" dirty="0" err="1"/>
              <a:t>осьовими</a:t>
            </a:r>
            <a:r>
              <a:rPr lang="ru-RU" dirty="0"/>
              <a:t> </a:t>
            </a:r>
            <a:r>
              <a:rPr lang="ru-RU" dirty="0" err="1"/>
              <a:t>зусиллями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віддалених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нейтральної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</a:t>
            </a:r>
            <a:r>
              <a:rPr lang="ru-RU" dirty="0" err="1"/>
              <a:t>перерізу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- поясами </a:t>
            </a:r>
            <a:r>
              <a:rPr lang="ru-RU" dirty="0" err="1"/>
              <a:t>лонжеронів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силовими</a:t>
            </a:r>
            <a:r>
              <a:rPr lang="ru-RU" dirty="0"/>
              <a:t> панелями </a:t>
            </a:r>
            <a:r>
              <a:rPr lang="ru-RU" dirty="0" err="1"/>
              <a:t>крила</a:t>
            </a:r>
            <a:r>
              <a:rPr lang="ru-RU" dirty="0"/>
              <a:t>.</a:t>
            </a:r>
          </a:p>
        </p:txBody>
      </p:sp>
      <p:pic>
        <p:nvPicPr>
          <p:cNvPr id="4" name="Google Shape;444;p54" descr="http://cnit.ssau.ru/virt_lab/krilo/vved/pic/d14_2.jpg">
            <a:extLst>
              <a:ext uri="{FF2B5EF4-FFF2-40B4-BE49-F238E27FC236}">
                <a16:creationId xmlns:a16="http://schemas.microsoft.com/office/drawing/2014/main" id="{795B7828-F28E-4C83-842A-44939567E12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407" r="60702" b="9512"/>
          <a:stretch/>
        </p:blipFill>
        <p:spPr>
          <a:xfrm>
            <a:off x="4529796" y="3886993"/>
            <a:ext cx="3404381" cy="2697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16717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7"/>
          <p:cNvSpPr txBox="1">
            <a:spLocks noGrp="1"/>
          </p:cNvSpPr>
          <p:nvPr>
            <p:ph type="title"/>
          </p:nvPr>
        </p:nvSpPr>
        <p:spPr>
          <a:xfrm>
            <a:off x="746125" y="298450"/>
            <a:ext cx="10515600" cy="731837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Напруження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силових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елементах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крила</a:t>
            </a:r>
            <a:endParaRPr dirty="0"/>
          </a:p>
        </p:txBody>
      </p:sp>
      <p:pic>
        <p:nvPicPr>
          <p:cNvPr id="468" name="Google Shape;468;p57" descr="http://oat.mai.ru/book/glava08/8_1/08_02_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350" y="1046162"/>
            <a:ext cx="2465387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57" descr="http://biblioclub.ru/services/fks.php?fks_action=get_file&amp;fks_flag=2&amp;fks_id=avia_img_images_19000_580781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2750" y="4119562"/>
            <a:ext cx="2659062" cy="229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0150" y="3441700"/>
            <a:ext cx="423545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403225" y="3187700"/>
            <a:ext cx="5718175" cy="36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57" descr="http://oat.mai.ru/book/glava10/10_3_5/10_23_s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57625" y="1044575"/>
            <a:ext cx="2828925" cy="212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57" descr="http://oat.mai.ru/book/glava10/10_4/10_29_s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37437" y="1196975"/>
            <a:ext cx="2760662" cy="207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5032" t="13789" r="27461" b="34840"/>
          <a:stretch/>
        </p:blipFill>
        <p:spPr>
          <a:xfrm>
            <a:off x="860181" y="1014998"/>
            <a:ext cx="9532937" cy="57975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5"/>
          <p:cNvSpPr txBox="1">
            <a:spLocks noGrp="1"/>
          </p:cNvSpPr>
          <p:nvPr>
            <p:ph type="title"/>
          </p:nvPr>
        </p:nvSpPr>
        <p:spPr>
          <a:xfrm>
            <a:off x="266700" y="146050"/>
            <a:ext cx="11533187" cy="830262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uk-U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Епюри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зміни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размаху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</a:t>
            </a:r>
            <a:r>
              <a:rPr lang="uk-U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сил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uk-U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згинальних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uk-U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крут</a:t>
            </a:r>
            <a:r>
              <a:rPr lang="uk-U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них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200" b="1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момент</a:t>
            </a:r>
            <a:r>
              <a:rPr lang="uk-U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в.</a:t>
            </a:r>
            <a:endParaRPr dirty="0"/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3"/>
          <p:cNvSpPr txBox="1">
            <a:spLocks noGrp="1"/>
          </p:cNvSpPr>
          <p:nvPr>
            <p:ph type="title"/>
          </p:nvPr>
        </p:nvSpPr>
        <p:spPr>
          <a:xfrm>
            <a:off x="323850" y="298450"/>
            <a:ext cx="10937875" cy="1049337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Перер</a:t>
            </a:r>
            <a:r>
              <a:rPr lang="uk-UA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ізуюча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сила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uk-UA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згинальн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ий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b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uk-UA" sz="440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крутящий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4400" b="1" i="0" u="none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момент</a:t>
            </a:r>
            <a:r>
              <a:rPr lang="uk-UA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endParaRPr dirty="0"/>
          </a:p>
        </p:txBody>
      </p:sp>
      <p:pic>
        <p:nvPicPr>
          <p:cNvPr id="434" name="Google Shape;434;p53" descr="http://oat.mai.ru/book/glava11/11_2/11_11_b.jpg"/>
          <p:cNvPicPr preferRelativeResize="0"/>
          <p:nvPr/>
        </p:nvPicPr>
        <p:blipFill rotWithShape="1">
          <a:blip r:embed="rId3">
            <a:alphaModFix/>
          </a:blip>
          <a:srcRect t="8764" r="48245" b="7765"/>
          <a:stretch/>
        </p:blipFill>
        <p:spPr>
          <a:xfrm>
            <a:off x="5792787" y="1544637"/>
            <a:ext cx="6054725" cy="471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3" descr="http://oat.mai.ru/book/glava08/8_1/08_02_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50" y="2133600"/>
            <a:ext cx="4945062" cy="3706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D98A-FAC7-404B-8D97-AC59B697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</a:t>
            </a:r>
            <a:r>
              <a:rPr lang="ru-RU" dirty="0" err="1">
                <a:solidFill>
                  <a:srgbClr val="C00000"/>
                </a:solidFill>
              </a:rPr>
              <a:t>Дякую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увагу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8934C1-65E2-4D73-A22E-332136FFD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Некоторые авиационные секреты | Пикабу">
            <a:extLst>
              <a:ext uri="{FF2B5EF4-FFF2-40B4-BE49-F238E27FC236}">
                <a16:creationId xmlns:a16="http://schemas.microsoft.com/office/drawing/2014/main" id="{E4390FC3-7AB6-4744-ADD5-88223183DB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5" y="388292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5CC75023-9B75-4582-B5BD-5298943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70000"/>
            <a:ext cx="4724210" cy="29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а год цены на авиабилеты в Казахстане взлетели более чем на 8% | Inbusiness">
            <a:extLst>
              <a:ext uri="{FF2B5EF4-FFF2-40B4-BE49-F238E27FC236}">
                <a16:creationId xmlns:a16="http://schemas.microsoft.com/office/drawing/2014/main" id="{E6158CFA-6B00-4DF7-B36E-81AEF69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1" y="1589447"/>
            <a:ext cx="3353019" cy="2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бои авиация 2560x1600, картинки, фото, скачать обои высокого качества">
            <a:extLst>
              <a:ext uri="{FF2B5EF4-FFF2-40B4-BE49-F238E27FC236}">
                <a16:creationId xmlns:a16="http://schemas.microsoft.com/office/drawing/2014/main" id="{E23B3A2E-1D18-4EAE-AAC2-DD43C41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" y="3984923"/>
            <a:ext cx="460990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Фотография Самолеты Пассажирские Самолеты летящий Авиация">
            <a:extLst>
              <a:ext uri="{FF2B5EF4-FFF2-40B4-BE49-F238E27FC236}">
                <a16:creationId xmlns:a16="http://schemas.microsoft.com/office/drawing/2014/main" id="{0DA00054-2FE6-4A63-9C6E-33A1639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3" y="3984923"/>
            <a:ext cx="4428666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Бизнес-авиация">
            <a:extLst>
              <a:ext uri="{FF2B5EF4-FFF2-40B4-BE49-F238E27FC236}">
                <a16:creationId xmlns:a16="http://schemas.microsoft.com/office/drawing/2014/main" id="{D4586BBC-909B-46E2-84F9-25927F5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9" y="2247221"/>
            <a:ext cx="3764986" cy="2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Малая авиация в ОАЭ: заказать самолет">
            <a:extLst>
              <a:ext uri="{FF2B5EF4-FFF2-40B4-BE49-F238E27FC236}">
                <a16:creationId xmlns:a16="http://schemas.microsoft.com/office/drawing/2014/main" id="{455815D7-2807-4E6C-A287-59CFCA4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84" y="4777347"/>
            <a:ext cx="2875877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678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AB7E5-F3AA-4529-B9A3-796AEEF7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673" y="637736"/>
            <a:ext cx="5554654" cy="740898"/>
          </a:xfrm>
          <a:solidFill>
            <a:srgbClr val="00B0F0"/>
          </a:solidFill>
        </p:spPr>
        <p:txBody>
          <a:bodyPr/>
          <a:lstStyle/>
          <a:p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Сили, що діють на літак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Физика | Большая детская энциклопедия | 2I.SU">
            <a:extLst>
              <a:ext uri="{FF2B5EF4-FFF2-40B4-BE49-F238E27FC236}">
                <a16:creationId xmlns:a16="http://schemas.microsoft.com/office/drawing/2014/main" id="{51D0E90D-4CE7-4583-9273-D2752AA0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01" y="1884287"/>
            <a:ext cx="4451504" cy="21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тобы не искушать судьбу... [1959 Кобринский Н.Е., Пекелис В.Д. - Быстрее  мысли]">
            <a:extLst>
              <a:ext uri="{FF2B5EF4-FFF2-40B4-BE49-F238E27FC236}">
                <a16:creationId xmlns:a16="http://schemas.microsoft.com/office/drawing/2014/main" id="{C49042A7-AFEC-452D-A80D-3C67087F11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09109"/>
            <a:ext cx="5065426" cy="29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амолет летит горизонтально, двигаясь вперед с постоянной скоростью. На  рисунке изображены векторы действующих на него сил. Какая из этих сил при  движении самолета совершает отрицательную работу? Подъемная сила... |  Яндекс.Репетитор | ЕГЭ-2020">
            <a:extLst>
              <a:ext uri="{FF2B5EF4-FFF2-40B4-BE49-F238E27FC236}">
                <a16:creationId xmlns:a16="http://schemas.microsoft.com/office/drawing/2014/main" id="{196D8E27-C6B0-4701-855F-66EBA758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04" y="4463888"/>
            <a:ext cx="4562915" cy="21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4355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4225" y="2111375"/>
            <a:ext cx="7721600" cy="261461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8"/>
          <p:cNvSpPr txBox="1"/>
          <p:nvPr/>
        </p:nvSpPr>
        <p:spPr>
          <a:xfrm>
            <a:off x="1838399" y="2013003"/>
            <a:ext cx="268597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uk-U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Повітряне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uk-UA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вантаженн</a:t>
            </a:r>
            <a:r>
              <a:rPr lang="uk-U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</a:t>
            </a:r>
            <a:endParaRPr dirty="0"/>
          </a:p>
        </p:txBody>
      </p:sp>
      <p:cxnSp>
        <p:nvCxnSpPr>
          <p:cNvPr id="370" name="Google Shape;370;p48"/>
          <p:cNvCxnSpPr/>
          <p:nvPr/>
        </p:nvCxnSpPr>
        <p:spPr>
          <a:xfrm rot="5400000">
            <a:off x="5831681" y="4802981"/>
            <a:ext cx="1079500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lg" len="lg"/>
          </a:ln>
        </p:spPr>
      </p:cxnSp>
      <p:cxnSp>
        <p:nvCxnSpPr>
          <p:cNvPr id="371" name="Google Shape;371;p48"/>
          <p:cNvCxnSpPr/>
          <p:nvPr/>
        </p:nvCxnSpPr>
        <p:spPr>
          <a:xfrm rot="5400000">
            <a:off x="4968081" y="4802981"/>
            <a:ext cx="1079500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lg" len="lg"/>
          </a:ln>
        </p:spPr>
      </p:cxnSp>
      <p:cxnSp>
        <p:nvCxnSpPr>
          <p:cNvPr id="372" name="Google Shape;372;p48"/>
          <p:cNvCxnSpPr/>
          <p:nvPr/>
        </p:nvCxnSpPr>
        <p:spPr>
          <a:xfrm rot="5400000">
            <a:off x="7128668" y="4658518"/>
            <a:ext cx="50323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lg" len="lg"/>
          </a:ln>
        </p:spPr>
      </p:cxnSp>
      <p:cxnSp>
        <p:nvCxnSpPr>
          <p:cNvPr id="373" name="Google Shape;373;p48"/>
          <p:cNvCxnSpPr/>
          <p:nvPr/>
        </p:nvCxnSpPr>
        <p:spPr>
          <a:xfrm rot="5400000">
            <a:off x="4175918" y="4731543"/>
            <a:ext cx="50323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lg" len="lg"/>
          </a:ln>
        </p:spPr>
      </p:cxnSp>
      <p:sp>
        <p:nvSpPr>
          <p:cNvPr id="374" name="Google Shape;374;p48"/>
          <p:cNvSpPr txBox="1"/>
          <p:nvPr/>
        </p:nvSpPr>
        <p:spPr>
          <a:xfrm>
            <a:off x="7380287" y="4622800"/>
            <a:ext cx="5445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</a:t>
            </a:r>
            <a:endParaRPr/>
          </a:p>
        </p:txBody>
      </p:sp>
      <p:sp>
        <p:nvSpPr>
          <p:cNvPr id="375" name="Google Shape;375;p48"/>
          <p:cNvSpPr txBox="1"/>
          <p:nvPr/>
        </p:nvSpPr>
        <p:spPr>
          <a:xfrm>
            <a:off x="3851275" y="4622800"/>
            <a:ext cx="5445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</a:t>
            </a:r>
            <a:endParaRPr/>
          </a:p>
        </p:txBody>
      </p:sp>
      <p:sp>
        <p:nvSpPr>
          <p:cNvPr id="376" name="Google Shape;376;p48"/>
          <p:cNvSpPr txBox="1"/>
          <p:nvPr/>
        </p:nvSpPr>
        <p:spPr>
          <a:xfrm>
            <a:off x="6372225" y="4983162"/>
            <a:ext cx="4953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/>
          </a:p>
        </p:txBody>
      </p:sp>
      <p:sp>
        <p:nvSpPr>
          <p:cNvPr id="377" name="Google Shape;377;p48"/>
          <p:cNvSpPr txBox="1"/>
          <p:nvPr/>
        </p:nvSpPr>
        <p:spPr>
          <a:xfrm>
            <a:off x="5003800" y="4983162"/>
            <a:ext cx="4953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/>
          </a:p>
        </p:txBody>
      </p:sp>
      <p:sp>
        <p:nvSpPr>
          <p:cNvPr id="378" name="Google Shape;378;p48"/>
          <p:cNvSpPr/>
          <p:nvPr/>
        </p:nvSpPr>
        <p:spPr>
          <a:xfrm>
            <a:off x="2143125" y="2944812"/>
            <a:ext cx="7543800" cy="1141412"/>
          </a:xfrm>
          <a:custGeom>
            <a:avLst/>
            <a:gdLst/>
            <a:ahLst/>
            <a:cxnLst/>
            <a:rect l="l" t="t" r="r" b="b"/>
            <a:pathLst>
              <a:path w="7543800" h="1141412" extrusionOk="0">
                <a:moveTo>
                  <a:pt x="7543800" y="1055687"/>
                </a:moveTo>
                <a:cubicBezTo>
                  <a:pt x="7271544" y="827087"/>
                  <a:pt x="6999288" y="598487"/>
                  <a:pt x="6762750" y="455612"/>
                </a:cubicBezTo>
                <a:cubicBezTo>
                  <a:pt x="6526213" y="312737"/>
                  <a:pt x="6308725" y="236537"/>
                  <a:pt x="6124575" y="198437"/>
                </a:cubicBezTo>
                <a:cubicBezTo>
                  <a:pt x="5940425" y="160337"/>
                  <a:pt x="5803900" y="195262"/>
                  <a:pt x="5657850" y="227012"/>
                </a:cubicBezTo>
                <a:cubicBezTo>
                  <a:pt x="5511800" y="258762"/>
                  <a:pt x="5422900" y="423862"/>
                  <a:pt x="5248275" y="388937"/>
                </a:cubicBezTo>
                <a:cubicBezTo>
                  <a:pt x="5073650" y="354012"/>
                  <a:pt x="4792662" y="34924"/>
                  <a:pt x="4610100" y="17462"/>
                </a:cubicBezTo>
                <a:cubicBezTo>
                  <a:pt x="4427538" y="0"/>
                  <a:pt x="4287837" y="219075"/>
                  <a:pt x="4152900" y="284162"/>
                </a:cubicBezTo>
                <a:cubicBezTo>
                  <a:pt x="4017963" y="349249"/>
                  <a:pt x="3994150" y="449262"/>
                  <a:pt x="3800475" y="407987"/>
                </a:cubicBezTo>
                <a:cubicBezTo>
                  <a:pt x="3606800" y="366712"/>
                  <a:pt x="3222625" y="50799"/>
                  <a:pt x="2990850" y="36512"/>
                </a:cubicBezTo>
                <a:cubicBezTo>
                  <a:pt x="2759075" y="22225"/>
                  <a:pt x="2646362" y="295275"/>
                  <a:pt x="2409825" y="322262"/>
                </a:cubicBezTo>
                <a:cubicBezTo>
                  <a:pt x="2173288" y="349249"/>
                  <a:pt x="1847850" y="174625"/>
                  <a:pt x="1571625" y="198437"/>
                </a:cubicBezTo>
                <a:cubicBezTo>
                  <a:pt x="1295400" y="222249"/>
                  <a:pt x="1014412" y="307975"/>
                  <a:pt x="752475" y="465137"/>
                </a:cubicBezTo>
                <a:cubicBezTo>
                  <a:pt x="490538" y="622299"/>
                  <a:pt x="245269" y="881855"/>
                  <a:pt x="0" y="1141412"/>
                </a:cubicBez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8"/>
          <p:cNvSpPr txBox="1"/>
          <p:nvPr/>
        </p:nvSpPr>
        <p:spPr>
          <a:xfrm>
            <a:off x="2266950" y="5630862"/>
            <a:ext cx="57896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Повітряне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розподілене</a:t>
            </a:r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Масове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зосереджене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силова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установка)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Масове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розподілене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паливо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конструкції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380" name="Google Shape;380;p48"/>
          <p:cNvSpPr txBox="1"/>
          <p:nvPr/>
        </p:nvSpPr>
        <p:spPr>
          <a:xfrm>
            <a:off x="8099425" y="4767262"/>
            <a:ext cx="245134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Масов</a:t>
            </a:r>
            <a:r>
              <a:rPr lang="uk-UA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uk-UA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вантаження</a:t>
            </a:r>
            <a:endParaRPr dirty="0"/>
          </a:p>
        </p:txBody>
      </p:sp>
      <p:cxnSp>
        <p:nvCxnSpPr>
          <p:cNvPr id="381" name="Google Shape;381;p48"/>
          <p:cNvCxnSpPr/>
          <p:nvPr/>
        </p:nvCxnSpPr>
        <p:spPr>
          <a:xfrm rot="5400000" flipH="1">
            <a:off x="4139406" y="2463006"/>
            <a:ext cx="719137" cy="431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2" name="Google Shape;382;p48"/>
          <p:cNvCxnSpPr/>
          <p:nvPr/>
        </p:nvCxnSpPr>
        <p:spPr>
          <a:xfrm>
            <a:off x="7812087" y="4406900"/>
            <a:ext cx="287337" cy="54451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3" name="Google Shape;383;p48"/>
          <p:cNvCxnSpPr/>
          <p:nvPr/>
        </p:nvCxnSpPr>
        <p:spPr>
          <a:xfrm rot="-5400000">
            <a:off x="7415212" y="2859087"/>
            <a:ext cx="649287" cy="144462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84" name="Google Shape;384;p48"/>
          <p:cNvSpPr txBox="1"/>
          <p:nvPr/>
        </p:nvSpPr>
        <p:spPr>
          <a:xfrm>
            <a:off x="7667625" y="2127250"/>
            <a:ext cx="2685976" cy="32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lang="en-US" sz="18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Сумар</a:t>
            </a:r>
            <a:r>
              <a:rPr lang="uk-UA" sz="18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lang="en-US" sz="18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uk-UA" sz="18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вантаження</a:t>
            </a:r>
            <a:endParaRPr dirty="0"/>
          </a:p>
        </p:txBody>
      </p:sp>
      <p:cxnSp>
        <p:nvCxnSpPr>
          <p:cNvPr id="385" name="Google Shape;385;p48"/>
          <p:cNvCxnSpPr/>
          <p:nvPr/>
        </p:nvCxnSpPr>
        <p:spPr>
          <a:xfrm>
            <a:off x="7381875" y="4622800"/>
            <a:ext cx="717550" cy="32861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86" name="Google Shape;386;p48"/>
          <p:cNvSpPr txBox="1"/>
          <p:nvPr/>
        </p:nvSpPr>
        <p:spPr>
          <a:xfrm>
            <a:off x="657225" y="163512"/>
            <a:ext cx="11291887" cy="769937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uk-UA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вантаження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uk-UA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діють на крило</a:t>
            </a:r>
            <a:endParaRPr dirty="0"/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9C847-44EE-43A1-9F59-359E2E4A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жорсткості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1E935-FA6E-47CB-89A8-26041BA55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</a:t>
            </a:r>
            <a:r>
              <a:rPr lang="ru-RU" dirty="0" err="1"/>
              <a:t>деформації</a:t>
            </a:r>
            <a:r>
              <a:rPr lang="ru-RU" dirty="0"/>
              <a:t> </a:t>
            </a:r>
            <a:r>
              <a:rPr lang="ru-RU" dirty="0" err="1"/>
              <a:t>агрегатів</a:t>
            </a:r>
            <a:r>
              <a:rPr lang="ru-RU" dirty="0"/>
              <a:t> планера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призводити</a:t>
            </a:r>
            <a:r>
              <a:rPr lang="ru-RU" dirty="0"/>
              <a:t> до </a:t>
            </a:r>
            <a:r>
              <a:rPr lang="ru-RU" dirty="0" err="1"/>
              <a:t>спотворення</a:t>
            </a:r>
            <a:r>
              <a:rPr lang="ru-RU" dirty="0"/>
              <a:t> форм </a:t>
            </a:r>
            <a:r>
              <a:rPr lang="ru-RU" dirty="0" err="1"/>
              <a:t>літака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аеродинамічних</a:t>
            </a:r>
            <a:r>
              <a:rPr lang="ru-RU" dirty="0"/>
              <a:t> характеристик та характеристик </a:t>
            </a:r>
            <a:r>
              <a:rPr lang="ru-RU" dirty="0" err="1"/>
              <a:t>стійкості</a:t>
            </a:r>
            <a:r>
              <a:rPr lang="ru-RU" dirty="0"/>
              <a:t> та </a:t>
            </a:r>
            <a:r>
              <a:rPr lang="ru-RU" dirty="0" err="1"/>
              <a:t>керованості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r>
              <a:rPr lang="ru-RU" dirty="0"/>
              <a:t> </a:t>
            </a:r>
            <a:r>
              <a:rPr lang="ru-RU" dirty="0" err="1"/>
              <a:t>виходило</a:t>
            </a:r>
            <a:r>
              <a:rPr lang="ru-RU" dirty="0"/>
              <a:t> б за </a:t>
            </a:r>
            <a:r>
              <a:rPr lang="ru-RU" dirty="0" err="1"/>
              <a:t>допустимі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. </a:t>
            </a:r>
          </a:p>
          <a:p>
            <a:r>
              <a:rPr lang="ru-RU" dirty="0"/>
              <a:t>2) не повинна </a:t>
            </a:r>
            <a:r>
              <a:rPr lang="ru-RU" dirty="0" err="1"/>
              <a:t>порушуватися</a:t>
            </a:r>
            <a:r>
              <a:rPr lang="ru-RU" dirty="0"/>
              <a:t> </a:t>
            </a:r>
            <a:r>
              <a:rPr lang="ru-RU" dirty="0" err="1"/>
              <a:t>кінематика</a:t>
            </a:r>
            <a:r>
              <a:rPr lang="ru-RU" dirty="0"/>
              <a:t> </a:t>
            </a:r>
            <a:r>
              <a:rPr lang="ru-RU" dirty="0" err="1"/>
              <a:t>механічних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рухомими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планера.</a:t>
            </a:r>
          </a:p>
        </p:txBody>
      </p:sp>
      <p:pic>
        <p:nvPicPr>
          <p:cNvPr id="2050" name="Picture 2" descr="Дипломний проєкт">
            <a:extLst>
              <a:ext uri="{FF2B5EF4-FFF2-40B4-BE49-F238E27FC236}">
                <a16:creationId xmlns:a16="http://schemas.microsoft.com/office/drawing/2014/main" id="{369FF396-C254-4992-A34A-C5ABD05AA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91" y="4375052"/>
            <a:ext cx="3926725" cy="189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нструкція крила">
            <a:extLst>
              <a:ext uri="{FF2B5EF4-FFF2-40B4-BE49-F238E27FC236}">
                <a16:creationId xmlns:a16="http://schemas.microsoft.com/office/drawing/2014/main" id="{36C1EE5E-BB6E-4B4E-8A37-6A111B26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73" y="4220309"/>
            <a:ext cx="2992806" cy="20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2545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EEE21-0CBD-4BAD-8023-A1E31BB6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жорсткості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4A50D-EE25-4FF4-84C2-F56AE87F0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3) </a:t>
            </a:r>
            <a:r>
              <a:rPr lang="ru-RU" dirty="0" err="1"/>
              <a:t>жорсткість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повинна </a:t>
            </a:r>
            <a:r>
              <a:rPr lang="ru-RU" dirty="0" err="1"/>
              <a:t>виключити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в </a:t>
            </a:r>
            <a:r>
              <a:rPr lang="ru-RU" dirty="0" err="1"/>
              <a:t>елементах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вібрацій</a:t>
            </a:r>
            <a:r>
              <a:rPr lang="ru-RU" dirty="0"/>
              <a:t> та </a:t>
            </a:r>
            <a:r>
              <a:rPr lang="ru-RU" dirty="0" err="1"/>
              <a:t>коливань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. </a:t>
            </a:r>
          </a:p>
          <a:p>
            <a:r>
              <a:rPr lang="ru-RU" dirty="0"/>
              <a:t>4) не повинно </a:t>
            </a:r>
            <a:r>
              <a:rPr lang="ru-RU" dirty="0" err="1"/>
              <a:t>виникати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локальної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.</a:t>
            </a:r>
          </a:p>
        </p:txBody>
      </p:sp>
      <p:pic>
        <p:nvPicPr>
          <p:cNvPr id="3074" name="Picture 2" descr="Слайд 1">
            <a:extLst>
              <a:ext uri="{FF2B5EF4-FFF2-40B4-BE49-F238E27FC236}">
                <a16:creationId xmlns:a16="http://schemas.microsoft.com/office/drawing/2014/main" id="{48D9EE2E-A40A-4867-ADAD-AC5465B0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7" y="4098638"/>
            <a:ext cx="3226849" cy="23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ingfuel">
            <a:extLst>
              <a:ext uri="{FF2B5EF4-FFF2-40B4-BE49-F238E27FC236}">
                <a16:creationId xmlns:a16="http://schemas.microsoft.com/office/drawing/2014/main" id="{488A38C7-7A06-42EF-93A2-E320E9B1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10" y="4098638"/>
            <a:ext cx="5451226" cy="194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3885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32DF-2384-40FE-B872-0F475A4C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на </a:t>
            </a:r>
            <a:r>
              <a:rPr lang="ru-RU" dirty="0" err="1"/>
              <a:t>крило</a:t>
            </a:r>
            <a:r>
              <a:rPr lang="ru-RU" dirty="0"/>
              <a:t> при горизонтальному </a:t>
            </a:r>
            <a:r>
              <a:rPr lang="ru-RU" dirty="0" err="1"/>
              <a:t>польоті</a:t>
            </a:r>
            <a:endParaRPr lang="ru-RU" dirty="0"/>
          </a:p>
        </p:txBody>
      </p:sp>
      <p:pic>
        <p:nvPicPr>
          <p:cNvPr id="4" name="Google Shape;343;p45" descr="Loads acting along half of wing">
            <a:extLst>
              <a:ext uri="{FF2B5EF4-FFF2-40B4-BE49-F238E27FC236}">
                <a16:creationId xmlns:a16="http://schemas.microsoft.com/office/drawing/2014/main" id="{226C8ADC-916E-4987-B40A-F028F792C48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991519" y="2355056"/>
            <a:ext cx="5969000" cy="349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5358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6"/>
          <p:cNvSpPr txBox="1">
            <a:spLocks noGrp="1"/>
          </p:cNvSpPr>
          <p:nvPr>
            <p:ph type="title"/>
          </p:nvPr>
        </p:nvSpPr>
        <p:spPr>
          <a:xfrm>
            <a:off x="592137" y="146050"/>
            <a:ext cx="10515600" cy="698500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Розподіл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підйомної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сили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над </a:t>
            </a:r>
            <a:r>
              <a:rPr lang="ru-RU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крилом</a:t>
            </a:r>
            <a:endParaRPr dirty="0"/>
          </a:p>
        </p:txBody>
      </p:sp>
      <p:pic>
        <p:nvPicPr>
          <p:cNvPr id="349" name="Google Shape;349;p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633" t="40406" r="32490" b="25921"/>
          <a:stretch/>
        </p:blipFill>
        <p:spPr>
          <a:xfrm>
            <a:off x="523875" y="917575"/>
            <a:ext cx="5446712" cy="272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6"/>
          <p:cNvPicPr preferRelativeResize="0"/>
          <p:nvPr/>
        </p:nvPicPr>
        <p:blipFill rotWithShape="1">
          <a:blip r:embed="rId4">
            <a:alphaModFix/>
          </a:blip>
          <a:srcRect l="13633" t="23570" r="43266" b="17909"/>
          <a:stretch/>
        </p:blipFill>
        <p:spPr>
          <a:xfrm>
            <a:off x="6148387" y="1076325"/>
            <a:ext cx="5053012" cy="548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6"/>
          <p:cNvPicPr preferRelativeResize="0"/>
          <p:nvPr/>
        </p:nvPicPr>
        <p:blipFill rotWithShape="1">
          <a:blip r:embed="rId5">
            <a:alphaModFix/>
          </a:blip>
          <a:srcRect l="4040" t="18519" r="34002" b="37705"/>
          <a:stretch/>
        </p:blipFill>
        <p:spPr>
          <a:xfrm>
            <a:off x="523875" y="3713162"/>
            <a:ext cx="5067300" cy="28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50"/>
          <p:cNvPicPr preferRelativeResize="0"/>
          <p:nvPr/>
        </p:nvPicPr>
        <p:blipFill rotWithShape="1">
          <a:blip r:embed="rId3">
            <a:alphaModFix/>
          </a:blip>
          <a:srcRect l="6205" t="16343" r="5490" b="11452"/>
          <a:stretch/>
        </p:blipFill>
        <p:spPr>
          <a:xfrm>
            <a:off x="904875" y="1852612"/>
            <a:ext cx="4941887" cy="3741737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0"/>
          <p:cNvSpPr txBox="1">
            <a:spLocks noGrp="1"/>
          </p:cNvSpPr>
          <p:nvPr>
            <p:ph type="ctrTitle"/>
          </p:nvPr>
        </p:nvSpPr>
        <p:spPr>
          <a:xfrm>
            <a:off x="2305050" y="158750"/>
            <a:ext cx="777240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ru-RU" sz="3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Критерії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ru-RU" sz="3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оцінки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рівня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жорсткості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конструкції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літака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9" name="Google Shape;399;p50"/>
          <p:cNvSpPr txBox="1"/>
          <p:nvPr/>
        </p:nvSpPr>
        <p:spPr>
          <a:xfrm>
            <a:off x="5873750" y="1017587"/>
            <a:ext cx="4937125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200"/>
            </a:pPr>
            <a:r>
              <a:rPr lang="en-US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r>
              <a:rPr lang="ru-RU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Допустимі</a:t>
            </a:r>
            <a:r>
              <a:rPr lang="ru-RU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прогини</a:t>
            </a:r>
            <a:r>
              <a:rPr lang="ru-RU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кути крутки</a:t>
            </a:r>
            <a:endParaRPr dirty="0"/>
          </a:p>
        </p:txBody>
      </p:sp>
      <p:sp>
        <p:nvSpPr>
          <p:cNvPr id="400" name="Google Shape;400;p50"/>
          <p:cNvSpPr txBox="1"/>
          <p:nvPr/>
        </p:nvSpPr>
        <p:spPr>
          <a:xfrm>
            <a:off x="6015191" y="1994282"/>
            <a:ext cx="1385379" cy="4308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2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1" name="Google Shape;401;p50"/>
          <p:cNvSpPr txBox="1"/>
          <p:nvPr/>
        </p:nvSpPr>
        <p:spPr>
          <a:xfrm>
            <a:off x="8567547" y="1994281"/>
            <a:ext cx="1467773" cy="4308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2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2" name="Google Shape;402;p50"/>
          <p:cNvSpPr txBox="1"/>
          <p:nvPr/>
        </p:nvSpPr>
        <p:spPr>
          <a:xfrm>
            <a:off x="5778500" y="2855912"/>
            <a:ext cx="583565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200"/>
            </a:pPr>
            <a:r>
              <a:rPr lang="en-US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</a:t>
            </a:r>
            <a:r>
              <a:rPr lang="ru-RU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Максимально допустима </a:t>
            </a:r>
            <a:r>
              <a:rPr lang="ru-RU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швидкість</a:t>
            </a:r>
            <a:r>
              <a:rPr lang="ru-RU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польоту</a:t>
            </a:r>
            <a:endParaRPr dirty="0"/>
          </a:p>
        </p:txBody>
      </p:sp>
      <p:sp>
        <p:nvSpPr>
          <p:cNvPr id="403" name="Google Shape;403;p50"/>
          <p:cNvSpPr txBox="1"/>
          <p:nvPr/>
        </p:nvSpPr>
        <p:spPr>
          <a:xfrm>
            <a:off x="7080540" y="3888314"/>
            <a:ext cx="1533368" cy="46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94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4" name="Google Shape;404;p50"/>
          <p:cNvSpPr txBox="1"/>
          <p:nvPr/>
        </p:nvSpPr>
        <p:spPr>
          <a:xfrm>
            <a:off x="5707062" y="4683125"/>
            <a:ext cx="5907087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200"/>
            </a:pPr>
            <a:r>
              <a:rPr lang="en-US" sz="2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2200" b="0" i="0" u="none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</a:t>
            </a:r>
            <a:r>
              <a:rPr lang="en-US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критична </a:t>
            </a:r>
            <a:r>
              <a:rPr lang="ru-RU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швидкість</a:t>
            </a:r>
            <a:r>
              <a:rPr lang="ru-RU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виникнення</a:t>
            </a:r>
            <a:r>
              <a:rPr lang="ru-RU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неприпустимих</a:t>
            </a:r>
            <a:r>
              <a:rPr lang="ru-RU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коливань</a:t>
            </a:r>
            <a:r>
              <a:rPr lang="ru-RU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ru-RU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деформацій</a:t>
            </a:r>
            <a:endParaRPr dirty="0"/>
          </a:p>
        </p:txBody>
      </p:sp>
      <p:sp>
        <p:nvSpPr>
          <p:cNvPr id="405" name="Google Shape;405;p50"/>
          <p:cNvSpPr txBox="1"/>
          <p:nvPr/>
        </p:nvSpPr>
        <p:spPr>
          <a:xfrm>
            <a:off x="5988050" y="1941512"/>
            <a:ext cx="1412875" cy="6477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50"/>
          <p:cNvSpPr txBox="1"/>
          <p:nvPr/>
        </p:nvSpPr>
        <p:spPr>
          <a:xfrm>
            <a:off x="8594725" y="1957387"/>
            <a:ext cx="1412875" cy="6477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50"/>
          <p:cNvSpPr txBox="1"/>
          <p:nvPr/>
        </p:nvSpPr>
        <p:spPr>
          <a:xfrm>
            <a:off x="6999287" y="3827462"/>
            <a:ext cx="1595437" cy="6477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50" descr="Loads acting along half of w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637" y="842962"/>
            <a:ext cx="301307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4"/>
          <p:cNvSpPr txBox="1">
            <a:spLocks noGrp="1"/>
          </p:cNvSpPr>
          <p:nvPr>
            <p:ph type="title"/>
          </p:nvPr>
        </p:nvSpPr>
        <p:spPr>
          <a:xfrm>
            <a:off x="266700" y="146050"/>
            <a:ext cx="11533187" cy="830262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uk-U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Епюри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зміни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размаху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</a:t>
            </a:r>
            <a:r>
              <a:rPr lang="uk-UA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сил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uk-U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згинальних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uk-UA" sz="3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крут</a:t>
            </a:r>
            <a:r>
              <a:rPr lang="uk-UA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них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2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200" b="1" i="0" u="none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момент</a:t>
            </a:r>
            <a:r>
              <a:rPr lang="uk-UA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в.</a:t>
            </a:r>
            <a:endParaRPr dirty="0"/>
          </a:p>
        </p:txBody>
      </p:sp>
      <p:pic>
        <p:nvPicPr>
          <p:cNvPr id="441" name="Google Shape;441;p54" descr="http://cnit.ssau.ru/virt_lab/krilo/vved/pic/d14_2.jpg"/>
          <p:cNvPicPr preferRelativeResize="0"/>
          <p:nvPr/>
        </p:nvPicPr>
        <p:blipFill rotWithShape="1">
          <a:blip r:embed="rId3">
            <a:alphaModFix/>
          </a:blip>
          <a:srcRect l="34816"/>
          <a:stretch/>
        </p:blipFill>
        <p:spPr>
          <a:xfrm>
            <a:off x="799587" y="1192212"/>
            <a:ext cx="4250715" cy="51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4" descr="Геометрические характеристики крыла самолета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3728" t="4522" r="3893" b="13270"/>
          <a:stretch/>
        </p:blipFill>
        <p:spPr>
          <a:xfrm>
            <a:off x="5482248" y="1636712"/>
            <a:ext cx="5370512" cy="35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513</TotalTime>
  <Words>362</Words>
  <Application>Microsoft Office PowerPoint</Application>
  <PresentationFormat>Широкоэкранный</PresentationFormat>
  <Paragraphs>35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Заняття 14.05.2022</vt:lpstr>
      <vt:lpstr>Сили, що діють на літак</vt:lpstr>
      <vt:lpstr>Презентация PowerPoint</vt:lpstr>
      <vt:lpstr>Основні вимоги до жорсткості конструкції літака:</vt:lpstr>
      <vt:lpstr>Основні вимоги до жорсткості конструкції літака:</vt:lpstr>
      <vt:lpstr>Сили, що діють на крило при горизонтальному польоті</vt:lpstr>
      <vt:lpstr>Розподіл підйомної сили над крилом</vt:lpstr>
      <vt:lpstr>Критерії для оцінки рівня жорсткості конструкції літака</vt:lpstr>
      <vt:lpstr>Епюри зміни по размаху крила  сил Q, згинальних M та крутних Mz моментів.</vt:lpstr>
      <vt:lpstr>Епюри зміни по размаху крила  сил Q, згинальних M та крутних Mz моментів.</vt:lpstr>
      <vt:lpstr>Напруження в силових елементах крила</vt:lpstr>
      <vt:lpstr>Епюри зміни по размаху крила  сил Q, згинальних M та крутних Mz моментів.</vt:lpstr>
      <vt:lpstr>Перерізуюча сила Q, згинальний M і крутящий Mz моменти</vt:lpstr>
      <vt:lpstr>        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14.05.2022</dc:title>
  <dc:creator>Professional</dc:creator>
  <cp:lastModifiedBy>Professional</cp:lastModifiedBy>
  <cp:revision>9</cp:revision>
  <dcterms:created xsi:type="dcterms:W3CDTF">2022-05-14T08:25:04Z</dcterms:created>
  <dcterms:modified xsi:type="dcterms:W3CDTF">2022-05-14T16:58:34Z</dcterms:modified>
</cp:coreProperties>
</file>