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sldIdLst>
    <p:sldId id="271" r:id="rId2"/>
    <p:sldId id="257" r:id="rId3"/>
    <p:sldId id="258" r:id="rId4"/>
    <p:sldId id="259" r:id="rId5"/>
    <p:sldId id="260" r:id="rId6"/>
    <p:sldId id="261" r:id="rId7"/>
    <p:sldId id="262" r:id="rId8"/>
    <p:sldId id="263" r:id="rId9"/>
    <p:sldId id="264" r:id="rId10"/>
    <p:sldId id="290" r:id="rId11"/>
    <p:sldId id="267" r:id="rId12"/>
    <p:sldId id="265" r:id="rId13"/>
    <p:sldId id="286" r:id="rId14"/>
    <p:sldId id="287"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CD801-8C8C-4F68-BF2B-15FAA93068D0}" type="datetimeFigureOut">
              <a:rPr lang="ru-RU" smtClean="0"/>
              <a:t>11.05.2022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EC92A-3A4D-4228-940E-665BF9310BCE}" type="slidenum">
              <a:rPr lang="ru-RU" smtClean="0"/>
              <a:t>‹#›</a:t>
            </a:fld>
            <a:endParaRPr lang="ru-RU"/>
          </a:p>
        </p:txBody>
      </p:sp>
    </p:spTree>
    <p:extLst>
      <p:ext uri="{BB962C8B-B14F-4D97-AF65-F5344CB8AC3E}">
        <p14:creationId xmlns:p14="http://schemas.microsoft.com/office/powerpoint/2010/main" val="421298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3081967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3240430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0789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552230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3591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27567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633561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3482003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1959036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B8C325-DBF2-4E34-A046-E32DBDF9C6AA}"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2160233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EB8C325-DBF2-4E34-A046-E32DBDF9C6AA}" type="datetimeFigureOut">
              <a:rPr lang="ru-RU" smtClean="0"/>
              <a:t>11.05.2022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3611286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EB8C325-DBF2-4E34-A046-E32DBDF9C6AA}" type="datetimeFigureOut">
              <a:rPr lang="ru-RU" smtClean="0"/>
              <a:t>11.05.2022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2389946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EB8C325-DBF2-4E34-A046-E32DBDF9C6AA}" type="datetimeFigureOut">
              <a:rPr lang="ru-RU" smtClean="0"/>
              <a:t>11.05.2022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4216043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8C325-DBF2-4E34-A046-E32DBDF9C6AA}" type="datetimeFigureOut">
              <a:rPr lang="ru-RU" smtClean="0"/>
              <a:t>11.05.2022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832463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EB8C325-DBF2-4E34-A046-E32DBDF9C6AA}" type="datetimeFigureOut">
              <a:rPr lang="ru-RU" smtClean="0"/>
              <a:t>11.05.2022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16DE12-88B5-4061-9315-D070D1DF43F3}" type="slidenum">
              <a:rPr lang="ru-RU" smtClean="0"/>
              <a:t>‹#›</a:t>
            </a:fld>
            <a:endParaRPr lang="ru-RU"/>
          </a:p>
        </p:txBody>
      </p:sp>
    </p:spTree>
    <p:extLst>
      <p:ext uri="{BB962C8B-B14F-4D97-AF65-F5344CB8AC3E}">
        <p14:creationId xmlns:p14="http://schemas.microsoft.com/office/powerpoint/2010/main" val="3379644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16DE12-88B5-4061-9315-D070D1DF43F3}" type="slidenum">
              <a:rPr lang="ru-RU" smtClean="0"/>
              <a:t>‹#›</a:t>
            </a:fld>
            <a:endParaRPr lang="ru-RU"/>
          </a:p>
        </p:txBody>
      </p:sp>
      <p:sp>
        <p:nvSpPr>
          <p:cNvPr id="5" name="Date Placeholder 4"/>
          <p:cNvSpPr>
            <a:spLocks noGrp="1"/>
          </p:cNvSpPr>
          <p:nvPr>
            <p:ph type="dt" sz="half" idx="10"/>
          </p:nvPr>
        </p:nvSpPr>
        <p:spPr/>
        <p:txBody>
          <a:bodyPr/>
          <a:lstStyle/>
          <a:p>
            <a:fld id="{5EB8C325-DBF2-4E34-A046-E32DBDF9C6AA}" type="datetimeFigureOut">
              <a:rPr lang="ru-RU" smtClean="0"/>
              <a:t>11.05.2022</a:t>
            </a:fld>
            <a:endParaRPr lang="ru-RU"/>
          </a:p>
        </p:txBody>
      </p:sp>
    </p:spTree>
    <p:extLst>
      <p:ext uri="{BB962C8B-B14F-4D97-AF65-F5344CB8AC3E}">
        <p14:creationId xmlns:p14="http://schemas.microsoft.com/office/powerpoint/2010/main" val="1924352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B8C325-DBF2-4E34-A046-E32DBDF9C6AA}" type="datetimeFigureOut">
              <a:rPr lang="ru-RU" smtClean="0"/>
              <a:t>11.05.2022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D16DE12-88B5-4061-9315-D070D1DF43F3}" type="slidenum">
              <a:rPr lang="ru-RU" smtClean="0"/>
              <a:t>‹#›</a:t>
            </a:fld>
            <a:endParaRPr lang="ru-RU"/>
          </a:p>
        </p:txBody>
      </p:sp>
    </p:spTree>
    <p:extLst>
      <p:ext uri="{BB962C8B-B14F-4D97-AF65-F5344CB8AC3E}">
        <p14:creationId xmlns:p14="http://schemas.microsoft.com/office/powerpoint/2010/main" val="7015415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F3674CE-88CE-4E88-84EB-C5D5A6A5FA1D}"/>
              </a:ext>
            </a:extLst>
          </p:cNvPr>
          <p:cNvPicPr>
            <a:picLocks noGrp="1" noChangeAspect="1"/>
          </p:cNvPicPr>
          <p:nvPr>
            <p:ph idx="1"/>
          </p:nvPr>
        </p:nvPicPr>
        <p:blipFill>
          <a:blip r:embed="rId2"/>
          <a:stretch>
            <a:fillRect/>
          </a:stretch>
        </p:blipFill>
        <p:spPr>
          <a:xfrm>
            <a:off x="1737552" y="0"/>
            <a:ext cx="8716895" cy="6856654"/>
          </a:xfrm>
          <a:prstGeom prst="rect">
            <a:avLst/>
          </a:prstGeom>
        </p:spPr>
      </p:pic>
      <p:sp>
        <p:nvSpPr>
          <p:cNvPr id="2" name="Заголовок 1">
            <a:extLst>
              <a:ext uri="{FF2B5EF4-FFF2-40B4-BE49-F238E27FC236}">
                <a16:creationId xmlns:a16="http://schemas.microsoft.com/office/drawing/2014/main" id="{8AB981F6-7FD8-4169-8C93-A38A5AF83071}"/>
              </a:ext>
            </a:extLst>
          </p:cNvPr>
          <p:cNvSpPr>
            <a:spLocks noGrp="1"/>
          </p:cNvSpPr>
          <p:nvPr>
            <p:ph type="title"/>
          </p:nvPr>
        </p:nvSpPr>
        <p:spPr>
          <a:xfrm>
            <a:off x="8006601" y="5899053"/>
            <a:ext cx="8596668" cy="1320800"/>
          </a:xfrm>
        </p:spPr>
        <p:txBody>
          <a:bodyPr/>
          <a:lstStyle/>
          <a:p>
            <a:r>
              <a:rPr lang="uk-UA" dirty="0">
                <a:solidFill>
                  <a:schemeClr val="tx1"/>
                </a:solidFill>
              </a:rPr>
              <a:t>Заняття </a:t>
            </a:r>
            <a:r>
              <a:rPr lang="ru-RU" dirty="0">
                <a:solidFill>
                  <a:schemeClr val="tx1"/>
                </a:solidFill>
              </a:rPr>
              <a:t>11.05.2022</a:t>
            </a:r>
          </a:p>
        </p:txBody>
      </p:sp>
    </p:spTree>
    <p:extLst>
      <p:ext uri="{BB962C8B-B14F-4D97-AF65-F5344CB8AC3E}">
        <p14:creationId xmlns:p14="http://schemas.microsoft.com/office/powerpoint/2010/main" val="1086456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425450" y="185737"/>
            <a:ext cx="11393487" cy="746125"/>
          </a:xfrm>
          <a:prstGeom prst="rect">
            <a:avLst/>
          </a:prstGeom>
          <a:solidFill>
            <a:srgbClr val="5AE0BB"/>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Навантаження на літак</a:t>
            </a:r>
            <a:endParaRPr/>
          </a:p>
        </p:txBody>
      </p:sp>
      <p:sp>
        <p:nvSpPr>
          <p:cNvPr id="143" name="Google Shape;143;p22"/>
          <p:cNvSpPr txBox="1">
            <a:spLocks noGrp="1"/>
          </p:cNvSpPr>
          <p:nvPr>
            <p:ph type="body" idx="1"/>
          </p:nvPr>
        </p:nvSpPr>
        <p:spPr>
          <a:xfrm>
            <a:off x="425450" y="1111250"/>
            <a:ext cx="11393487" cy="2359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0000"/>
              </a:buClr>
              <a:buSzPts val="2800"/>
              <a:buFont typeface="Arial"/>
              <a:buChar char="•"/>
            </a:pPr>
            <a:r>
              <a:rPr lang="en-US" sz="2800" b="0" i="0" u="none" dirty="0" err="1">
                <a:solidFill>
                  <a:srgbClr val="FF0000"/>
                </a:solidFill>
                <a:latin typeface="Calibri"/>
                <a:ea typeface="Calibri"/>
                <a:cs typeface="Calibri"/>
                <a:sym typeface="Calibri"/>
              </a:rPr>
              <a:t>Поверхневі</a:t>
            </a:r>
            <a:r>
              <a:rPr lang="en-US" sz="2800" b="0" i="0" u="none" dirty="0">
                <a:solidFill>
                  <a:srgbClr val="FF0000"/>
                </a:solidFill>
                <a:latin typeface="Calibri"/>
                <a:ea typeface="Calibri"/>
                <a:cs typeface="Calibri"/>
                <a:sym typeface="Calibri"/>
              </a:rPr>
              <a:t> </a:t>
            </a:r>
            <a:r>
              <a:rPr lang="en-US" sz="2800" b="0" i="0" u="none" dirty="0" err="1">
                <a:solidFill>
                  <a:srgbClr val="FF0000"/>
                </a:solidFill>
                <a:latin typeface="Calibri"/>
                <a:ea typeface="Calibri"/>
                <a:cs typeface="Calibri"/>
                <a:sym typeface="Calibri"/>
              </a:rPr>
              <a:t>навантаження</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До</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поверхневих</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сил</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відносяться</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аеродинамічні</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сили</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та</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сила</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тяги</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двигунів</a:t>
            </a:r>
            <a:r>
              <a:rPr lang="en-US" sz="2800" b="0" i="0" u="none" dirty="0">
                <a:solidFill>
                  <a:schemeClr val="dk1"/>
                </a:solidFill>
                <a:latin typeface="Calibri"/>
                <a:ea typeface="Calibri"/>
                <a:cs typeface="Calibri"/>
                <a:sym typeface="Calibri"/>
              </a:rPr>
              <a:t>. </a:t>
            </a:r>
            <a:endParaRPr dirty="0"/>
          </a:p>
          <a:p>
            <a:pPr marL="228600" marR="0" lvl="0" indent="-228600" algn="l" rtl="0">
              <a:lnSpc>
                <a:spcPct val="90000"/>
              </a:lnSpc>
              <a:spcBef>
                <a:spcPts val="1000"/>
              </a:spcBef>
              <a:spcAft>
                <a:spcPts val="0"/>
              </a:spcAft>
              <a:buClr>
                <a:srgbClr val="FF0000"/>
              </a:buClr>
              <a:buSzPts val="2800"/>
              <a:buFont typeface="Arial"/>
              <a:buChar char="•"/>
            </a:pPr>
            <a:r>
              <a:rPr lang="en-US" sz="2800" b="0" i="0" u="none" dirty="0" err="1">
                <a:solidFill>
                  <a:srgbClr val="FF0000"/>
                </a:solidFill>
                <a:latin typeface="Calibri"/>
                <a:ea typeface="Calibri"/>
                <a:cs typeface="Calibri"/>
                <a:sym typeface="Calibri"/>
              </a:rPr>
              <a:t>Масові</a:t>
            </a:r>
            <a:r>
              <a:rPr lang="en-US" sz="2800" b="0" i="0" u="none" dirty="0">
                <a:solidFill>
                  <a:srgbClr val="FF0000"/>
                </a:solidFill>
                <a:latin typeface="Calibri"/>
                <a:ea typeface="Calibri"/>
                <a:cs typeface="Calibri"/>
                <a:sym typeface="Calibri"/>
              </a:rPr>
              <a:t> </a:t>
            </a:r>
            <a:r>
              <a:rPr lang="en-US" sz="2800" b="0" i="0" u="none" dirty="0" err="1">
                <a:solidFill>
                  <a:srgbClr val="FF0000"/>
                </a:solidFill>
                <a:latin typeface="Calibri"/>
                <a:ea typeface="Calibri"/>
                <a:cs typeface="Calibri"/>
                <a:sym typeface="Calibri"/>
              </a:rPr>
              <a:t>навантаження</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До</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масових</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навантажень</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відноситься</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сила</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тяжіння</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та</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інерційні</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сили</a:t>
            </a:r>
            <a:r>
              <a:rPr lang="en-US" sz="2800" b="0" i="0" u="none" dirty="0">
                <a:solidFill>
                  <a:schemeClr val="dk1"/>
                </a:solidFill>
                <a:latin typeface="Calibri"/>
                <a:ea typeface="Calibri"/>
                <a:cs typeface="Calibri"/>
                <a:sym typeface="Calibri"/>
              </a:rPr>
              <a:t>. </a:t>
            </a:r>
            <a:endParaRPr dirty="0"/>
          </a:p>
        </p:txBody>
      </p:sp>
      <p:pic>
        <p:nvPicPr>
          <p:cNvPr id="144" name="Google Shape;144;p22" descr="Airplane Cruise"/>
          <p:cNvPicPr preferRelativeResize="0"/>
          <p:nvPr/>
        </p:nvPicPr>
        <p:blipFill rotWithShape="1">
          <a:blip r:embed="rId3">
            <a:alphaModFix/>
          </a:blip>
          <a:srcRect t="15469" b="41514"/>
          <a:stretch/>
        </p:blipFill>
        <p:spPr>
          <a:xfrm>
            <a:off x="2366840" y="3288323"/>
            <a:ext cx="6861566" cy="291623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606425" y="277812"/>
            <a:ext cx="10515600" cy="766762"/>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Перевантаження. Load factor</a:t>
            </a:r>
            <a:endParaRPr/>
          </a:p>
        </p:txBody>
      </p:sp>
      <p:sp>
        <p:nvSpPr>
          <p:cNvPr id="158" name="Google Shape;158;p24"/>
          <p:cNvSpPr txBox="1"/>
          <p:nvPr/>
        </p:nvSpPr>
        <p:spPr>
          <a:xfrm>
            <a:off x="5467350" y="1414462"/>
            <a:ext cx="6361112"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Перевантаженням називається відношення рівнодіючої всіх поверхневих (чи масових) сил, що діють на літак, до ваги літака. </a:t>
            </a:r>
            <a:r>
              <a:rPr lang="en-US" sz="1800" b="1" i="0" u="none" strike="noStrike" cap="none">
                <a:solidFill>
                  <a:srgbClr val="FF0000"/>
                </a:solidFill>
                <a:latin typeface="Times New Roman"/>
                <a:ea typeface="Times New Roman"/>
                <a:cs typeface="Times New Roman"/>
                <a:sym typeface="Times New Roman"/>
              </a:rPr>
              <a:t> </a:t>
            </a:r>
            <a:endParaRPr/>
          </a:p>
        </p:txBody>
      </p:sp>
      <p:pic>
        <p:nvPicPr>
          <p:cNvPr id="159" name="Google Shape;159;p24" descr="https://konspekta.net/mykonspektsru/baza1/1140357578940.files/image008.gif"/>
          <p:cNvPicPr preferRelativeResize="0"/>
          <p:nvPr/>
        </p:nvPicPr>
        <p:blipFill rotWithShape="1">
          <a:blip r:embed="rId3">
            <a:alphaModFix/>
          </a:blip>
          <a:srcRect/>
          <a:stretch/>
        </p:blipFill>
        <p:spPr>
          <a:xfrm>
            <a:off x="6223000" y="2706687"/>
            <a:ext cx="1570037" cy="1096962"/>
          </a:xfrm>
          <a:prstGeom prst="rect">
            <a:avLst/>
          </a:prstGeom>
          <a:noFill/>
          <a:ln>
            <a:noFill/>
          </a:ln>
        </p:spPr>
      </p:pic>
      <p:pic>
        <p:nvPicPr>
          <p:cNvPr id="160" name="Google Shape;160;p24" descr="https://konspekta.net/mykonspektsru/baza1/1140357578940.files/image010.gif"/>
          <p:cNvPicPr preferRelativeResize="0"/>
          <p:nvPr/>
        </p:nvPicPr>
        <p:blipFill rotWithShape="1">
          <a:blip r:embed="rId4">
            <a:alphaModFix/>
          </a:blip>
          <a:srcRect/>
          <a:stretch/>
        </p:blipFill>
        <p:spPr>
          <a:xfrm>
            <a:off x="8361362" y="2706687"/>
            <a:ext cx="1773237" cy="1096962"/>
          </a:xfrm>
          <a:prstGeom prst="rect">
            <a:avLst/>
          </a:prstGeom>
          <a:noFill/>
          <a:ln>
            <a:noFill/>
          </a:ln>
        </p:spPr>
      </p:pic>
      <p:sp>
        <p:nvSpPr>
          <p:cNvPr id="161" name="Google Shape;161;p24"/>
          <p:cNvSpPr txBox="1"/>
          <p:nvPr/>
        </p:nvSpPr>
        <p:spPr>
          <a:xfrm>
            <a:off x="5467350" y="4391025"/>
            <a:ext cx="5962650"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Перевантаження – векторна величина. </a:t>
            </a:r>
            <a:endParaRPr/>
          </a:p>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Її напрям співпадає з напрямком рівнодіючої поверхневої сили. </a:t>
            </a:r>
            <a:endParaRPr/>
          </a:p>
        </p:txBody>
      </p:sp>
      <p:pic>
        <p:nvPicPr>
          <p:cNvPr id="5124" name="Picture 4" descr="Полет на самолете в школе высшего пилотажа Киев Украина">
            <a:extLst>
              <a:ext uri="{FF2B5EF4-FFF2-40B4-BE49-F238E27FC236}">
                <a16:creationId xmlns:a16="http://schemas.microsoft.com/office/drawing/2014/main" id="{87BDB9E5-37B2-4288-9449-873BBC7C1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74" y="1377949"/>
            <a:ext cx="3916606" cy="26881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Фигуры высшего пилотажа — Прыжки с парашютом и полеты на самолете в Днепре">
            <a:extLst>
              <a:ext uri="{FF2B5EF4-FFF2-40B4-BE49-F238E27FC236}">
                <a16:creationId xmlns:a16="http://schemas.microsoft.com/office/drawing/2014/main" id="{92A11CA9-9959-41A5-B8D5-18FB12942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206" y="4991100"/>
            <a:ext cx="4754741" cy="1548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77E36-8310-472F-BF54-573E40BA52C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901B28E-F904-4078-9C12-16971C383689}"/>
              </a:ext>
            </a:extLst>
          </p:cNvPr>
          <p:cNvSpPr>
            <a:spLocks noGrp="1"/>
          </p:cNvSpPr>
          <p:nvPr>
            <p:ph idx="1"/>
          </p:nvPr>
        </p:nvSpPr>
        <p:spPr>
          <a:xfrm>
            <a:off x="677334" y="609600"/>
            <a:ext cx="8596668" cy="3880773"/>
          </a:xfrm>
        </p:spPr>
        <p:txBody>
          <a:bodyPr>
            <a:normAutofit/>
          </a:bodyPr>
          <a:lstStyle/>
          <a:p>
            <a:r>
              <a:rPr lang="ru-RU" sz="2400" dirty="0" err="1">
                <a:solidFill>
                  <a:srgbClr val="7030A0"/>
                </a:solidFill>
              </a:rPr>
              <a:t>Людський</a:t>
            </a:r>
            <a:r>
              <a:rPr lang="ru-RU" sz="2400" dirty="0">
                <a:solidFill>
                  <a:srgbClr val="7030A0"/>
                </a:solidFill>
              </a:rPr>
              <a:t> </a:t>
            </a:r>
            <a:r>
              <a:rPr lang="ru-RU" sz="2400" dirty="0" err="1">
                <a:solidFill>
                  <a:srgbClr val="7030A0"/>
                </a:solidFill>
              </a:rPr>
              <a:t>організм</a:t>
            </a:r>
            <a:r>
              <a:rPr lang="ru-RU" sz="2400" dirty="0">
                <a:solidFill>
                  <a:srgbClr val="7030A0"/>
                </a:solidFill>
              </a:rPr>
              <a:t> </a:t>
            </a:r>
            <a:r>
              <a:rPr lang="ru-RU" sz="2400" dirty="0" err="1">
                <a:solidFill>
                  <a:srgbClr val="7030A0"/>
                </a:solidFill>
              </a:rPr>
              <a:t>по-різному</a:t>
            </a:r>
            <a:r>
              <a:rPr lang="ru-RU" sz="2400" dirty="0">
                <a:solidFill>
                  <a:srgbClr val="7030A0"/>
                </a:solidFill>
              </a:rPr>
              <a:t> переносить </a:t>
            </a:r>
            <a:r>
              <a:rPr lang="ru-RU" sz="2400" dirty="0" err="1">
                <a:solidFill>
                  <a:srgbClr val="7030A0"/>
                </a:solidFill>
              </a:rPr>
              <a:t>перевантаження</a:t>
            </a:r>
            <a:r>
              <a:rPr lang="ru-RU" sz="2400" dirty="0">
                <a:solidFill>
                  <a:srgbClr val="7030A0"/>
                </a:solidFill>
              </a:rPr>
              <a:t>, </a:t>
            </a:r>
            <a:r>
              <a:rPr lang="ru-RU" sz="2400" dirty="0" err="1">
                <a:solidFill>
                  <a:srgbClr val="7030A0"/>
                </a:solidFill>
              </a:rPr>
              <a:t>що</a:t>
            </a:r>
            <a:r>
              <a:rPr lang="ru-RU" sz="2400" dirty="0">
                <a:solidFill>
                  <a:srgbClr val="7030A0"/>
                </a:solidFill>
              </a:rPr>
              <a:t> </a:t>
            </a:r>
            <a:r>
              <a:rPr lang="ru-RU" sz="2400" dirty="0" err="1">
                <a:solidFill>
                  <a:srgbClr val="7030A0"/>
                </a:solidFill>
              </a:rPr>
              <a:t>діють</a:t>
            </a:r>
            <a:r>
              <a:rPr lang="ru-RU" sz="2400" dirty="0">
                <a:solidFill>
                  <a:srgbClr val="7030A0"/>
                </a:solidFill>
              </a:rPr>
              <a:t> у </a:t>
            </a:r>
            <a:r>
              <a:rPr lang="ru-RU" sz="2400" dirty="0" err="1">
                <a:solidFill>
                  <a:srgbClr val="7030A0"/>
                </a:solidFill>
              </a:rPr>
              <a:t>різних</a:t>
            </a:r>
            <a:r>
              <a:rPr lang="ru-RU" sz="2400" dirty="0">
                <a:solidFill>
                  <a:srgbClr val="7030A0"/>
                </a:solidFill>
              </a:rPr>
              <a:t> </a:t>
            </a:r>
            <a:r>
              <a:rPr lang="ru-RU" sz="2400" dirty="0" err="1">
                <a:solidFill>
                  <a:srgbClr val="7030A0"/>
                </a:solidFill>
              </a:rPr>
              <a:t>напрямках</a:t>
            </a:r>
            <a:r>
              <a:rPr lang="ru-RU" sz="2400" dirty="0">
                <a:solidFill>
                  <a:srgbClr val="7030A0"/>
                </a:solidFill>
              </a:rPr>
              <a:t>: </a:t>
            </a:r>
            <a:r>
              <a:rPr lang="ru-RU" sz="2400" dirty="0" err="1">
                <a:solidFill>
                  <a:srgbClr val="7030A0"/>
                </a:solidFill>
              </a:rPr>
              <a:t>найкраще</a:t>
            </a:r>
            <a:r>
              <a:rPr lang="ru-RU" sz="2400" dirty="0">
                <a:solidFill>
                  <a:srgbClr val="7030A0"/>
                </a:solidFill>
              </a:rPr>
              <a:t> </a:t>
            </a:r>
            <a:r>
              <a:rPr lang="ru-RU" sz="2400" dirty="0" err="1">
                <a:solidFill>
                  <a:srgbClr val="7030A0"/>
                </a:solidFill>
              </a:rPr>
              <a:t>переносяться</a:t>
            </a:r>
            <a:r>
              <a:rPr lang="ru-RU" sz="2400" dirty="0">
                <a:solidFill>
                  <a:srgbClr val="7030A0"/>
                </a:solidFill>
              </a:rPr>
              <a:t> </a:t>
            </a:r>
            <a:r>
              <a:rPr lang="ru-RU" sz="2400" dirty="0" err="1">
                <a:solidFill>
                  <a:srgbClr val="7030A0"/>
                </a:solidFill>
              </a:rPr>
              <a:t>перевантаження</a:t>
            </a:r>
            <a:r>
              <a:rPr lang="ru-RU" sz="2400" dirty="0">
                <a:solidFill>
                  <a:srgbClr val="7030A0"/>
                </a:solidFill>
              </a:rPr>
              <a:t> у </a:t>
            </a:r>
            <a:r>
              <a:rPr lang="ru-RU" sz="2400" dirty="0" err="1">
                <a:solidFill>
                  <a:srgbClr val="7030A0"/>
                </a:solidFill>
              </a:rPr>
              <a:t>напрямку</a:t>
            </a:r>
            <a:r>
              <a:rPr lang="ru-RU" sz="2400" dirty="0">
                <a:solidFill>
                  <a:srgbClr val="7030A0"/>
                </a:solidFill>
              </a:rPr>
              <a:t> груди-спина </a:t>
            </a:r>
            <a:r>
              <a:rPr lang="ru-RU" sz="2400" dirty="0" err="1">
                <a:solidFill>
                  <a:srgbClr val="7030A0"/>
                </a:solidFill>
              </a:rPr>
              <a:t>чи</a:t>
            </a:r>
            <a:r>
              <a:rPr lang="ru-RU" sz="2400" dirty="0">
                <a:solidFill>
                  <a:srgbClr val="7030A0"/>
                </a:solidFill>
              </a:rPr>
              <a:t> спина-груди (n = 12),</a:t>
            </a:r>
            <a:r>
              <a:rPr lang="ru-RU" sz="2400" dirty="0" err="1">
                <a:solidFill>
                  <a:srgbClr val="7030A0"/>
                </a:solidFill>
              </a:rPr>
              <a:t>гірше</a:t>
            </a:r>
            <a:r>
              <a:rPr lang="ru-RU" sz="2400" dirty="0">
                <a:solidFill>
                  <a:srgbClr val="7030A0"/>
                </a:solidFill>
              </a:rPr>
              <a:t> - у </a:t>
            </a:r>
            <a:r>
              <a:rPr lang="ru-RU" sz="2400" dirty="0" err="1">
                <a:solidFill>
                  <a:srgbClr val="7030A0"/>
                </a:solidFill>
              </a:rPr>
              <a:t>напрямку</a:t>
            </a:r>
            <a:r>
              <a:rPr lang="ru-RU" sz="2400" dirty="0">
                <a:solidFill>
                  <a:srgbClr val="7030A0"/>
                </a:solidFill>
              </a:rPr>
              <a:t> голова-ноги (n = 6)і </a:t>
            </a:r>
            <a:r>
              <a:rPr lang="ru-RU" sz="2400" dirty="0" err="1">
                <a:solidFill>
                  <a:srgbClr val="7030A0"/>
                </a:solidFill>
              </a:rPr>
              <a:t>дуже</a:t>
            </a:r>
            <a:r>
              <a:rPr lang="ru-RU" sz="2400" dirty="0">
                <a:solidFill>
                  <a:srgbClr val="7030A0"/>
                </a:solidFill>
              </a:rPr>
              <a:t> погано – у </a:t>
            </a:r>
            <a:r>
              <a:rPr lang="ru-RU" sz="2400" dirty="0" err="1">
                <a:solidFill>
                  <a:srgbClr val="7030A0"/>
                </a:solidFill>
              </a:rPr>
              <a:t>бік</a:t>
            </a:r>
            <a:r>
              <a:rPr lang="ru-RU" sz="2400" dirty="0">
                <a:solidFill>
                  <a:srgbClr val="7030A0"/>
                </a:solidFill>
              </a:rPr>
              <a:t> ноги–голова (n = 3), т.к. при </a:t>
            </a:r>
            <a:r>
              <a:rPr lang="ru-RU" sz="2400" dirty="0" err="1">
                <a:solidFill>
                  <a:srgbClr val="7030A0"/>
                </a:solidFill>
              </a:rPr>
              <a:t>цьому</a:t>
            </a:r>
            <a:r>
              <a:rPr lang="ru-RU" sz="2400" dirty="0">
                <a:solidFill>
                  <a:srgbClr val="7030A0"/>
                </a:solidFill>
              </a:rPr>
              <a:t> кров </a:t>
            </a:r>
            <a:r>
              <a:rPr lang="ru-RU" sz="2400" dirty="0" err="1">
                <a:solidFill>
                  <a:srgbClr val="7030A0"/>
                </a:solidFill>
              </a:rPr>
              <a:t>приливає</a:t>
            </a:r>
            <a:r>
              <a:rPr lang="ru-RU" sz="2400" dirty="0">
                <a:solidFill>
                  <a:srgbClr val="7030A0"/>
                </a:solidFill>
              </a:rPr>
              <a:t> до </a:t>
            </a:r>
            <a:r>
              <a:rPr lang="ru-RU" sz="2400" dirty="0" err="1">
                <a:solidFill>
                  <a:srgbClr val="7030A0"/>
                </a:solidFill>
              </a:rPr>
              <a:t>голови</a:t>
            </a:r>
            <a:r>
              <a:rPr lang="ru-RU" sz="2400" dirty="0">
                <a:solidFill>
                  <a:srgbClr val="7030A0"/>
                </a:solidFill>
              </a:rPr>
              <a:t> та </a:t>
            </a:r>
            <a:r>
              <a:rPr lang="ru-RU" sz="2400" dirty="0" err="1">
                <a:solidFill>
                  <a:srgbClr val="7030A0"/>
                </a:solidFill>
              </a:rPr>
              <a:t>викликає</a:t>
            </a:r>
            <a:r>
              <a:rPr lang="ru-RU" sz="2400" dirty="0">
                <a:solidFill>
                  <a:srgbClr val="7030A0"/>
                </a:solidFill>
              </a:rPr>
              <a:t> </a:t>
            </a:r>
            <a:r>
              <a:rPr lang="ru-RU" sz="2400" dirty="0" err="1">
                <a:solidFill>
                  <a:srgbClr val="7030A0"/>
                </a:solidFill>
              </a:rPr>
              <a:t>швидку</a:t>
            </a:r>
            <a:r>
              <a:rPr lang="ru-RU" sz="2400" dirty="0">
                <a:solidFill>
                  <a:srgbClr val="7030A0"/>
                </a:solidFill>
              </a:rPr>
              <a:t> </a:t>
            </a:r>
            <a:r>
              <a:rPr lang="ru-RU" sz="2400" dirty="0" err="1">
                <a:solidFill>
                  <a:srgbClr val="7030A0"/>
                </a:solidFill>
              </a:rPr>
              <a:t>втрату</a:t>
            </a:r>
            <a:r>
              <a:rPr lang="ru-RU" sz="2400" dirty="0">
                <a:solidFill>
                  <a:srgbClr val="7030A0"/>
                </a:solidFill>
              </a:rPr>
              <a:t> </a:t>
            </a:r>
            <a:r>
              <a:rPr lang="ru-RU" sz="2400" dirty="0" err="1">
                <a:solidFill>
                  <a:srgbClr val="7030A0"/>
                </a:solidFill>
              </a:rPr>
              <a:t>свідомості</a:t>
            </a:r>
            <a:r>
              <a:rPr lang="ru-RU" sz="2400" dirty="0">
                <a:solidFill>
                  <a:srgbClr val="7030A0"/>
                </a:solidFill>
              </a:rPr>
              <a:t>.</a:t>
            </a:r>
          </a:p>
        </p:txBody>
      </p:sp>
      <p:pic>
        <p:nvPicPr>
          <p:cNvPr id="5" name="Google Shape;180;p26" descr="ÐÑÐµÐ´ÐµÐ»ÑÐ½ÑÐµ Ð¿ÐµÑÐµÐ½Ð°Ð³ÑÑÐ·ÐºÐ¸, Ð¿ÐµÑÐµÐ½Ð¾ÑÐ¸Ð¼ÑÐµ ÑÐµÐ»Ð¾Ð²ÐµÐºÐ¾Ð¼">
            <a:extLst>
              <a:ext uri="{FF2B5EF4-FFF2-40B4-BE49-F238E27FC236}">
                <a16:creationId xmlns:a16="http://schemas.microsoft.com/office/drawing/2014/main" id="{18372DF6-42B9-469E-B53D-8557E053EE63}"/>
              </a:ext>
            </a:extLst>
          </p:cNvPr>
          <p:cNvPicPr preferRelativeResize="0"/>
          <p:nvPr/>
        </p:nvPicPr>
        <p:blipFill rotWithShape="1">
          <a:blip r:embed="rId2">
            <a:alphaModFix/>
          </a:blip>
          <a:srcRect/>
          <a:stretch/>
        </p:blipFill>
        <p:spPr>
          <a:xfrm>
            <a:off x="1181686" y="3263705"/>
            <a:ext cx="5857288" cy="3448244"/>
          </a:xfrm>
          <a:prstGeom prst="rect">
            <a:avLst/>
          </a:prstGeom>
          <a:noFill/>
          <a:ln>
            <a:noFill/>
          </a:ln>
        </p:spPr>
      </p:pic>
    </p:spTree>
    <p:extLst>
      <p:ext uri="{BB962C8B-B14F-4D97-AF65-F5344CB8AC3E}">
        <p14:creationId xmlns:p14="http://schemas.microsoft.com/office/powerpoint/2010/main" val="4173372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5B20441-CFD8-4683-BE5E-1221DBAA531C}"/>
              </a:ext>
            </a:extLst>
          </p:cNvPr>
          <p:cNvSpPr>
            <a:spLocks noGrp="1"/>
          </p:cNvSpPr>
          <p:nvPr>
            <p:ph idx="1"/>
          </p:nvPr>
        </p:nvSpPr>
        <p:spPr>
          <a:xfrm>
            <a:off x="480386" y="458398"/>
            <a:ext cx="8596668" cy="3880773"/>
          </a:xfrm>
        </p:spPr>
        <p:txBody>
          <a:bodyPr>
            <a:normAutofit/>
          </a:bodyPr>
          <a:lstStyle/>
          <a:p>
            <a:r>
              <a:rPr lang="ru-RU" sz="2400" dirty="0" err="1">
                <a:solidFill>
                  <a:schemeClr val="accent2">
                    <a:lumMod val="75000"/>
                  </a:schemeClr>
                </a:solidFill>
              </a:rPr>
              <a:t>Перевантаження</a:t>
            </a:r>
            <a:r>
              <a:rPr lang="ru-RU" sz="2400" dirty="0">
                <a:solidFill>
                  <a:schemeClr val="accent2">
                    <a:lumMod val="75000"/>
                  </a:schemeClr>
                </a:solidFill>
              </a:rPr>
              <a:t> — </a:t>
            </a:r>
            <a:r>
              <a:rPr lang="ru-RU" sz="2400" dirty="0" err="1">
                <a:solidFill>
                  <a:schemeClr val="accent2">
                    <a:lumMod val="75000"/>
                  </a:schemeClr>
                </a:solidFill>
              </a:rPr>
              <a:t>векторна</a:t>
            </a:r>
            <a:r>
              <a:rPr lang="ru-RU" sz="2400" dirty="0">
                <a:solidFill>
                  <a:schemeClr val="accent2">
                    <a:lumMod val="75000"/>
                  </a:schemeClr>
                </a:solidFill>
              </a:rPr>
              <a:t> величина, </a:t>
            </a:r>
            <a:r>
              <a:rPr lang="ru-RU" sz="2400" dirty="0" err="1">
                <a:solidFill>
                  <a:schemeClr val="accent2">
                    <a:lumMod val="75000"/>
                  </a:schemeClr>
                </a:solidFill>
              </a:rPr>
              <a:t>спрямована</a:t>
            </a:r>
            <a:r>
              <a:rPr lang="ru-RU" sz="2400" dirty="0">
                <a:solidFill>
                  <a:schemeClr val="accent2">
                    <a:lumMod val="75000"/>
                  </a:schemeClr>
                </a:solidFill>
              </a:rPr>
              <a:t> в </a:t>
            </a:r>
            <a:r>
              <a:rPr lang="ru-RU" sz="2400" dirty="0" err="1">
                <a:solidFill>
                  <a:schemeClr val="accent2">
                    <a:lumMod val="75000"/>
                  </a:schemeClr>
                </a:solidFill>
              </a:rPr>
              <a:t>бік</a:t>
            </a:r>
            <a:r>
              <a:rPr lang="ru-RU" sz="2400" dirty="0">
                <a:solidFill>
                  <a:schemeClr val="accent2">
                    <a:lumMod val="75000"/>
                  </a:schemeClr>
                </a:solidFill>
              </a:rPr>
              <a:t> </a:t>
            </a:r>
            <a:r>
              <a:rPr lang="ru-RU" sz="2400" dirty="0" err="1">
                <a:solidFill>
                  <a:schemeClr val="accent2">
                    <a:lumMod val="75000"/>
                  </a:schemeClr>
                </a:solidFill>
              </a:rPr>
              <a:t>зміни</a:t>
            </a:r>
            <a:r>
              <a:rPr lang="ru-RU" sz="2400" dirty="0">
                <a:solidFill>
                  <a:schemeClr val="accent2">
                    <a:lumMod val="75000"/>
                  </a:schemeClr>
                </a:solidFill>
              </a:rPr>
              <a:t> </a:t>
            </a:r>
            <a:r>
              <a:rPr lang="ru-RU" sz="2400" dirty="0" err="1">
                <a:solidFill>
                  <a:schemeClr val="accent2">
                    <a:lumMod val="75000"/>
                  </a:schemeClr>
                </a:solidFill>
              </a:rPr>
              <a:t>швидкості</a:t>
            </a:r>
            <a:r>
              <a:rPr lang="ru-RU" sz="2400" dirty="0">
                <a:solidFill>
                  <a:schemeClr val="accent2">
                    <a:lumMod val="75000"/>
                  </a:schemeClr>
                </a:solidFill>
              </a:rPr>
              <a:t>. Для живого </a:t>
            </a:r>
            <a:r>
              <a:rPr lang="ru-RU" sz="2400" dirty="0" err="1">
                <a:solidFill>
                  <a:schemeClr val="accent2">
                    <a:lumMod val="75000"/>
                  </a:schemeClr>
                </a:solidFill>
              </a:rPr>
              <a:t>організму</a:t>
            </a:r>
            <a:r>
              <a:rPr lang="ru-RU" sz="2400" dirty="0">
                <a:solidFill>
                  <a:schemeClr val="accent2">
                    <a:lumMod val="75000"/>
                  </a:schemeClr>
                </a:solidFill>
              </a:rPr>
              <a:t> </a:t>
            </a:r>
            <a:r>
              <a:rPr lang="ru-RU" sz="2400" dirty="0" err="1">
                <a:solidFill>
                  <a:schemeClr val="accent2">
                    <a:lumMod val="75000"/>
                  </a:schemeClr>
                </a:solidFill>
              </a:rPr>
              <a:t>це</a:t>
            </a:r>
            <a:r>
              <a:rPr lang="ru-RU" sz="2400" dirty="0">
                <a:solidFill>
                  <a:schemeClr val="accent2">
                    <a:lumMod val="75000"/>
                  </a:schemeClr>
                </a:solidFill>
              </a:rPr>
              <a:t> </a:t>
            </a:r>
            <a:r>
              <a:rPr lang="ru-RU" sz="2400" dirty="0" err="1">
                <a:solidFill>
                  <a:schemeClr val="accent2">
                    <a:lumMod val="75000"/>
                  </a:schemeClr>
                </a:solidFill>
              </a:rPr>
              <a:t>принципово</a:t>
            </a:r>
            <a:r>
              <a:rPr lang="ru-RU" sz="2400" dirty="0">
                <a:solidFill>
                  <a:schemeClr val="accent2">
                    <a:lumMod val="75000"/>
                  </a:schemeClr>
                </a:solidFill>
              </a:rPr>
              <a:t>. При </a:t>
            </a:r>
            <a:r>
              <a:rPr lang="ru-RU" sz="2400" dirty="0" err="1">
                <a:solidFill>
                  <a:schemeClr val="accent2">
                    <a:lumMod val="75000"/>
                  </a:schemeClr>
                </a:solidFill>
              </a:rPr>
              <a:t>перевантаженні</a:t>
            </a:r>
            <a:r>
              <a:rPr lang="ru-RU" sz="2400" dirty="0">
                <a:solidFill>
                  <a:schemeClr val="accent2">
                    <a:lumMod val="75000"/>
                  </a:schemeClr>
                </a:solidFill>
              </a:rPr>
              <a:t> </a:t>
            </a:r>
            <a:r>
              <a:rPr lang="ru-RU" sz="2400" dirty="0" err="1">
                <a:solidFill>
                  <a:schemeClr val="accent2">
                    <a:lumMod val="75000"/>
                  </a:schemeClr>
                </a:solidFill>
              </a:rPr>
              <a:t>органи</a:t>
            </a:r>
            <a:r>
              <a:rPr lang="ru-RU" sz="2400" dirty="0">
                <a:solidFill>
                  <a:schemeClr val="accent2">
                    <a:lumMod val="75000"/>
                  </a:schemeClr>
                </a:solidFill>
              </a:rPr>
              <a:t> </a:t>
            </a:r>
            <a:r>
              <a:rPr lang="ru-RU" sz="2400" dirty="0" err="1">
                <a:solidFill>
                  <a:schemeClr val="accent2">
                    <a:lumMod val="75000"/>
                  </a:schemeClr>
                </a:solidFill>
              </a:rPr>
              <a:t>людини</a:t>
            </a:r>
            <a:r>
              <a:rPr lang="ru-RU" sz="2400" dirty="0">
                <a:solidFill>
                  <a:schemeClr val="accent2">
                    <a:lumMod val="75000"/>
                  </a:schemeClr>
                </a:solidFill>
              </a:rPr>
              <a:t> </a:t>
            </a:r>
            <a:r>
              <a:rPr lang="ru-RU" sz="2400" dirty="0" err="1">
                <a:solidFill>
                  <a:schemeClr val="accent2">
                    <a:lumMod val="75000"/>
                  </a:schemeClr>
                </a:solidFill>
              </a:rPr>
              <a:t>прагнуть</a:t>
            </a:r>
            <a:r>
              <a:rPr lang="ru-RU" sz="2400" dirty="0">
                <a:solidFill>
                  <a:schemeClr val="accent2">
                    <a:lumMod val="75000"/>
                  </a:schemeClr>
                </a:solidFill>
              </a:rPr>
              <a:t> </a:t>
            </a:r>
            <a:r>
              <a:rPr lang="ru-RU" sz="2400" dirty="0" err="1">
                <a:solidFill>
                  <a:schemeClr val="accent2">
                    <a:lumMod val="75000"/>
                  </a:schemeClr>
                </a:solidFill>
              </a:rPr>
              <a:t>залишатися</a:t>
            </a:r>
            <a:r>
              <a:rPr lang="ru-RU" sz="2400" dirty="0">
                <a:solidFill>
                  <a:schemeClr val="accent2">
                    <a:lumMod val="75000"/>
                  </a:schemeClr>
                </a:solidFill>
              </a:rPr>
              <a:t> в </a:t>
            </a:r>
            <a:r>
              <a:rPr lang="ru-RU" sz="2400" dirty="0" err="1">
                <a:solidFill>
                  <a:schemeClr val="accent2">
                    <a:lumMod val="75000"/>
                  </a:schemeClr>
                </a:solidFill>
              </a:rPr>
              <a:t>колишньому</a:t>
            </a:r>
            <a:r>
              <a:rPr lang="ru-RU" sz="2400" dirty="0">
                <a:solidFill>
                  <a:schemeClr val="accent2">
                    <a:lumMod val="75000"/>
                  </a:schemeClr>
                </a:solidFill>
              </a:rPr>
              <a:t> </a:t>
            </a:r>
            <a:r>
              <a:rPr lang="ru-RU" sz="2400" dirty="0" err="1">
                <a:solidFill>
                  <a:schemeClr val="accent2">
                    <a:lumMod val="75000"/>
                  </a:schemeClr>
                </a:solidFill>
              </a:rPr>
              <a:t>стані</a:t>
            </a:r>
            <a:r>
              <a:rPr lang="ru-RU" sz="2400" dirty="0">
                <a:solidFill>
                  <a:schemeClr val="accent2">
                    <a:lumMod val="75000"/>
                  </a:schemeClr>
                </a:solidFill>
              </a:rPr>
              <a:t> (</a:t>
            </a:r>
            <a:r>
              <a:rPr lang="ru-RU" sz="2400" dirty="0" err="1">
                <a:solidFill>
                  <a:schemeClr val="accent2">
                    <a:lumMod val="75000"/>
                  </a:schemeClr>
                </a:solidFill>
              </a:rPr>
              <a:t>рівномірного</a:t>
            </a:r>
            <a:r>
              <a:rPr lang="ru-RU" sz="2400" dirty="0">
                <a:solidFill>
                  <a:schemeClr val="accent2">
                    <a:lumMod val="75000"/>
                  </a:schemeClr>
                </a:solidFill>
              </a:rPr>
              <a:t> </a:t>
            </a:r>
            <a:r>
              <a:rPr lang="ru-RU" sz="2400" dirty="0" err="1">
                <a:solidFill>
                  <a:schemeClr val="accent2">
                    <a:lumMod val="75000"/>
                  </a:schemeClr>
                </a:solidFill>
              </a:rPr>
              <a:t>прямолінійного</a:t>
            </a:r>
            <a:r>
              <a:rPr lang="ru-RU" sz="2400" dirty="0">
                <a:solidFill>
                  <a:schemeClr val="accent2">
                    <a:lumMod val="75000"/>
                  </a:schemeClr>
                </a:solidFill>
              </a:rPr>
              <a:t> </a:t>
            </a:r>
            <a:r>
              <a:rPr lang="ru-RU" sz="2400" dirty="0" err="1">
                <a:solidFill>
                  <a:schemeClr val="accent2">
                    <a:lumMod val="75000"/>
                  </a:schemeClr>
                </a:solidFill>
              </a:rPr>
              <a:t>руху</a:t>
            </a:r>
            <a:r>
              <a:rPr lang="ru-RU" sz="2400" dirty="0">
                <a:solidFill>
                  <a:schemeClr val="accent2">
                    <a:lumMod val="75000"/>
                  </a:schemeClr>
                </a:solidFill>
              </a:rPr>
              <a:t> </a:t>
            </a:r>
            <a:r>
              <a:rPr lang="ru-RU" sz="2400" dirty="0" err="1">
                <a:solidFill>
                  <a:schemeClr val="accent2">
                    <a:lumMod val="75000"/>
                  </a:schemeClr>
                </a:solidFill>
              </a:rPr>
              <a:t>або</a:t>
            </a:r>
            <a:r>
              <a:rPr lang="ru-RU" sz="2400" dirty="0">
                <a:solidFill>
                  <a:schemeClr val="accent2">
                    <a:lumMod val="75000"/>
                  </a:schemeClr>
                </a:solidFill>
              </a:rPr>
              <a:t> </a:t>
            </a:r>
            <a:r>
              <a:rPr lang="ru-RU" sz="2400" dirty="0" err="1">
                <a:solidFill>
                  <a:schemeClr val="accent2">
                    <a:lumMod val="75000"/>
                  </a:schemeClr>
                </a:solidFill>
              </a:rPr>
              <a:t>спокою</a:t>
            </a:r>
            <a:r>
              <a:rPr lang="ru-RU" sz="2400" dirty="0">
                <a:solidFill>
                  <a:schemeClr val="accent2">
                    <a:lumMod val="75000"/>
                  </a:schemeClr>
                </a:solidFill>
              </a:rPr>
              <a:t>). При позитивному </a:t>
            </a:r>
            <a:r>
              <a:rPr lang="ru-RU" sz="2400" dirty="0" err="1">
                <a:solidFill>
                  <a:schemeClr val="accent2">
                    <a:lumMod val="75000"/>
                  </a:schemeClr>
                </a:solidFill>
              </a:rPr>
              <a:t>перевантаженні</a:t>
            </a:r>
            <a:r>
              <a:rPr lang="ru-RU" sz="2400" dirty="0">
                <a:solidFill>
                  <a:schemeClr val="accent2">
                    <a:lumMod val="75000"/>
                  </a:schemeClr>
                </a:solidFill>
              </a:rPr>
              <a:t> (голова-ноги) кров </a:t>
            </a:r>
            <a:r>
              <a:rPr lang="ru-RU" sz="2400" dirty="0" err="1">
                <a:solidFill>
                  <a:schemeClr val="accent2">
                    <a:lumMod val="75000"/>
                  </a:schemeClr>
                </a:solidFill>
              </a:rPr>
              <a:t>іде</a:t>
            </a:r>
            <a:r>
              <a:rPr lang="ru-RU" sz="2400" dirty="0">
                <a:solidFill>
                  <a:schemeClr val="accent2">
                    <a:lumMod val="75000"/>
                  </a:schemeClr>
                </a:solidFill>
              </a:rPr>
              <a:t> </a:t>
            </a:r>
            <a:r>
              <a:rPr lang="ru-RU" sz="2400" dirty="0" err="1">
                <a:solidFill>
                  <a:schemeClr val="accent2">
                    <a:lumMod val="75000"/>
                  </a:schemeClr>
                </a:solidFill>
              </a:rPr>
              <a:t>від</a:t>
            </a:r>
            <a:r>
              <a:rPr lang="ru-RU" sz="2400" dirty="0">
                <a:solidFill>
                  <a:schemeClr val="accent2">
                    <a:lumMod val="75000"/>
                  </a:schemeClr>
                </a:solidFill>
              </a:rPr>
              <a:t> </a:t>
            </a:r>
            <a:r>
              <a:rPr lang="ru-RU" sz="2400" dirty="0" err="1">
                <a:solidFill>
                  <a:schemeClr val="accent2">
                    <a:lumMod val="75000"/>
                  </a:schemeClr>
                </a:solidFill>
              </a:rPr>
              <a:t>голови</a:t>
            </a:r>
            <a:r>
              <a:rPr lang="ru-RU" sz="2400" dirty="0">
                <a:solidFill>
                  <a:schemeClr val="accent2">
                    <a:lumMod val="75000"/>
                  </a:schemeClr>
                </a:solidFill>
              </a:rPr>
              <a:t> до </a:t>
            </a:r>
            <a:r>
              <a:rPr lang="ru-RU" sz="2400" dirty="0" err="1">
                <a:solidFill>
                  <a:schemeClr val="accent2">
                    <a:lumMod val="75000"/>
                  </a:schemeClr>
                </a:solidFill>
              </a:rPr>
              <a:t>ніг</a:t>
            </a:r>
            <a:r>
              <a:rPr lang="ru-RU" sz="2400" dirty="0">
                <a:solidFill>
                  <a:schemeClr val="accent2">
                    <a:lumMod val="75000"/>
                  </a:schemeClr>
                </a:solidFill>
              </a:rPr>
              <a:t>. </a:t>
            </a:r>
            <a:r>
              <a:rPr lang="ru-RU" sz="2400" dirty="0" err="1">
                <a:solidFill>
                  <a:schemeClr val="accent2">
                    <a:lumMod val="75000"/>
                  </a:schemeClr>
                </a:solidFill>
              </a:rPr>
              <a:t>Шлунок</a:t>
            </a:r>
            <a:r>
              <a:rPr lang="ru-RU" sz="2400" dirty="0">
                <a:solidFill>
                  <a:schemeClr val="accent2">
                    <a:lumMod val="75000"/>
                  </a:schemeClr>
                </a:solidFill>
              </a:rPr>
              <a:t> </a:t>
            </a:r>
            <a:r>
              <a:rPr lang="ru-RU" sz="2400" dirty="0" err="1">
                <a:solidFill>
                  <a:schemeClr val="accent2">
                    <a:lumMod val="75000"/>
                  </a:schemeClr>
                </a:solidFill>
              </a:rPr>
              <a:t>йде</a:t>
            </a:r>
            <a:r>
              <a:rPr lang="ru-RU" sz="2400" dirty="0">
                <a:solidFill>
                  <a:schemeClr val="accent2">
                    <a:lumMod val="75000"/>
                  </a:schemeClr>
                </a:solidFill>
              </a:rPr>
              <a:t> вниз. </a:t>
            </a:r>
          </a:p>
        </p:txBody>
      </p:sp>
      <p:pic>
        <p:nvPicPr>
          <p:cNvPr id="6146" name="Picture 2" descr="Перегрузка. За секунду из 70 в 400 кг. Рассказывает авиационный инженер |  Авиационный инженер | Яндекс Дзен">
            <a:extLst>
              <a:ext uri="{FF2B5EF4-FFF2-40B4-BE49-F238E27FC236}">
                <a16:creationId xmlns:a16="http://schemas.microsoft.com/office/drawing/2014/main" id="{1283C33A-7D94-437F-B093-7AB35BF21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8" y="3429001"/>
            <a:ext cx="4464019" cy="29706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Ребенок в центрифуге">
            <a:extLst>
              <a:ext uri="{FF2B5EF4-FFF2-40B4-BE49-F238E27FC236}">
                <a16:creationId xmlns:a16="http://schemas.microsoft.com/office/drawing/2014/main" id="{4AE46DAD-3A5B-4066-BD6D-4B219F494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029" y="3429000"/>
            <a:ext cx="5304646" cy="297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87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5CC510-F3FB-4F71-B6A5-4106669A08C4}"/>
              </a:ext>
            </a:extLst>
          </p:cNvPr>
          <p:cNvSpPr>
            <a:spLocks noGrp="1"/>
          </p:cNvSpPr>
          <p:nvPr>
            <p:ph idx="1"/>
          </p:nvPr>
        </p:nvSpPr>
        <p:spPr>
          <a:xfrm>
            <a:off x="635131" y="556872"/>
            <a:ext cx="8596668" cy="3880773"/>
          </a:xfrm>
        </p:spPr>
        <p:txBody>
          <a:bodyPr>
            <a:normAutofit/>
          </a:bodyPr>
          <a:lstStyle/>
          <a:p>
            <a:r>
              <a:rPr lang="ru-RU" sz="2400" dirty="0">
                <a:solidFill>
                  <a:schemeClr val="accent2">
                    <a:lumMod val="75000"/>
                  </a:schemeClr>
                </a:solidFill>
              </a:rPr>
              <a:t> При </a:t>
            </a:r>
            <a:r>
              <a:rPr lang="ru-RU" sz="2400" dirty="0" err="1">
                <a:solidFill>
                  <a:schemeClr val="accent2">
                    <a:lumMod val="75000"/>
                  </a:schemeClr>
                </a:solidFill>
              </a:rPr>
              <a:t>негативній</a:t>
            </a:r>
            <a:r>
              <a:rPr lang="ru-RU" sz="2400" dirty="0">
                <a:solidFill>
                  <a:schemeClr val="accent2">
                    <a:lumMod val="75000"/>
                  </a:schemeClr>
                </a:solidFill>
              </a:rPr>
              <a:t> — кров </a:t>
            </a:r>
            <a:r>
              <a:rPr lang="ru-RU" sz="2400" dirty="0" err="1">
                <a:solidFill>
                  <a:schemeClr val="accent2">
                    <a:lumMod val="75000"/>
                  </a:schemeClr>
                </a:solidFill>
              </a:rPr>
              <a:t>підступає</a:t>
            </a:r>
            <a:r>
              <a:rPr lang="ru-RU" sz="2400" dirty="0">
                <a:solidFill>
                  <a:schemeClr val="accent2">
                    <a:lumMod val="75000"/>
                  </a:schemeClr>
                </a:solidFill>
              </a:rPr>
              <a:t> в голову. </a:t>
            </a:r>
            <a:r>
              <a:rPr lang="ru-RU" sz="2400" dirty="0" err="1">
                <a:solidFill>
                  <a:schemeClr val="accent2">
                    <a:lumMod val="75000"/>
                  </a:schemeClr>
                </a:solidFill>
              </a:rPr>
              <a:t>Шлунок</a:t>
            </a:r>
            <a:r>
              <a:rPr lang="ru-RU" sz="2400" dirty="0">
                <a:solidFill>
                  <a:schemeClr val="accent2">
                    <a:lumMod val="75000"/>
                  </a:schemeClr>
                </a:solidFill>
              </a:rPr>
              <a:t> </a:t>
            </a:r>
            <a:r>
              <a:rPr lang="ru-RU" sz="2400" dirty="0" err="1">
                <a:solidFill>
                  <a:schemeClr val="accent2">
                    <a:lumMod val="75000"/>
                  </a:schemeClr>
                </a:solidFill>
              </a:rPr>
              <a:t>може</a:t>
            </a:r>
            <a:r>
              <a:rPr lang="ru-RU" sz="2400" dirty="0">
                <a:solidFill>
                  <a:schemeClr val="accent2">
                    <a:lumMod val="75000"/>
                  </a:schemeClr>
                </a:solidFill>
              </a:rPr>
              <a:t> </a:t>
            </a:r>
            <a:r>
              <a:rPr lang="ru-RU" sz="2400" dirty="0" err="1">
                <a:solidFill>
                  <a:schemeClr val="accent2">
                    <a:lumMod val="75000"/>
                  </a:schemeClr>
                </a:solidFill>
              </a:rPr>
              <a:t>вивернутися</a:t>
            </a:r>
            <a:r>
              <a:rPr lang="ru-RU" sz="2400" dirty="0">
                <a:solidFill>
                  <a:schemeClr val="accent2">
                    <a:lumMod val="75000"/>
                  </a:schemeClr>
                </a:solidFill>
              </a:rPr>
              <a:t> разом з </a:t>
            </a:r>
            <a:r>
              <a:rPr lang="ru-RU" sz="2400" dirty="0" err="1">
                <a:solidFill>
                  <a:schemeClr val="accent2">
                    <a:lumMod val="75000"/>
                  </a:schemeClr>
                </a:solidFill>
              </a:rPr>
              <a:t>вмістом</a:t>
            </a:r>
            <a:r>
              <a:rPr lang="ru-RU" sz="2400" dirty="0">
                <a:solidFill>
                  <a:schemeClr val="accent2">
                    <a:lumMod val="75000"/>
                  </a:schemeClr>
                </a:solidFill>
              </a:rPr>
              <a:t>. Коли в </a:t>
            </a:r>
            <a:r>
              <a:rPr lang="ru-RU" sz="2400" dirty="0" err="1">
                <a:solidFill>
                  <a:schemeClr val="accent2">
                    <a:lumMod val="75000"/>
                  </a:schemeClr>
                </a:solidFill>
              </a:rPr>
              <a:t>нерухому</a:t>
            </a:r>
            <a:r>
              <a:rPr lang="ru-RU" sz="2400" dirty="0">
                <a:solidFill>
                  <a:schemeClr val="accent2">
                    <a:lumMod val="75000"/>
                  </a:schemeClr>
                </a:solidFill>
              </a:rPr>
              <a:t> машину </a:t>
            </a:r>
            <a:r>
              <a:rPr lang="ru-RU" sz="2400" dirty="0" err="1">
                <a:solidFill>
                  <a:schemeClr val="accent2">
                    <a:lumMod val="75000"/>
                  </a:schemeClr>
                </a:solidFill>
              </a:rPr>
              <a:t>врізається</a:t>
            </a:r>
            <a:r>
              <a:rPr lang="ru-RU" sz="2400" dirty="0">
                <a:solidFill>
                  <a:schemeClr val="accent2">
                    <a:lumMod val="75000"/>
                  </a:schemeClr>
                </a:solidFill>
              </a:rPr>
              <a:t> </a:t>
            </a:r>
            <a:r>
              <a:rPr lang="ru-RU" sz="2400" dirty="0" err="1">
                <a:solidFill>
                  <a:schemeClr val="accent2">
                    <a:lumMod val="75000"/>
                  </a:schemeClr>
                </a:solidFill>
              </a:rPr>
              <a:t>інше</a:t>
            </a:r>
            <a:r>
              <a:rPr lang="ru-RU" sz="2400" dirty="0">
                <a:solidFill>
                  <a:schemeClr val="accent2">
                    <a:lumMod val="75000"/>
                  </a:schemeClr>
                </a:solidFill>
              </a:rPr>
              <a:t> авто — </a:t>
            </a:r>
            <a:r>
              <a:rPr lang="ru-RU" sz="2400" dirty="0" err="1">
                <a:solidFill>
                  <a:schemeClr val="accent2">
                    <a:lumMod val="75000"/>
                  </a:schemeClr>
                </a:solidFill>
              </a:rPr>
              <a:t>водій</a:t>
            </a:r>
            <a:r>
              <a:rPr lang="ru-RU" sz="2400" dirty="0">
                <a:solidFill>
                  <a:schemeClr val="accent2">
                    <a:lumMod val="75000"/>
                  </a:schemeClr>
                </a:solidFill>
              </a:rPr>
              <a:t> </a:t>
            </a:r>
            <a:r>
              <a:rPr lang="ru-RU" sz="2400" dirty="0" err="1">
                <a:solidFill>
                  <a:schemeClr val="accent2">
                    <a:lumMod val="75000"/>
                  </a:schemeClr>
                </a:solidFill>
              </a:rPr>
              <a:t>відчуває</a:t>
            </a:r>
            <a:r>
              <a:rPr lang="ru-RU" sz="2400" dirty="0">
                <a:solidFill>
                  <a:schemeClr val="accent2">
                    <a:lumMod val="75000"/>
                  </a:schemeClr>
                </a:solidFill>
              </a:rPr>
              <a:t> </a:t>
            </a:r>
            <a:r>
              <a:rPr lang="ru-RU" sz="2400" dirty="0" err="1">
                <a:solidFill>
                  <a:schemeClr val="accent2">
                    <a:lumMod val="75000"/>
                  </a:schemeClr>
                </a:solidFill>
              </a:rPr>
              <a:t>перевантаження</a:t>
            </a:r>
            <a:r>
              <a:rPr lang="ru-RU" sz="2400" dirty="0">
                <a:solidFill>
                  <a:schemeClr val="accent2">
                    <a:lumMod val="75000"/>
                  </a:schemeClr>
                </a:solidFill>
              </a:rPr>
              <a:t> спина-груди. </a:t>
            </a:r>
            <a:r>
              <a:rPr lang="ru-RU" sz="2400" dirty="0" err="1">
                <a:solidFill>
                  <a:schemeClr val="accent2">
                    <a:lumMod val="75000"/>
                  </a:schemeClr>
                </a:solidFill>
              </a:rPr>
              <a:t>Таке</a:t>
            </a:r>
            <a:r>
              <a:rPr lang="ru-RU" sz="2400" dirty="0">
                <a:solidFill>
                  <a:schemeClr val="accent2">
                    <a:lumMod val="75000"/>
                  </a:schemeClr>
                </a:solidFill>
              </a:rPr>
              <a:t> </a:t>
            </a:r>
            <a:r>
              <a:rPr lang="ru-RU" sz="2400" dirty="0" err="1">
                <a:solidFill>
                  <a:schemeClr val="accent2">
                    <a:lumMod val="75000"/>
                  </a:schemeClr>
                </a:solidFill>
              </a:rPr>
              <a:t>перевантаження</a:t>
            </a:r>
            <a:r>
              <a:rPr lang="ru-RU" sz="2400" dirty="0">
                <a:solidFill>
                  <a:schemeClr val="accent2">
                    <a:lumMod val="75000"/>
                  </a:schemeClr>
                </a:solidFill>
              </a:rPr>
              <a:t> переноситься без </a:t>
            </a:r>
            <a:r>
              <a:rPr lang="ru-RU" sz="2400" dirty="0" err="1">
                <a:solidFill>
                  <a:schemeClr val="accent2">
                    <a:lumMod val="75000"/>
                  </a:schemeClr>
                </a:solidFill>
              </a:rPr>
              <a:t>особливих</a:t>
            </a:r>
            <a:r>
              <a:rPr lang="ru-RU" sz="2400" dirty="0">
                <a:solidFill>
                  <a:schemeClr val="accent2">
                    <a:lumMod val="75000"/>
                  </a:schemeClr>
                </a:solidFill>
              </a:rPr>
              <a:t> </a:t>
            </a:r>
            <a:r>
              <a:rPr lang="ru-RU" sz="2400" dirty="0" err="1">
                <a:solidFill>
                  <a:schemeClr val="accent2">
                    <a:lumMod val="75000"/>
                  </a:schemeClr>
                </a:solidFill>
              </a:rPr>
              <a:t>труднощів</a:t>
            </a:r>
            <a:r>
              <a:rPr lang="ru-RU" sz="2400" dirty="0">
                <a:solidFill>
                  <a:schemeClr val="accent2">
                    <a:lumMod val="75000"/>
                  </a:schemeClr>
                </a:solidFill>
              </a:rPr>
              <a:t>. </a:t>
            </a:r>
            <a:r>
              <a:rPr lang="ru-RU" sz="2400" dirty="0" err="1">
                <a:solidFill>
                  <a:schemeClr val="accent2">
                    <a:lumMod val="75000"/>
                  </a:schemeClr>
                </a:solidFill>
              </a:rPr>
              <a:t>Космонавти</a:t>
            </a:r>
            <a:r>
              <a:rPr lang="ru-RU" sz="2400" dirty="0">
                <a:solidFill>
                  <a:schemeClr val="accent2">
                    <a:lumMod val="75000"/>
                  </a:schemeClr>
                </a:solidFill>
              </a:rPr>
              <a:t> </a:t>
            </a:r>
            <a:r>
              <a:rPr lang="ru-RU" sz="2400" dirty="0" err="1">
                <a:solidFill>
                  <a:schemeClr val="accent2">
                    <a:lumMod val="75000"/>
                  </a:schemeClr>
                </a:solidFill>
              </a:rPr>
              <a:t>під</a:t>
            </a:r>
            <a:r>
              <a:rPr lang="ru-RU" sz="2400" dirty="0">
                <a:solidFill>
                  <a:schemeClr val="accent2">
                    <a:lumMod val="75000"/>
                  </a:schemeClr>
                </a:solidFill>
              </a:rPr>
              <a:t> час </a:t>
            </a:r>
            <a:r>
              <a:rPr lang="ru-RU" sz="2400" dirty="0" err="1">
                <a:solidFill>
                  <a:schemeClr val="accent2">
                    <a:lumMod val="75000"/>
                  </a:schemeClr>
                </a:solidFill>
              </a:rPr>
              <a:t>зльоту</a:t>
            </a:r>
            <a:r>
              <a:rPr lang="ru-RU" sz="2400" dirty="0">
                <a:solidFill>
                  <a:schemeClr val="accent2">
                    <a:lumMod val="75000"/>
                  </a:schemeClr>
                </a:solidFill>
              </a:rPr>
              <a:t> </a:t>
            </a:r>
            <a:r>
              <a:rPr lang="ru-RU" sz="2400" dirty="0" err="1">
                <a:solidFill>
                  <a:schemeClr val="accent2">
                    <a:lumMod val="75000"/>
                  </a:schemeClr>
                </a:solidFill>
              </a:rPr>
              <a:t>переносять</a:t>
            </a:r>
            <a:r>
              <a:rPr lang="ru-RU" sz="2400" dirty="0">
                <a:solidFill>
                  <a:schemeClr val="accent2">
                    <a:lumMod val="75000"/>
                  </a:schemeClr>
                </a:solidFill>
              </a:rPr>
              <a:t> </a:t>
            </a:r>
            <a:r>
              <a:rPr lang="ru-RU" sz="2400" dirty="0" err="1">
                <a:solidFill>
                  <a:schemeClr val="accent2">
                    <a:lumMod val="75000"/>
                  </a:schemeClr>
                </a:solidFill>
              </a:rPr>
              <a:t>перевантаження</a:t>
            </a:r>
            <a:r>
              <a:rPr lang="ru-RU" sz="2400" dirty="0">
                <a:solidFill>
                  <a:schemeClr val="accent2">
                    <a:lumMod val="75000"/>
                  </a:schemeClr>
                </a:solidFill>
              </a:rPr>
              <a:t> </a:t>
            </a:r>
            <a:r>
              <a:rPr lang="ru-RU" sz="2400" dirty="0" err="1">
                <a:solidFill>
                  <a:schemeClr val="accent2">
                    <a:lumMod val="75000"/>
                  </a:schemeClr>
                </a:solidFill>
              </a:rPr>
              <a:t>лежачи</a:t>
            </a:r>
            <a:r>
              <a:rPr lang="ru-RU" sz="2400" dirty="0">
                <a:solidFill>
                  <a:schemeClr val="accent2">
                    <a:lumMod val="75000"/>
                  </a:schemeClr>
                </a:solidFill>
              </a:rPr>
              <a:t>. У </a:t>
            </a:r>
            <a:r>
              <a:rPr lang="ru-RU" sz="2400" dirty="0" err="1">
                <a:solidFill>
                  <a:schemeClr val="accent2">
                    <a:lumMod val="75000"/>
                  </a:schemeClr>
                </a:solidFill>
              </a:rPr>
              <a:t>цьому</a:t>
            </a:r>
            <a:r>
              <a:rPr lang="ru-RU" sz="2400" dirty="0">
                <a:solidFill>
                  <a:schemeClr val="accent2">
                    <a:lumMod val="75000"/>
                  </a:schemeClr>
                </a:solidFill>
              </a:rPr>
              <a:t> </a:t>
            </a:r>
            <a:r>
              <a:rPr lang="ru-RU" sz="2400" dirty="0" err="1">
                <a:solidFill>
                  <a:schemeClr val="accent2">
                    <a:lumMod val="75000"/>
                  </a:schemeClr>
                </a:solidFill>
              </a:rPr>
              <a:t>положенні</a:t>
            </a:r>
            <a:r>
              <a:rPr lang="ru-RU" sz="2400" dirty="0">
                <a:solidFill>
                  <a:schemeClr val="accent2">
                    <a:lumMod val="75000"/>
                  </a:schemeClr>
                </a:solidFill>
              </a:rPr>
              <a:t> вектор </a:t>
            </a:r>
            <a:r>
              <a:rPr lang="ru-RU" sz="2400" dirty="0" err="1">
                <a:solidFill>
                  <a:schemeClr val="accent2">
                    <a:lumMod val="75000"/>
                  </a:schemeClr>
                </a:solidFill>
              </a:rPr>
              <a:t>спрямований</a:t>
            </a:r>
            <a:r>
              <a:rPr lang="ru-RU" sz="2400" dirty="0">
                <a:solidFill>
                  <a:schemeClr val="accent2">
                    <a:lumMod val="75000"/>
                  </a:schemeClr>
                </a:solidFill>
              </a:rPr>
              <a:t> груди-спина, </a:t>
            </a:r>
            <a:r>
              <a:rPr lang="ru-RU" sz="2400" dirty="0" err="1">
                <a:solidFill>
                  <a:schemeClr val="accent2">
                    <a:lumMod val="75000"/>
                  </a:schemeClr>
                </a:solidFill>
              </a:rPr>
              <a:t>що</a:t>
            </a:r>
            <a:r>
              <a:rPr lang="ru-RU" sz="2400" dirty="0">
                <a:solidFill>
                  <a:schemeClr val="accent2">
                    <a:lumMod val="75000"/>
                  </a:schemeClr>
                </a:solidFill>
              </a:rPr>
              <a:t> </a:t>
            </a:r>
            <a:r>
              <a:rPr lang="ru-RU" sz="2400" dirty="0" err="1">
                <a:solidFill>
                  <a:schemeClr val="accent2">
                    <a:lumMod val="75000"/>
                  </a:schemeClr>
                </a:solidFill>
              </a:rPr>
              <a:t>дозволяє</a:t>
            </a:r>
            <a:r>
              <a:rPr lang="ru-RU" sz="2400" dirty="0">
                <a:solidFill>
                  <a:schemeClr val="accent2">
                    <a:lumMod val="75000"/>
                  </a:schemeClr>
                </a:solidFill>
              </a:rPr>
              <a:t> </a:t>
            </a:r>
            <a:r>
              <a:rPr lang="ru-RU" sz="2400" dirty="0" err="1">
                <a:solidFill>
                  <a:schemeClr val="accent2">
                    <a:lumMod val="75000"/>
                  </a:schemeClr>
                </a:solidFill>
              </a:rPr>
              <a:t>витримати</a:t>
            </a:r>
            <a:r>
              <a:rPr lang="ru-RU" sz="2400" dirty="0">
                <a:solidFill>
                  <a:schemeClr val="accent2">
                    <a:lumMod val="75000"/>
                  </a:schemeClr>
                </a:solidFill>
              </a:rPr>
              <a:t> </a:t>
            </a:r>
            <a:r>
              <a:rPr lang="ru-RU" sz="2400" dirty="0" err="1">
                <a:solidFill>
                  <a:schemeClr val="accent2">
                    <a:lumMod val="75000"/>
                  </a:schemeClr>
                </a:solidFill>
              </a:rPr>
              <a:t>кілька</a:t>
            </a:r>
            <a:r>
              <a:rPr lang="ru-RU" sz="2400" dirty="0">
                <a:solidFill>
                  <a:schemeClr val="accent2">
                    <a:lumMod val="75000"/>
                  </a:schemeClr>
                </a:solidFill>
              </a:rPr>
              <a:t> </a:t>
            </a:r>
            <a:r>
              <a:rPr lang="ru-RU" sz="2400" dirty="0" err="1">
                <a:solidFill>
                  <a:schemeClr val="accent2">
                    <a:lumMod val="75000"/>
                  </a:schemeClr>
                </a:solidFill>
              </a:rPr>
              <a:t>хвилин</a:t>
            </a:r>
            <a:r>
              <a:rPr lang="ru-RU" sz="2400" dirty="0">
                <a:solidFill>
                  <a:schemeClr val="accent2">
                    <a:lumMod val="75000"/>
                  </a:schemeClr>
                </a:solidFill>
              </a:rPr>
              <a:t>. </a:t>
            </a:r>
          </a:p>
        </p:txBody>
      </p:sp>
      <p:pic>
        <p:nvPicPr>
          <p:cNvPr id="7170" name="Picture 2" descr="Подготовка лётчиков на центрифуге. | Пикабу">
            <a:extLst>
              <a:ext uri="{FF2B5EF4-FFF2-40B4-BE49-F238E27FC236}">
                <a16:creationId xmlns:a16="http://schemas.microsoft.com/office/drawing/2014/main" id="{51E0FB17-0746-4496-B20F-E4B15D5FCA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55" r="13469" b="3492"/>
          <a:stretch/>
        </p:blipFill>
        <p:spPr bwMode="auto">
          <a:xfrm>
            <a:off x="1228492" y="3979958"/>
            <a:ext cx="3463418" cy="232117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осмонавт: векторные изображения и иллюстрации, которые можно скачать  бесплатно | Freepik">
            <a:extLst>
              <a:ext uri="{FF2B5EF4-FFF2-40B4-BE49-F238E27FC236}">
                <a16:creationId xmlns:a16="http://schemas.microsoft.com/office/drawing/2014/main" id="{73B0BD93-D819-46FB-8655-7040075F7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076" y="3429000"/>
            <a:ext cx="2988723" cy="298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49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DD98A-FAC7-404B-8D97-AC59B697C758}"/>
              </a:ext>
            </a:extLst>
          </p:cNvPr>
          <p:cNvSpPr>
            <a:spLocks noGrp="1"/>
          </p:cNvSpPr>
          <p:nvPr>
            <p:ph type="title"/>
          </p:nvPr>
        </p:nvSpPr>
        <p:spPr/>
        <p:txBody>
          <a:bodyPr/>
          <a:lstStyle/>
          <a:p>
            <a:r>
              <a:rPr lang="ru-RU" dirty="0">
                <a:solidFill>
                  <a:srgbClr val="C00000"/>
                </a:solidFill>
              </a:rPr>
              <a:t>           </a:t>
            </a:r>
            <a:r>
              <a:rPr lang="ru-RU" dirty="0" err="1">
                <a:solidFill>
                  <a:srgbClr val="C00000"/>
                </a:solidFill>
              </a:rPr>
              <a:t>Дякую</a:t>
            </a:r>
            <a:r>
              <a:rPr lang="ru-RU" dirty="0">
                <a:solidFill>
                  <a:srgbClr val="C00000"/>
                </a:solidFill>
              </a:rPr>
              <a:t> за </a:t>
            </a:r>
            <a:r>
              <a:rPr lang="ru-RU" dirty="0" err="1">
                <a:solidFill>
                  <a:srgbClr val="C00000"/>
                </a:solidFill>
              </a:rPr>
              <a:t>увагу</a:t>
            </a:r>
            <a:r>
              <a:rPr lang="ru-RU" dirty="0">
                <a:solidFill>
                  <a:srgbClr val="C00000"/>
                </a:solidFill>
              </a:rPr>
              <a:t>!</a:t>
            </a:r>
          </a:p>
        </p:txBody>
      </p:sp>
      <p:sp>
        <p:nvSpPr>
          <p:cNvPr id="5" name="Объект 4">
            <a:extLst>
              <a:ext uri="{FF2B5EF4-FFF2-40B4-BE49-F238E27FC236}">
                <a16:creationId xmlns:a16="http://schemas.microsoft.com/office/drawing/2014/main" id="{428934C1-65E2-4D73-A22E-332136FFD335}"/>
              </a:ext>
            </a:extLst>
          </p:cNvPr>
          <p:cNvSpPr>
            <a:spLocks noGrp="1"/>
          </p:cNvSpPr>
          <p:nvPr>
            <p:ph sz="half" idx="1"/>
          </p:nvPr>
        </p:nvSpPr>
        <p:spPr/>
        <p:txBody>
          <a:bodyPr/>
          <a:lstStyle/>
          <a:p>
            <a:endParaRPr lang="ru-RU"/>
          </a:p>
        </p:txBody>
      </p:sp>
      <p:pic>
        <p:nvPicPr>
          <p:cNvPr id="13318" name="Picture 6" descr="Некоторые авиационные секреты | Пикабу">
            <a:extLst>
              <a:ext uri="{FF2B5EF4-FFF2-40B4-BE49-F238E27FC236}">
                <a16:creationId xmlns:a16="http://schemas.microsoft.com/office/drawing/2014/main" id="{E4390FC3-7AB6-4744-ADD5-88223183DB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80045" y="388292"/>
            <a:ext cx="4184650" cy="235386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Гражданская авиация сегодня: важные аспекты и проблемы при подготовке  кадров / Хабр">
            <a:extLst>
              <a:ext uri="{FF2B5EF4-FFF2-40B4-BE49-F238E27FC236}">
                <a16:creationId xmlns:a16="http://schemas.microsoft.com/office/drawing/2014/main" id="{5CC75023-9B75-4582-B5BD-52989438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 y="1270000"/>
            <a:ext cx="4724210" cy="294431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За год цены на авиабилеты в Казахстане взлетели более чем на 8% | Inbusiness">
            <a:extLst>
              <a:ext uri="{FF2B5EF4-FFF2-40B4-BE49-F238E27FC236}">
                <a16:creationId xmlns:a16="http://schemas.microsoft.com/office/drawing/2014/main" id="{E6158CFA-6B00-4DF7-B36E-81AEF697C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701" y="1589447"/>
            <a:ext cx="3353019" cy="251152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Обои авиация 2560x1600, картинки, фото, скачать обои высокого качества">
            <a:extLst>
              <a:ext uri="{FF2B5EF4-FFF2-40B4-BE49-F238E27FC236}">
                <a16:creationId xmlns:a16="http://schemas.microsoft.com/office/drawing/2014/main" id="{E23B3A2E-1D18-4EAE-AAC2-DD43C41C4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96" y="3984923"/>
            <a:ext cx="4609909"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Фотография Самолеты Пассажирские Самолеты летящий Авиация">
            <a:extLst>
              <a:ext uri="{FF2B5EF4-FFF2-40B4-BE49-F238E27FC236}">
                <a16:creationId xmlns:a16="http://schemas.microsoft.com/office/drawing/2014/main" id="{0DA00054-2FE6-4A63-9C6E-33A1639F7B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83" y="3984923"/>
            <a:ext cx="4428666"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Бизнес-авиация">
            <a:extLst>
              <a:ext uri="{FF2B5EF4-FFF2-40B4-BE49-F238E27FC236}">
                <a16:creationId xmlns:a16="http://schemas.microsoft.com/office/drawing/2014/main" id="{D4586BBC-909B-46E2-84F9-25927F5C30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9709" y="2247221"/>
            <a:ext cx="3764986" cy="2823739"/>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Малая авиация в ОАЭ: заказать самолет">
            <a:extLst>
              <a:ext uri="{FF2B5EF4-FFF2-40B4-BE49-F238E27FC236}">
                <a16:creationId xmlns:a16="http://schemas.microsoft.com/office/drawing/2014/main" id="{455815D7-2807-4E6C-A287-59CFCA4AA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4284" y="4777347"/>
            <a:ext cx="2875877" cy="20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86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78F8C2-7EAA-4607-8D6D-6015DD6E39F3}"/>
              </a:ext>
            </a:extLst>
          </p:cNvPr>
          <p:cNvSpPr>
            <a:spLocks noGrp="1"/>
          </p:cNvSpPr>
          <p:nvPr>
            <p:ph type="title"/>
          </p:nvPr>
        </p:nvSpPr>
        <p:spPr>
          <a:xfrm>
            <a:off x="2310883" y="609600"/>
            <a:ext cx="5329570" cy="1320800"/>
          </a:xfrm>
        </p:spPr>
        <p:txBody>
          <a:bodyPr/>
          <a:lstStyle/>
          <a:p>
            <a:r>
              <a:rPr lang="uk-UA" dirty="0">
                <a:solidFill>
                  <a:srgbClr val="002060"/>
                </a:solidFill>
              </a:rPr>
              <a:t>Сили що діють на літак</a:t>
            </a:r>
            <a:endParaRPr lang="ru-RU" dirty="0">
              <a:solidFill>
                <a:srgbClr val="002060"/>
              </a:solidFill>
            </a:endParaRPr>
          </a:p>
        </p:txBody>
      </p:sp>
      <p:pic>
        <p:nvPicPr>
          <p:cNvPr id="1026" name="Picture 2" descr="Основи аеродинаміки - Чота Крилатих">
            <a:extLst>
              <a:ext uri="{FF2B5EF4-FFF2-40B4-BE49-F238E27FC236}">
                <a16:creationId xmlns:a16="http://schemas.microsoft.com/office/drawing/2014/main" id="{36940F3F-5C6E-470C-B818-63BB13327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674057"/>
            <a:ext cx="5173219" cy="187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Аеродинамічна сила — ВУЕ">
            <a:extLst>
              <a:ext uri="{FF2B5EF4-FFF2-40B4-BE49-F238E27FC236}">
                <a16:creationId xmlns:a16="http://schemas.microsoft.com/office/drawing/2014/main" id="{2B1FCEB8-D9F9-4A44-B9ED-E452923BAA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1875" y="3916219"/>
            <a:ext cx="4527586" cy="2535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Літак робить &quot;мертву&quot; петлю у вертикальній площині. Радіус петлі 200 м. При  якій швидкості літака льотчик в нижній точці петлі буде зазнавати  триразового перевантаження?">
            <a:extLst>
              <a:ext uri="{FF2B5EF4-FFF2-40B4-BE49-F238E27FC236}">
                <a16:creationId xmlns:a16="http://schemas.microsoft.com/office/drawing/2014/main" id="{17A43835-EE19-4807-9D46-DAC7127EE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102" y="1595753"/>
            <a:ext cx="3180911" cy="349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98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785DBE-0A92-4F3D-81A0-120F3A03189D}"/>
              </a:ext>
            </a:extLst>
          </p:cNvPr>
          <p:cNvSpPr>
            <a:spLocks noGrp="1"/>
          </p:cNvSpPr>
          <p:nvPr>
            <p:ph type="title"/>
          </p:nvPr>
        </p:nvSpPr>
        <p:spPr/>
        <p:txBody>
          <a:bodyPr>
            <a:noAutofit/>
          </a:bodyPr>
          <a:lstStyle/>
          <a:p>
            <a:r>
              <a:rPr lang="ru-RU" sz="2400" dirty="0" err="1">
                <a:solidFill>
                  <a:srgbClr val="002060"/>
                </a:solidFill>
              </a:rPr>
              <a:t>Знайти</a:t>
            </a:r>
            <a:r>
              <a:rPr lang="ru-RU" sz="2400" dirty="0">
                <a:solidFill>
                  <a:srgbClr val="002060"/>
                </a:solidFill>
              </a:rPr>
              <a:t> </a:t>
            </a:r>
            <a:r>
              <a:rPr lang="ru-RU" sz="2400" dirty="0" err="1">
                <a:solidFill>
                  <a:srgbClr val="002060"/>
                </a:solidFill>
              </a:rPr>
              <a:t>безпечний</a:t>
            </a:r>
            <a:r>
              <a:rPr lang="ru-RU" sz="2400" dirty="0">
                <a:solidFill>
                  <a:srgbClr val="002060"/>
                </a:solidFill>
              </a:rPr>
              <a:t> </a:t>
            </a:r>
            <a:r>
              <a:rPr lang="ru-RU" sz="2400" dirty="0" err="1">
                <a:solidFill>
                  <a:srgbClr val="002060"/>
                </a:solidFill>
              </a:rPr>
              <a:t>компроміс</a:t>
            </a:r>
            <a:r>
              <a:rPr lang="ru-RU" sz="2400" dirty="0">
                <a:solidFill>
                  <a:srgbClr val="002060"/>
                </a:solidFill>
              </a:rPr>
              <a:t> </a:t>
            </a:r>
            <a:r>
              <a:rPr lang="ru-RU" sz="2400" dirty="0" err="1">
                <a:solidFill>
                  <a:srgbClr val="002060"/>
                </a:solidFill>
              </a:rPr>
              <a:t>між</a:t>
            </a:r>
            <a:r>
              <a:rPr lang="ru-RU" sz="2400" dirty="0">
                <a:solidFill>
                  <a:srgbClr val="002060"/>
                </a:solidFill>
              </a:rPr>
              <a:t> малою вагою та </a:t>
            </a:r>
            <a:r>
              <a:rPr lang="ru-RU" sz="2400" dirty="0" err="1">
                <a:solidFill>
                  <a:srgbClr val="002060"/>
                </a:solidFill>
              </a:rPr>
              <a:t>високою</a:t>
            </a:r>
            <a:r>
              <a:rPr lang="ru-RU" sz="2400" dirty="0">
                <a:solidFill>
                  <a:srgbClr val="002060"/>
                </a:solidFill>
              </a:rPr>
              <a:t> </a:t>
            </a:r>
            <a:r>
              <a:rPr lang="ru-RU" sz="2400" dirty="0" err="1">
                <a:solidFill>
                  <a:srgbClr val="002060"/>
                </a:solidFill>
              </a:rPr>
              <a:t>міцністю</a:t>
            </a:r>
            <a:r>
              <a:rPr lang="ru-RU" sz="2400" dirty="0">
                <a:solidFill>
                  <a:srgbClr val="002060"/>
                </a:solidFill>
              </a:rPr>
              <a:t> </a:t>
            </a:r>
            <a:r>
              <a:rPr lang="ru-RU" sz="2400" dirty="0" err="1">
                <a:solidFill>
                  <a:srgbClr val="002060"/>
                </a:solidFill>
              </a:rPr>
              <a:t>дуже</a:t>
            </a:r>
            <a:r>
              <a:rPr lang="ru-RU" sz="2400" dirty="0">
                <a:solidFill>
                  <a:srgbClr val="002060"/>
                </a:solidFill>
              </a:rPr>
              <a:t> </a:t>
            </a:r>
            <a:r>
              <a:rPr lang="ru-RU" sz="2400" dirty="0" err="1">
                <a:solidFill>
                  <a:srgbClr val="002060"/>
                </a:solidFill>
              </a:rPr>
              <a:t>важливо</a:t>
            </a:r>
            <a:r>
              <a:rPr lang="ru-RU" sz="2400" dirty="0">
                <a:solidFill>
                  <a:srgbClr val="002060"/>
                </a:solidFill>
              </a:rPr>
              <a:t> при </a:t>
            </a:r>
            <a:r>
              <a:rPr lang="ru-RU" sz="2400" dirty="0" err="1">
                <a:solidFill>
                  <a:srgbClr val="002060"/>
                </a:solidFill>
              </a:rPr>
              <a:t>створенні</a:t>
            </a:r>
            <a:r>
              <a:rPr lang="ru-RU" sz="2400" dirty="0">
                <a:solidFill>
                  <a:srgbClr val="002060"/>
                </a:solidFill>
              </a:rPr>
              <a:t> </a:t>
            </a:r>
            <a:r>
              <a:rPr lang="ru-RU" sz="2400" dirty="0" err="1">
                <a:solidFill>
                  <a:srgbClr val="002060"/>
                </a:solidFill>
              </a:rPr>
              <a:t>літака</a:t>
            </a:r>
            <a:r>
              <a:rPr lang="ru-RU" sz="2400" dirty="0">
                <a:solidFill>
                  <a:srgbClr val="002060"/>
                </a:solidFill>
              </a:rPr>
              <a:t>. </a:t>
            </a:r>
            <a:r>
              <a:rPr lang="ru-RU" sz="2400" dirty="0" err="1">
                <a:solidFill>
                  <a:srgbClr val="002060"/>
                </a:solidFill>
              </a:rPr>
              <a:t>Конструкції</a:t>
            </a:r>
            <a:r>
              <a:rPr lang="ru-RU" sz="2400" dirty="0">
                <a:solidFill>
                  <a:srgbClr val="002060"/>
                </a:solidFill>
              </a:rPr>
              <a:t> </a:t>
            </a:r>
            <a:r>
              <a:rPr lang="ru-RU" sz="2400" dirty="0" err="1">
                <a:solidFill>
                  <a:srgbClr val="002060"/>
                </a:solidFill>
              </a:rPr>
              <a:t>літака</a:t>
            </a:r>
            <a:r>
              <a:rPr lang="ru-RU" sz="2400" dirty="0">
                <a:solidFill>
                  <a:srgbClr val="002060"/>
                </a:solidFill>
              </a:rPr>
              <a:t> </a:t>
            </a:r>
            <a:r>
              <a:rPr lang="ru-RU" sz="2400" dirty="0" err="1">
                <a:solidFill>
                  <a:srgbClr val="002060"/>
                </a:solidFill>
              </a:rPr>
              <a:t>повинні</a:t>
            </a:r>
            <a:r>
              <a:rPr lang="ru-RU" sz="2400" dirty="0">
                <a:solidFill>
                  <a:srgbClr val="002060"/>
                </a:solidFill>
              </a:rPr>
              <a:t> бути легкими, але </a:t>
            </a:r>
            <a:r>
              <a:rPr lang="ru-RU" sz="2400" dirty="0" err="1">
                <a:solidFill>
                  <a:srgbClr val="002060"/>
                </a:solidFill>
              </a:rPr>
              <a:t>міцними</a:t>
            </a:r>
            <a:r>
              <a:rPr lang="ru-RU" sz="2400" dirty="0">
                <a:solidFill>
                  <a:srgbClr val="002060"/>
                </a:solidFill>
              </a:rPr>
              <a:t> та </a:t>
            </a:r>
            <a:r>
              <a:rPr lang="ru-RU" sz="2400" dirty="0" err="1">
                <a:solidFill>
                  <a:srgbClr val="002060"/>
                </a:solidFill>
              </a:rPr>
              <a:t>достатньо</a:t>
            </a:r>
            <a:r>
              <a:rPr lang="ru-RU" sz="2400" dirty="0">
                <a:solidFill>
                  <a:srgbClr val="002060"/>
                </a:solidFill>
              </a:rPr>
              <a:t> </a:t>
            </a:r>
            <a:r>
              <a:rPr lang="ru-RU" sz="2400" dirty="0" err="1">
                <a:solidFill>
                  <a:srgbClr val="002060"/>
                </a:solidFill>
              </a:rPr>
              <a:t>жорсткими</a:t>
            </a:r>
            <a:r>
              <a:rPr lang="ru-RU" sz="2400" dirty="0">
                <a:solidFill>
                  <a:srgbClr val="002060"/>
                </a:solidFill>
              </a:rPr>
              <a:t>, </a:t>
            </a:r>
            <a:r>
              <a:rPr lang="ru-RU" sz="2400" dirty="0" err="1">
                <a:solidFill>
                  <a:srgbClr val="002060"/>
                </a:solidFill>
              </a:rPr>
              <a:t>щоб</a:t>
            </a:r>
            <a:r>
              <a:rPr lang="ru-RU" sz="2400" dirty="0">
                <a:solidFill>
                  <a:srgbClr val="002060"/>
                </a:solidFill>
              </a:rPr>
              <a:t> </a:t>
            </a:r>
            <a:r>
              <a:rPr lang="ru-RU" sz="2400" dirty="0" err="1">
                <a:solidFill>
                  <a:srgbClr val="002060"/>
                </a:solidFill>
              </a:rPr>
              <a:t>протистояти</a:t>
            </a:r>
            <a:r>
              <a:rPr lang="ru-RU" sz="2400" dirty="0">
                <a:solidFill>
                  <a:srgbClr val="002060"/>
                </a:solidFill>
              </a:rPr>
              <a:t> </a:t>
            </a:r>
            <a:r>
              <a:rPr lang="ru-RU" sz="2400" dirty="0" err="1">
                <a:solidFill>
                  <a:srgbClr val="002060"/>
                </a:solidFill>
              </a:rPr>
              <a:t>різним</a:t>
            </a:r>
            <a:r>
              <a:rPr lang="ru-RU" sz="2400" dirty="0">
                <a:solidFill>
                  <a:srgbClr val="002060"/>
                </a:solidFill>
              </a:rPr>
              <a:t> силам, </a:t>
            </a:r>
            <a:r>
              <a:rPr lang="ru-RU" sz="2400" dirty="0" err="1">
                <a:solidFill>
                  <a:srgbClr val="002060"/>
                </a:solidFill>
              </a:rPr>
              <a:t>що</a:t>
            </a:r>
            <a:r>
              <a:rPr lang="ru-RU" sz="2400" dirty="0">
                <a:solidFill>
                  <a:srgbClr val="002060"/>
                </a:solidFill>
              </a:rPr>
              <a:t> </a:t>
            </a:r>
            <a:r>
              <a:rPr lang="ru-RU" sz="2400" dirty="0" err="1">
                <a:solidFill>
                  <a:srgbClr val="002060"/>
                </a:solidFill>
              </a:rPr>
              <a:t>діють</a:t>
            </a:r>
            <a:r>
              <a:rPr lang="ru-RU" sz="2400" dirty="0">
                <a:solidFill>
                  <a:srgbClr val="002060"/>
                </a:solidFill>
              </a:rPr>
              <a:t> на </a:t>
            </a:r>
            <a:r>
              <a:rPr lang="ru-RU" sz="2400" dirty="0" err="1">
                <a:solidFill>
                  <a:srgbClr val="002060"/>
                </a:solidFill>
              </a:rPr>
              <a:t>літак</a:t>
            </a:r>
            <a:r>
              <a:rPr lang="ru-RU" sz="2400" dirty="0">
                <a:solidFill>
                  <a:srgbClr val="002060"/>
                </a:solidFill>
              </a:rPr>
              <a:t> </a:t>
            </a:r>
            <a:r>
              <a:rPr lang="ru-RU" sz="2400" dirty="0" err="1">
                <a:solidFill>
                  <a:srgbClr val="002060"/>
                </a:solidFill>
              </a:rPr>
              <a:t>під</a:t>
            </a:r>
            <a:r>
              <a:rPr lang="ru-RU" sz="2400" dirty="0">
                <a:solidFill>
                  <a:srgbClr val="002060"/>
                </a:solidFill>
              </a:rPr>
              <a:t> час </a:t>
            </a:r>
            <a:r>
              <a:rPr lang="ru-RU" sz="2400" dirty="0" err="1">
                <a:solidFill>
                  <a:srgbClr val="002060"/>
                </a:solidFill>
              </a:rPr>
              <a:t>польоту</a:t>
            </a:r>
            <a:r>
              <a:rPr lang="ru-RU" sz="2400" dirty="0">
                <a:solidFill>
                  <a:srgbClr val="002060"/>
                </a:solidFill>
              </a:rPr>
              <a:t>. Вони </a:t>
            </a:r>
            <a:r>
              <a:rPr lang="ru-RU" sz="2400" dirty="0" err="1">
                <a:solidFill>
                  <a:srgbClr val="002060"/>
                </a:solidFill>
              </a:rPr>
              <a:t>також</a:t>
            </a:r>
            <a:r>
              <a:rPr lang="ru-RU" sz="2400" dirty="0">
                <a:solidFill>
                  <a:srgbClr val="002060"/>
                </a:solidFill>
              </a:rPr>
              <a:t> </a:t>
            </a:r>
            <a:r>
              <a:rPr lang="ru-RU" sz="2400" dirty="0" err="1">
                <a:solidFill>
                  <a:srgbClr val="002060"/>
                </a:solidFill>
              </a:rPr>
              <a:t>повинні</a:t>
            </a:r>
            <a:r>
              <a:rPr lang="ru-RU" sz="2400" dirty="0">
                <a:solidFill>
                  <a:srgbClr val="002060"/>
                </a:solidFill>
              </a:rPr>
              <a:t> бути </a:t>
            </a:r>
            <a:r>
              <a:rPr lang="ru-RU" sz="2400" dirty="0" err="1">
                <a:solidFill>
                  <a:srgbClr val="002060"/>
                </a:solidFill>
              </a:rPr>
              <a:t>достатньо</a:t>
            </a:r>
            <a:r>
              <a:rPr lang="ru-RU" sz="2400" dirty="0">
                <a:solidFill>
                  <a:srgbClr val="002060"/>
                </a:solidFill>
              </a:rPr>
              <a:t> </a:t>
            </a:r>
            <a:r>
              <a:rPr lang="ru-RU" sz="2400" dirty="0" err="1">
                <a:solidFill>
                  <a:srgbClr val="002060"/>
                </a:solidFill>
              </a:rPr>
              <a:t>міцними</a:t>
            </a:r>
            <a:r>
              <a:rPr lang="ru-RU" sz="2400" dirty="0">
                <a:solidFill>
                  <a:srgbClr val="002060"/>
                </a:solidFill>
              </a:rPr>
              <a:t>, </a:t>
            </a:r>
            <a:r>
              <a:rPr lang="ru-RU" sz="2400" dirty="0" err="1">
                <a:solidFill>
                  <a:srgbClr val="002060"/>
                </a:solidFill>
              </a:rPr>
              <a:t>щоб</a:t>
            </a:r>
            <a:r>
              <a:rPr lang="ru-RU" sz="2400" dirty="0">
                <a:solidFill>
                  <a:srgbClr val="002060"/>
                </a:solidFill>
              </a:rPr>
              <a:t> </a:t>
            </a:r>
            <a:r>
              <a:rPr lang="ru-RU" sz="2400" dirty="0" err="1">
                <a:solidFill>
                  <a:srgbClr val="002060"/>
                </a:solidFill>
              </a:rPr>
              <a:t>витримувати</a:t>
            </a:r>
            <a:r>
              <a:rPr lang="ru-RU" sz="2400" dirty="0">
                <a:solidFill>
                  <a:srgbClr val="002060"/>
                </a:solidFill>
              </a:rPr>
              <a:t> </a:t>
            </a:r>
            <a:r>
              <a:rPr lang="ru-RU" sz="2400" dirty="0" err="1">
                <a:solidFill>
                  <a:srgbClr val="002060"/>
                </a:solidFill>
              </a:rPr>
              <a:t>ці</a:t>
            </a:r>
            <a:r>
              <a:rPr lang="ru-RU" sz="2400" dirty="0">
                <a:solidFill>
                  <a:srgbClr val="002060"/>
                </a:solidFill>
              </a:rPr>
              <a:t> </a:t>
            </a:r>
            <a:r>
              <a:rPr lang="ru-RU" sz="2400" dirty="0" err="1">
                <a:solidFill>
                  <a:srgbClr val="002060"/>
                </a:solidFill>
              </a:rPr>
              <a:t>сили</a:t>
            </a:r>
            <a:r>
              <a:rPr lang="ru-RU" sz="2400" dirty="0">
                <a:solidFill>
                  <a:srgbClr val="002060"/>
                </a:solidFill>
              </a:rPr>
              <a:t> </a:t>
            </a:r>
            <a:r>
              <a:rPr lang="ru-RU" sz="2400" dirty="0" err="1">
                <a:solidFill>
                  <a:srgbClr val="002060"/>
                </a:solidFill>
              </a:rPr>
              <a:t>протягом</a:t>
            </a:r>
            <a:r>
              <a:rPr lang="ru-RU" sz="2400" dirty="0">
                <a:solidFill>
                  <a:srgbClr val="002060"/>
                </a:solidFill>
              </a:rPr>
              <a:t> </a:t>
            </a:r>
            <a:r>
              <a:rPr lang="ru-RU" sz="2400" dirty="0" err="1">
                <a:solidFill>
                  <a:srgbClr val="002060"/>
                </a:solidFill>
              </a:rPr>
              <a:t>усього</a:t>
            </a:r>
            <a:r>
              <a:rPr lang="ru-RU" sz="2400" dirty="0">
                <a:solidFill>
                  <a:srgbClr val="002060"/>
                </a:solidFill>
              </a:rPr>
              <a:t> </a:t>
            </a:r>
            <a:r>
              <a:rPr lang="ru-RU" sz="2400" dirty="0" err="1">
                <a:solidFill>
                  <a:srgbClr val="002060"/>
                </a:solidFill>
              </a:rPr>
              <a:t>терміну</a:t>
            </a:r>
            <a:r>
              <a:rPr lang="ru-RU" sz="2400" dirty="0">
                <a:solidFill>
                  <a:srgbClr val="002060"/>
                </a:solidFill>
              </a:rPr>
              <a:t> </a:t>
            </a:r>
            <a:r>
              <a:rPr lang="ru-RU" sz="2400" dirty="0" err="1">
                <a:solidFill>
                  <a:srgbClr val="002060"/>
                </a:solidFill>
              </a:rPr>
              <a:t>служби</a:t>
            </a:r>
            <a:r>
              <a:rPr lang="ru-RU" sz="2400" dirty="0">
                <a:solidFill>
                  <a:srgbClr val="002060"/>
                </a:solidFill>
              </a:rPr>
              <a:t> </a:t>
            </a:r>
            <a:r>
              <a:rPr lang="ru-RU" sz="2400" dirty="0" err="1">
                <a:solidFill>
                  <a:srgbClr val="002060"/>
                </a:solidFill>
              </a:rPr>
              <a:t>літака</a:t>
            </a:r>
            <a:r>
              <a:rPr lang="ru-RU" sz="2400" dirty="0">
                <a:solidFill>
                  <a:srgbClr val="002060"/>
                </a:solidFill>
              </a:rPr>
              <a:t>.</a:t>
            </a:r>
          </a:p>
        </p:txBody>
      </p:sp>
      <p:pic>
        <p:nvPicPr>
          <p:cNvPr id="8194" name="Picture 2" descr="$60 млн: самолет Сергея Галицкого попал в топ-10 самых дорогих  бизнес-джетов в России - Кубанские новости">
            <a:extLst>
              <a:ext uri="{FF2B5EF4-FFF2-40B4-BE49-F238E27FC236}">
                <a16:creationId xmlns:a16="http://schemas.microsoft.com/office/drawing/2014/main" id="{8EEC3647-435B-4488-ACA8-69BD8BB92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854548"/>
            <a:ext cx="4062794" cy="25463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Самолет МС-21 опоздал на 6 лет - Ведомости">
            <a:extLst>
              <a:ext uri="{FF2B5EF4-FFF2-40B4-BE49-F238E27FC236}">
                <a16:creationId xmlns:a16="http://schemas.microsoft.com/office/drawing/2014/main" id="{1D04618A-6263-4157-AE5C-C7E374AAD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754" y="3854548"/>
            <a:ext cx="4547141" cy="25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697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D93C58-9B5A-431B-A84D-A006383D0418}"/>
              </a:ext>
            </a:extLst>
          </p:cNvPr>
          <p:cNvSpPr>
            <a:spLocks noGrp="1"/>
          </p:cNvSpPr>
          <p:nvPr>
            <p:ph type="title"/>
          </p:nvPr>
        </p:nvSpPr>
        <p:spPr/>
        <p:txBody>
          <a:bodyPr/>
          <a:lstStyle/>
          <a:p>
            <a:r>
              <a:rPr lang="uk-UA" dirty="0">
                <a:solidFill>
                  <a:srgbClr val="002060"/>
                </a:solidFill>
              </a:rPr>
              <a:t>На літак діють сили як на землі так і у повітрі:</a:t>
            </a:r>
            <a:endParaRPr lang="ru-RU" dirty="0">
              <a:solidFill>
                <a:srgbClr val="002060"/>
              </a:solidFill>
            </a:endParaRPr>
          </a:p>
        </p:txBody>
      </p:sp>
      <p:pic>
        <p:nvPicPr>
          <p:cNvPr id="2050" name="Picture 2" descr="У результаті російської атаки згорів найбільший в світі літак «Мрія»">
            <a:extLst>
              <a:ext uri="{FF2B5EF4-FFF2-40B4-BE49-F238E27FC236}">
                <a16:creationId xmlns:a16="http://schemas.microsoft.com/office/drawing/2014/main" id="{3C5B540E-5AC8-40C7-9F73-82AF9AB199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950" y="2031779"/>
            <a:ext cx="4963811" cy="27944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CA1FCE07-AB9C-483D-98F8-D3FA227BDA38}"/>
              </a:ext>
            </a:extLst>
          </p:cNvPr>
          <p:cNvSpPr/>
          <p:nvPr/>
        </p:nvSpPr>
        <p:spPr>
          <a:xfrm>
            <a:off x="543949" y="5401994"/>
            <a:ext cx="9908346" cy="830997"/>
          </a:xfrm>
          <a:prstGeom prst="rect">
            <a:avLst/>
          </a:prstGeom>
        </p:spPr>
        <p:txBody>
          <a:bodyPr wrap="square">
            <a:spAutoFit/>
          </a:bodyPr>
          <a:lstStyle/>
          <a:p>
            <a:r>
              <a:rPr lang="ru-RU" sz="2400" dirty="0">
                <a:solidFill>
                  <a:srgbClr val="002060"/>
                </a:solidFill>
              </a:rPr>
              <a:t>На </a:t>
            </a:r>
            <a:r>
              <a:rPr lang="ru-RU" sz="2400" dirty="0" err="1">
                <a:solidFill>
                  <a:srgbClr val="002060"/>
                </a:solidFill>
              </a:rPr>
              <a:t>землі</a:t>
            </a:r>
            <a:r>
              <a:rPr lang="ru-RU" sz="2400" dirty="0">
                <a:solidFill>
                  <a:srgbClr val="002060"/>
                </a:solidFill>
              </a:rPr>
              <a:t>: сила </a:t>
            </a:r>
            <a:r>
              <a:rPr lang="ru-RU" sz="2400" dirty="0" err="1">
                <a:solidFill>
                  <a:srgbClr val="002060"/>
                </a:solidFill>
              </a:rPr>
              <a:t>реакції</a:t>
            </a:r>
            <a:r>
              <a:rPr lang="ru-RU" sz="2400" dirty="0">
                <a:solidFill>
                  <a:srgbClr val="002060"/>
                </a:solidFill>
              </a:rPr>
              <a:t>, </a:t>
            </a:r>
            <a:r>
              <a:rPr lang="ru-RU" sz="2400" dirty="0" err="1">
                <a:solidFill>
                  <a:srgbClr val="002060"/>
                </a:solidFill>
              </a:rPr>
              <a:t>прямий</a:t>
            </a:r>
            <a:r>
              <a:rPr lang="ru-RU" sz="2400" dirty="0">
                <a:solidFill>
                  <a:srgbClr val="002060"/>
                </a:solidFill>
              </a:rPr>
              <a:t> удар об фюзеляж при </a:t>
            </a:r>
            <a:r>
              <a:rPr lang="ru-RU" sz="2400" dirty="0" err="1">
                <a:solidFill>
                  <a:srgbClr val="002060"/>
                </a:solidFill>
              </a:rPr>
              <a:t>аварійній</a:t>
            </a:r>
            <a:r>
              <a:rPr lang="ru-RU" sz="2400" dirty="0">
                <a:solidFill>
                  <a:srgbClr val="002060"/>
                </a:solidFill>
              </a:rPr>
              <a:t> </a:t>
            </a:r>
            <a:r>
              <a:rPr lang="ru-RU" sz="2400" dirty="0" err="1">
                <a:solidFill>
                  <a:srgbClr val="002060"/>
                </a:solidFill>
              </a:rPr>
              <a:t>посадці</a:t>
            </a:r>
            <a:endParaRPr lang="ru-RU" sz="2400" dirty="0">
              <a:solidFill>
                <a:srgbClr val="002060"/>
              </a:solidFill>
            </a:endParaRPr>
          </a:p>
        </p:txBody>
      </p:sp>
      <p:pic>
        <p:nvPicPr>
          <p:cNvPr id="2054" name="Picture 6" descr="Як українська &quot;Мрія&quot; викликала політичний скандал у Польщі - BBC News  Україна">
            <a:extLst>
              <a:ext uri="{FF2B5EF4-FFF2-40B4-BE49-F238E27FC236}">
                <a16:creationId xmlns:a16="http://schemas.microsoft.com/office/drawing/2014/main" id="{BAD8E3DE-BBF4-419E-A14F-D4B00802A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007" y="2031779"/>
            <a:ext cx="4990075" cy="279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1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6D2FE8-56FA-4085-9A86-0F63177E2913}"/>
              </a:ext>
            </a:extLst>
          </p:cNvPr>
          <p:cNvSpPr>
            <a:spLocks noGrp="1"/>
          </p:cNvSpPr>
          <p:nvPr>
            <p:ph type="title"/>
          </p:nvPr>
        </p:nvSpPr>
        <p:spPr/>
        <p:txBody>
          <a:bodyPr>
            <a:normAutofit fontScale="90000"/>
          </a:bodyPr>
          <a:lstStyle/>
          <a:p>
            <a:r>
              <a:rPr lang="ru-RU" dirty="0">
                <a:solidFill>
                  <a:srgbClr val="002060"/>
                </a:solidFill>
              </a:rPr>
              <a:t>У </a:t>
            </a:r>
            <a:r>
              <a:rPr lang="ru-RU" dirty="0" err="1">
                <a:solidFill>
                  <a:srgbClr val="002060"/>
                </a:solidFill>
              </a:rPr>
              <a:t>повітрі</a:t>
            </a:r>
            <a:r>
              <a:rPr lang="ru-RU" dirty="0">
                <a:solidFill>
                  <a:srgbClr val="002060"/>
                </a:solidFill>
              </a:rPr>
              <a:t>: </a:t>
            </a:r>
            <a:r>
              <a:rPr lang="ru-RU" dirty="0" err="1">
                <a:solidFill>
                  <a:srgbClr val="002060"/>
                </a:solidFill>
              </a:rPr>
              <a:t>аеродинамічні</a:t>
            </a:r>
            <a:r>
              <a:rPr lang="ru-RU" dirty="0">
                <a:solidFill>
                  <a:srgbClr val="002060"/>
                </a:solidFill>
              </a:rPr>
              <a:t> </a:t>
            </a:r>
            <a:r>
              <a:rPr lang="ru-RU" dirty="0" err="1">
                <a:solidFill>
                  <a:srgbClr val="002060"/>
                </a:solidFill>
              </a:rPr>
              <a:t>сили</a:t>
            </a:r>
            <a:r>
              <a:rPr lang="ru-RU" dirty="0">
                <a:solidFill>
                  <a:srgbClr val="002060"/>
                </a:solidFill>
              </a:rPr>
              <a:t>, </a:t>
            </a:r>
            <a:r>
              <a:rPr lang="ru-RU" dirty="0" err="1">
                <a:solidFill>
                  <a:srgbClr val="002060"/>
                </a:solidFill>
              </a:rPr>
              <a:t>прискорення</a:t>
            </a:r>
            <a:r>
              <a:rPr lang="ru-RU" dirty="0">
                <a:solidFill>
                  <a:srgbClr val="002060"/>
                </a:solidFill>
              </a:rPr>
              <a:t>, </a:t>
            </a:r>
            <a:r>
              <a:rPr lang="ru-RU" dirty="0" err="1">
                <a:solidFill>
                  <a:srgbClr val="002060"/>
                </a:solidFill>
              </a:rPr>
              <a:t>турбулентність</a:t>
            </a:r>
            <a:r>
              <a:rPr lang="ru-RU" dirty="0">
                <a:solidFill>
                  <a:srgbClr val="002060"/>
                </a:solidFill>
              </a:rPr>
              <a:t>, </a:t>
            </a:r>
            <a:r>
              <a:rPr lang="ru-RU" dirty="0" err="1">
                <a:solidFill>
                  <a:srgbClr val="002060"/>
                </a:solidFill>
              </a:rPr>
              <a:t>вібрація</a:t>
            </a:r>
            <a:r>
              <a:rPr lang="ru-RU" dirty="0">
                <a:solidFill>
                  <a:srgbClr val="002060"/>
                </a:solidFill>
              </a:rPr>
              <a:t> </a:t>
            </a:r>
            <a:r>
              <a:rPr lang="ru-RU" dirty="0" err="1">
                <a:solidFill>
                  <a:srgbClr val="002060"/>
                </a:solidFill>
              </a:rPr>
              <a:t>двигуна</a:t>
            </a:r>
            <a:r>
              <a:rPr lang="ru-RU" dirty="0">
                <a:solidFill>
                  <a:srgbClr val="002060"/>
                </a:solidFill>
              </a:rPr>
              <a:t>, </a:t>
            </a:r>
            <a:r>
              <a:rPr lang="ru-RU" dirty="0" err="1">
                <a:solidFill>
                  <a:srgbClr val="002060"/>
                </a:solidFill>
              </a:rPr>
              <a:t>зміна</a:t>
            </a:r>
            <a:r>
              <a:rPr lang="ru-RU" dirty="0">
                <a:solidFill>
                  <a:srgbClr val="002060"/>
                </a:solidFill>
              </a:rPr>
              <a:t> </a:t>
            </a:r>
            <a:r>
              <a:rPr lang="ru-RU" dirty="0" err="1">
                <a:solidFill>
                  <a:srgbClr val="002060"/>
                </a:solidFill>
              </a:rPr>
              <a:t>тиску</a:t>
            </a:r>
            <a:r>
              <a:rPr lang="ru-RU" dirty="0">
                <a:solidFill>
                  <a:srgbClr val="002060"/>
                </a:solidFill>
              </a:rPr>
              <a:t>, </a:t>
            </a:r>
            <a:r>
              <a:rPr lang="ru-RU" dirty="0" err="1">
                <a:solidFill>
                  <a:srgbClr val="002060"/>
                </a:solidFill>
              </a:rPr>
              <a:t>трепетання</a:t>
            </a:r>
            <a:r>
              <a:rPr lang="ru-RU" dirty="0">
                <a:solidFill>
                  <a:srgbClr val="002060"/>
                </a:solidFill>
              </a:rPr>
              <a:t>.</a:t>
            </a:r>
          </a:p>
        </p:txBody>
      </p:sp>
      <p:pic>
        <p:nvPicPr>
          <p:cNvPr id="3074" name="Picture 2" descr="Мрія» – згоріла: показали, що лишилося від нашого унікального літака (ФОТО)  — Радіо ТРЕК">
            <a:extLst>
              <a:ext uri="{FF2B5EF4-FFF2-40B4-BE49-F238E27FC236}">
                <a16:creationId xmlns:a16="http://schemas.microsoft.com/office/drawing/2014/main" id="{CC7802FB-9929-4E10-8AE4-73162C83EC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2344" y="2307103"/>
            <a:ext cx="7697647" cy="432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29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0FD41D-D92A-49F7-9DB3-52E9DB3FD135}"/>
              </a:ext>
            </a:extLst>
          </p:cNvPr>
          <p:cNvSpPr>
            <a:spLocks noGrp="1"/>
          </p:cNvSpPr>
          <p:nvPr>
            <p:ph type="title"/>
          </p:nvPr>
        </p:nvSpPr>
        <p:spPr/>
        <p:txBody>
          <a:bodyPr>
            <a:normAutofit fontScale="90000"/>
          </a:bodyPr>
          <a:lstStyle/>
          <a:p>
            <a:r>
              <a:rPr lang="ru-RU" dirty="0" err="1">
                <a:solidFill>
                  <a:srgbClr val="7030A0"/>
                </a:solidFill>
              </a:rPr>
              <a:t>Літак</a:t>
            </a:r>
            <a:r>
              <a:rPr lang="ru-RU" dirty="0">
                <a:solidFill>
                  <a:srgbClr val="7030A0"/>
                </a:solidFill>
              </a:rPr>
              <a:t> в основному повинен </a:t>
            </a:r>
            <a:r>
              <a:rPr lang="ru-RU" dirty="0" err="1">
                <a:solidFill>
                  <a:srgbClr val="7030A0"/>
                </a:solidFill>
              </a:rPr>
              <a:t>витримувати</a:t>
            </a:r>
            <a:r>
              <a:rPr lang="ru-RU" dirty="0">
                <a:solidFill>
                  <a:srgbClr val="7030A0"/>
                </a:solidFill>
              </a:rPr>
              <a:t> два </a:t>
            </a:r>
            <a:r>
              <a:rPr lang="ru-RU" dirty="0" err="1">
                <a:solidFill>
                  <a:srgbClr val="7030A0"/>
                </a:solidFill>
              </a:rPr>
              <a:t>типи</a:t>
            </a:r>
            <a:r>
              <a:rPr lang="ru-RU" dirty="0">
                <a:solidFill>
                  <a:srgbClr val="7030A0"/>
                </a:solidFill>
              </a:rPr>
              <a:t> </a:t>
            </a:r>
            <a:r>
              <a:rPr lang="ru-RU" dirty="0" err="1">
                <a:solidFill>
                  <a:srgbClr val="7030A0"/>
                </a:solidFill>
              </a:rPr>
              <a:t>основних</a:t>
            </a:r>
            <a:r>
              <a:rPr lang="ru-RU" dirty="0">
                <a:solidFill>
                  <a:srgbClr val="7030A0"/>
                </a:solidFill>
              </a:rPr>
              <a:t> </a:t>
            </a:r>
            <a:r>
              <a:rPr lang="ru-RU" dirty="0" err="1">
                <a:solidFill>
                  <a:srgbClr val="7030A0"/>
                </a:solidFill>
              </a:rPr>
              <a:t>навантажень</a:t>
            </a:r>
            <a:r>
              <a:rPr lang="ru-RU" dirty="0">
                <a:solidFill>
                  <a:srgbClr val="7030A0"/>
                </a:solidFill>
              </a:rPr>
              <a:t>:</a:t>
            </a:r>
            <a:br>
              <a:rPr lang="ru-RU" dirty="0">
                <a:solidFill>
                  <a:srgbClr val="7030A0"/>
                </a:solidFill>
              </a:rPr>
            </a:br>
            <a:r>
              <a:rPr lang="ru-RU" dirty="0">
                <a:solidFill>
                  <a:srgbClr val="7030A0"/>
                </a:solidFill>
              </a:rPr>
              <a:t>1)    </a:t>
            </a:r>
            <a:r>
              <a:rPr lang="ru-RU" dirty="0" err="1">
                <a:solidFill>
                  <a:srgbClr val="7030A0"/>
                </a:solidFill>
              </a:rPr>
              <a:t>Навантаження</a:t>
            </a:r>
            <a:r>
              <a:rPr lang="ru-RU" dirty="0">
                <a:solidFill>
                  <a:srgbClr val="7030A0"/>
                </a:solidFill>
              </a:rPr>
              <a:t> на </a:t>
            </a:r>
            <a:r>
              <a:rPr lang="ru-RU" dirty="0" err="1">
                <a:solidFill>
                  <a:srgbClr val="7030A0"/>
                </a:solidFill>
              </a:rPr>
              <a:t>землі</a:t>
            </a:r>
            <a:r>
              <a:rPr lang="ru-RU" dirty="0">
                <a:solidFill>
                  <a:srgbClr val="7030A0"/>
                </a:solidFill>
              </a:rPr>
              <a:t> :    З </a:t>
            </a:r>
            <a:r>
              <a:rPr lang="ru-RU" dirty="0" err="1">
                <a:solidFill>
                  <a:srgbClr val="7030A0"/>
                </a:solidFill>
              </a:rPr>
              <a:t>якими</a:t>
            </a:r>
            <a:r>
              <a:rPr lang="ru-RU" dirty="0">
                <a:solidFill>
                  <a:srgbClr val="7030A0"/>
                </a:solidFill>
              </a:rPr>
              <a:t> </a:t>
            </a:r>
            <a:r>
              <a:rPr lang="ru-RU" dirty="0" err="1">
                <a:solidFill>
                  <a:srgbClr val="7030A0"/>
                </a:solidFill>
              </a:rPr>
              <a:t>стикається</a:t>
            </a:r>
            <a:r>
              <a:rPr lang="ru-RU" dirty="0">
                <a:solidFill>
                  <a:srgbClr val="7030A0"/>
                </a:solidFill>
              </a:rPr>
              <a:t> </a:t>
            </a:r>
            <a:r>
              <a:rPr lang="ru-RU" dirty="0" err="1">
                <a:solidFill>
                  <a:srgbClr val="7030A0"/>
                </a:solidFill>
              </a:rPr>
              <a:t>літак</a:t>
            </a:r>
            <a:r>
              <a:rPr lang="ru-RU" dirty="0">
                <a:solidFill>
                  <a:srgbClr val="7030A0"/>
                </a:solidFill>
              </a:rPr>
              <a:t> </a:t>
            </a:r>
            <a:r>
              <a:rPr lang="ru-RU" dirty="0" err="1">
                <a:solidFill>
                  <a:srgbClr val="7030A0"/>
                </a:solidFill>
              </a:rPr>
              <a:t>під</a:t>
            </a:r>
            <a:r>
              <a:rPr lang="ru-RU" dirty="0">
                <a:solidFill>
                  <a:srgbClr val="7030A0"/>
                </a:solidFill>
              </a:rPr>
              <a:t> час </a:t>
            </a:r>
            <a:r>
              <a:rPr lang="ru-RU" dirty="0" err="1">
                <a:solidFill>
                  <a:srgbClr val="7030A0"/>
                </a:solidFill>
              </a:rPr>
              <a:t>руху</a:t>
            </a:r>
            <a:r>
              <a:rPr lang="ru-RU" dirty="0">
                <a:solidFill>
                  <a:srgbClr val="7030A0"/>
                </a:solidFill>
              </a:rPr>
              <a:t> на </a:t>
            </a:r>
            <a:r>
              <a:rPr lang="ru-RU" dirty="0" err="1">
                <a:solidFill>
                  <a:srgbClr val="7030A0"/>
                </a:solidFill>
              </a:rPr>
              <a:t>землі</a:t>
            </a:r>
            <a:r>
              <a:rPr lang="ru-RU" dirty="0">
                <a:solidFill>
                  <a:srgbClr val="7030A0"/>
                </a:solidFill>
              </a:rPr>
              <a:t>; </a:t>
            </a:r>
            <a:r>
              <a:rPr lang="ru-RU" dirty="0" err="1">
                <a:solidFill>
                  <a:srgbClr val="7030A0"/>
                </a:solidFill>
              </a:rPr>
              <a:t>тобто</a:t>
            </a:r>
            <a:r>
              <a:rPr lang="ru-RU" dirty="0">
                <a:solidFill>
                  <a:srgbClr val="7030A0"/>
                </a:solidFill>
              </a:rPr>
              <a:t>: </a:t>
            </a:r>
            <a:r>
              <a:rPr lang="ru-RU" dirty="0" err="1">
                <a:solidFill>
                  <a:srgbClr val="7030A0"/>
                </a:solidFill>
              </a:rPr>
              <a:t>руління</a:t>
            </a:r>
            <a:r>
              <a:rPr lang="ru-RU" dirty="0">
                <a:solidFill>
                  <a:srgbClr val="7030A0"/>
                </a:solidFill>
              </a:rPr>
              <a:t>, посадка, </a:t>
            </a:r>
            <a:r>
              <a:rPr lang="ru-RU" dirty="0" err="1">
                <a:solidFill>
                  <a:srgbClr val="7030A0"/>
                </a:solidFill>
              </a:rPr>
              <a:t>буксирування</a:t>
            </a:r>
            <a:r>
              <a:rPr lang="ru-RU" dirty="0">
                <a:solidFill>
                  <a:srgbClr val="7030A0"/>
                </a:solidFill>
              </a:rPr>
              <a:t> </a:t>
            </a:r>
            <a:r>
              <a:rPr lang="ru-RU" dirty="0" err="1">
                <a:solidFill>
                  <a:srgbClr val="7030A0"/>
                </a:solidFill>
              </a:rPr>
              <a:t>тощо</a:t>
            </a:r>
            <a:r>
              <a:rPr lang="en-US" dirty="0">
                <a:solidFill>
                  <a:srgbClr val="7030A0"/>
                </a:solidFill>
              </a:rPr>
              <a:t>;</a:t>
            </a:r>
            <a:br>
              <a:rPr lang="ru-RU" dirty="0">
                <a:solidFill>
                  <a:srgbClr val="7030A0"/>
                </a:solidFill>
              </a:rPr>
            </a:br>
            <a:r>
              <a:rPr lang="ru-RU" dirty="0">
                <a:solidFill>
                  <a:srgbClr val="7030A0"/>
                </a:solidFill>
              </a:rPr>
              <a:t>2)     </a:t>
            </a:r>
            <a:r>
              <a:rPr lang="ru-RU" dirty="0" err="1">
                <a:solidFill>
                  <a:srgbClr val="7030A0"/>
                </a:solidFill>
              </a:rPr>
              <a:t>Повітряні</a:t>
            </a:r>
            <a:r>
              <a:rPr lang="ru-RU" dirty="0">
                <a:solidFill>
                  <a:srgbClr val="7030A0"/>
                </a:solidFill>
              </a:rPr>
              <a:t> </a:t>
            </a:r>
            <a:r>
              <a:rPr lang="ru-RU" dirty="0" err="1">
                <a:solidFill>
                  <a:srgbClr val="7030A0"/>
                </a:solidFill>
              </a:rPr>
              <a:t>навантаження</a:t>
            </a:r>
            <a:r>
              <a:rPr lang="ru-RU" dirty="0">
                <a:solidFill>
                  <a:srgbClr val="7030A0"/>
                </a:solidFill>
              </a:rPr>
              <a:t>/</a:t>
            </a:r>
            <a:r>
              <a:rPr lang="ru-RU" dirty="0" err="1">
                <a:solidFill>
                  <a:srgbClr val="7030A0"/>
                </a:solidFill>
              </a:rPr>
              <a:t>Польотні</a:t>
            </a:r>
            <a:r>
              <a:rPr lang="ru-RU" dirty="0">
                <a:solidFill>
                  <a:srgbClr val="7030A0"/>
                </a:solidFill>
              </a:rPr>
              <a:t> </a:t>
            </a:r>
            <a:r>
              <a:rPr lang="ru-RU" dirty="0" err="1">
                <a:solidFill>
                  <a:srgbClr val="7030A0"/>
                </a:solidFill>
              </a:rPr>
              <a:t>навантаження</a:t>
            </a:r>
            <a:r>
              <a:rPr lang="ru-RU" dirty="0">
                <a:solidFill>
                  <a:srgbClr val="7030A0"/>
                </a:solidFill>
              </a:rPr>
              <a:t> : </a:t>
            </a:r>
            <a:r>
              <a:rPr lang="ru-RU" dirty="0" err="1">
                <a:solidFill>
                  <a:srgbClr val="7030A0"/>
                </a:solidFill>
              </a:rPr>
              <a:t>Навантаження</a:t>
            </a:r>
            <a:r>
              <a:rPr lang="ru-RU" dirty="0">
                <a:solidFill>
                  <a:srgbClr val="7030A0"/>
                </a:solidFill>
              </a:rPr>
              <a:t>, </a:t>
            </a:r>
            <a:r>
              <a:rPr lang="ru-RU" dirty="0" err="1">
                <a:solidFill>
                  <a:srgbClr val="7030A0"/>
                </a:solidFill>
              </a:rPr>
              <a:t>що</a:t>
            </a:r>
            <a:r>
              <a:rPr lang="ru-RU" dirty="0">
                <a:solidFill>
                  <a:srgbClr val="7030A0"/>
                </a:solidFill>
              </a:rPr>
              <a:t> </a:t>
            </a:r>
            <a:r>
              <a:rPr lang="ru-RU" dirty="0" err="1">
                <a:solidFill>
                  <a:srgbClr val="7030A0"/>
                </a:solidFill>
              </a:rPr>
              <a:t>діють</a:t>
            </a:r>
            <a:r>
              <a:rPr lang="ru-RU" dirty="0">
                <a:solidFill>
                  <a:srgbClr val="7030A0"/>
                </a:solidFill>
              </a:rPr>
              <a:t> на </a:t>
            </a:r>
            <a:r>
              <a:rPr lang="ru-RU" dirty="0" err="1">
                <a:solidFill>
                  <a:srgbClr val="7030A0"/>
                </a:solidFill>
              </a:rPr>
              <a:t>конструкцію</a:t>
            </a:r>
            <a:r>
              <a:rPr lang="ru-RU" dirty="0">
                <a:solidFill>
                  <a:srgbClr val="7030A0"/>
                </a:solidFill>
              </a:rPr>
              <a:t> </a:t>
            </a:r>
            <a:r>
              <a:rPr lang="ru-RU" dirty="0" err="1">
                <a:solidFill>
                  <a:srgbClr val="7030A0"/>
                </a:solidFill>
              </a:rPr>
              <a:t>під</a:t>
            </a:r>
            <a:r>
              <a:rPr lang="ru-RU" dirty="0">
                <a:solidFill>
                  <a:srgbClr val="7030A0"/>
                </a:solidFill>
              </a:rPr>
              <a:t> час </a:t>
            </a:r>
            <a:r>
              <a:rPr lang="ru-RU" dirty="0" err="1">
                <a:solidFill>
                  <a:srgbClr val="7030A0"/>
                </a:solidFill>
              </a:rPr>
              <a:t>польоту</a:t>
            </a:r>
            <a:r>
              <a:rPr lang="ru-RU" dirty="0">
                <a:solidFill>
                  <a:srgbClr val="7030A0"/>
                </a:solidFill>
              </a:rPr>
              <a:t> </a:t>
            </a:r>
            <a:r>
              <a:rPr lang="ru-RU" dirty="0" err="1">
                <a:solidFill>
                  <a:srgbClr val="7030A0"/>
                </a:solidFill>
              </a:rPr>
              <a:t>внаслідок</a:t>
            </a:r>
            <a:r>
              <a:rPr lang="ru-RU" dirty="0">
                <a:solidFill>
                  <a:srgbClr val="7030A0"/>
                </a:solidFill>
              </a:rPr>
              <a:t> </a:t>
            </a:r>
            <a:r>
              <a:rPr lang="ru-RU" dirty="0" err="1">
                <a:solidFill>
                  <a:srgbClr val="7030A0"/>
                </a:solidFill>
              </a:rPr>
              <a:t>маневрів</a:t>
            </a:r>
            <a:r>
              <a:rPr lang="ru-RU" dirty="0">
                <a:solidFill>
                  <a:srgbClr val="7030A0"/>
                </a:solidFill>
              </a:rPr>
              <a:t>, </a:t>
            </a:r>
            <a:r>
              <a:rPr lang="ru-RU" dirty="0" err="1">
                <a:solidFill>
                  <a:srgbClr val="7030A0"/>
                </a:solidFill>
              </a:rPr>
              <a:t>здійснюваних</a:t>
            </a:r>
            <a:r>
              <a:rPr lang="ru-RU" dirty="0">
                <a:solidFill>
                  <a:srgbClr val="7030A0"/>
                </a:solidFill>
              </a:rPr>
              <a:t> </a:t>
            </a:r>
            <a:r>
              <a:rPr lang="ru-RU" dirty="0" err="1">
                <a:solidFill>
                  <a:srgbClr val="7030A0"/>
                </a:solidFill>
              </a:rPr>
              <a:t>літаком</a:t>
            </a:r>
            <a:r>
              <a:rPr lang="ru-RU" dirty="0">
                <a:solidFill>
                  <a:srgbClr val="7030A0"/>
                </a:solidFill>
              </a:rPr>
              <a:t>, </a:t>
            </a:r>
            <a:r>
              <a:rPr lang="ru-RU" dirty="0" err="1">
                <a:solidFill>
                  <a:srgbClr val="7030A0"/>
                </a:solidFill>
              </a:rPr>
              <a:t>або</a:t>
            </a:r>
            <a:r>
              <a:rPr lang="ru-RU" dirty="0">
                <a:solidFill>
                  <a:srgbClr val="7030A0"/>
                </a:solidFill>
              </a:rPr>
              <a:t> </a:t>
            </a:r>
            <a:r>
              <a:rPr lang="ru-RU" dirty="0" err="1">
                <a:solidFill>
                  <a:srgbClr val="7030A0"/>
                </a:solidFill>
              </a:rPr>
              <a:t>поривів</a:t>
            </a:r>
            <a:r>
              <a:rPr lang="ru-RU" dirty="0">
                <a:solidFill>
                  <a:srgbClr val="7030A0"/>
                </a:solidFill>
              </a:rPr>
              <a:t> </a:t>
            </a:r>
            <a:r>
              <a:rPr lang="ru-RU" dirty="0" err="1">
                <a:solidFill>
                  <a:srgbClr val="7030A0"/>
                </a:solidFill>
              </a:rPr>
              <a:t>вітру</a:t>
            </a:r>
            <a:r>
              <a:rPr lang="ru-RU" dirty="0">
                <a:solidFill>
                  <a:srgbClr val="7030A0"/>
                </a:solidFill>
              </a:rPr>
              <a:t> (</a:t>
            </a:r>
            <a:r>
              <a:rPr lang="ru-RU" dirty="0" err="1">
                <a:solidFill>
                  <a:srgbClr val="7030A0"/>
                </a:solidFill>
              </a:rPr>
              <a:t>наприклад</a:t>
            </a:r>
            <a:r>
              <a:rPr lang="ru-RU" dirty="0">
                <a:solidFill>
                  <a:srgbClr val="7030A0"/>
                </a:solidFill>
              </a:rPr>
              <a:t>, </a:t>
            </a:r>
            <a:r>
              <a:rPr lang="ru-RU" dirty="0" err="1">
                <a:solidFill>
                  <a:srgbClr val="7030A0"/>
                </a:solidFill>
              </a:rPr>
              <a:t>зсув</a:t>
            </a:r>
            <a:r>
              <a:rPr lang="ru-RU" dirty="0">
                <a:solidFill>
                  <a:srgbClr val="7030A0"/>
                </a:solidFill>
              </a:rPr>
              <a:t> </a:t>
            </a:r>
            <a:r>
              <a:rPr lang="ru-RU" dirty="0" err="1">
                <a:solidFill>
                  <a:srgbClr val="7030A0"/>
                </a:solidFill>
              </a:rPr>
              <a:t>вітру</a:t>
            </a:r>
            <a:r>
              <a:rPr lang="ru-RU" dirty="0">
                <a:solidFill>
                  <a:srgbClr val="7030A0"/>
                </a:solidFill>
              </a:rPr>
              <a:t>).</a:t>
            </a:r>
          </a:p>
        </p:txBody>
      </p:sp>
    </p:spTree>
    <p:extLst>
      <p:ext uri="{BB962C8B-B14F-4D97-AF65-F5344CB8AC3E}">
        <p14:creationId xmlns:p14="http://schemas.microsoft.com/office/powerpoint/2010/main" val="3527564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61200C-801A-4F42-BA22-BB35E134DB69}"/>
              </a:ext>
            </a:extLst>
          </p:cNvPr>
          <p:cNvSpPr>
            <a:spLocks noGrp="1"/>
          </p:cNvSpPr>
          <p:nvPr>
            <p:ph type="title"/>
          </p:nvPr>
        </p:nvSpPr>
        <p:spPr/>
        <p:txBody>
          <a:bodyPr>
            <a:normAutofit fontScale="90000"/>
          </a:bodyPr>
          <a:lstStyle/>
          <a:p>
            <a:r>
              <a:rPr lang="ru-RU" dirty="0" err="1"/>
              <a:t>Літак</a:t>
            </a:r>
            <a:r>
              <a:rPr lang="ru-RU" dirty="0"/>
              <a:t> </a:t>
            </a:r>
            <a:r>
              <a:rPr lang="ru-RU" dirty="0" err="1"/>
              <a:t>може</a:t>
            </a:r>
            <a:r>
              <a:rPr lang="ru-RU" dirty="0"/>
              <a:t> </a:t>
            </a:r>
            <a:r>
              <a:rPr lang="ru-RU" dirty="0" err="1"/>
              <a:t>створювати</a:t>
            </a:r>
            <a:r>
              <a:rPr lang="ru-RU" dirty="0"/>
              <a:t> </a:t>
            </a:r>
            <a:r>
              <a:rPr lang="ru-RU" dirty="0" err="1"/>
              <a:t>конкретні</a:t>
            </a:r>
            <a:r>
              <a:rPr lang="ru-RU" dirty="0"/>
              <a:t> </a:t>
            </a:r>
            <a:r>
              <a:rPr lang="ru-RU" dirty="0" err="1"/>
              <a:t>ролі</a:t>
            </a:r>
            <a:r>
              <a:rPr lang="ru-RU" dirty="0"/>
              <a:t>, </a:t>
            </a:r>
            <a:r>
              <a:rPr lang="ru-RU" dirty="0" err="1"/>
              <a:t>наприклад</a:t>
            </a:r>
            <a:r>
              <a:rPr lang="ru-RU" dirty="0"/>
              <a:t>:</a:t>
            </a:r>
            <a:br>
              <a:rPr lang="ru-RU" dirty="0"/>
            </a:br>
            <a:r>
              <a:rPr lang="ru-RU" dirty="0" err="1"/>
              <a:t>Політ</a:t>
            </a:r>
            <a:r>
              <a:rPr lang="ru-RU" dirty="0"/>
              <a:t> на </a:t>
            </a:r>
            <a:r>
              <a:rPr lang="ru-RU" dirty="0" err="1"/>
              <a:t>великій</a:t>
            </a:r>
            <a:r>
              <a:rPr lang="ru-RU" dirty="0"/>
              <a:t> </a:t>
            </a:r>
            <a:r>
              <a:rPr lang="ru-RU" dirty="0" err="1"/>
              <a:t>висоті</a:t>
            </a:r>
            <a:r>
              <a:rPr lang="ru-RU" dirty="0"/>
              <a:t>  : </a:t>
            </a:r>
            <a:r>
              <a:rPr lang="ru-RU" dirty="0" err="1"/>
              <a:t>Кабіна</a:t>
            </a:r>
            <a:r>
              <a:rPr lang="ru-RU" dirty="0"/>
              <a:t> </a:t>
            </a:r>
            <a:r>
              <a:rPr lang="ru-RU" dirty="0" err="1"/>
              <a:t>під</a:t>
            </a:r>
            <a:r>
              <a:rPr lang="ru-RU" dirty="0"/>
              <a:t> </a:t>
            </a:r>
            <a:r>
              <a:rPr lang="ru-RU" dirty="0" err="1"/>
              <a:t>тиском</a:t>
            </a:r>
            <a:r>
              <a:rPr lang="ru-RU" dirty="0"/>
              <a:t>,</a:t>
            </a:r>
            <a:br>
              <a:rPr lang="ru-RU" dirty="0"/>
            </a:br>
            <a:r>
              <a:rPr lang="ru-RU" dirty="0" err="1"/>
              <a:t>Літак-амфібія</a:t>
            </a:r>
            <a:r>
              <a:rPr lang="ru-RU" dirty="0"/>
              <a:t>  :   Посадка на воду,</a:t>
            </a:r>
            <a:br>
              <a:rPr lang="ru-RU" dirty="0"/>
            </a:br>
            <a:r>
              <a:rPr lang="ru-RU" dirty="0" err="1"/>
              <a:t>Військові</a:t>
            </a:r>
            <a:r>
              <a:rPr lang="ru-RU" dirty="0"/>
              <a:t> </a:t>
            </a:r>
            <a:r>
              <a:rPr lang="ru-RU" dirty="0" err="1"/>
              <a:t>літаки</a:t>
            </a:r>
            <a:r>
              <a:rPr lang="ru-RU" dirty="0"/>
              <a:t> :  </a:t>
            </a:r>
            <a:r>
              <a:rPr lang="ru-RU" dirty="0" err="1"/>
              <a:t>Високошвидкісні</a:t>
            </a:r>
            <a:r>
              <a:rPr lang="ru-RU" dirty="0"/>
              <a:t> </a:t>
            </a:r>
            <a:r>
              <a:rPr lang="ru-RU" dirty="0" err="1"/>
              <a:t>маневри</a:t>
            </a:r>
            <a:r>
              <a:rPr lang="ru-RU" dirty="0"/>
              <a:t>, </a:t>
            </a:r>
            <a:r>
              <a:rPr lang="ru-RU" dirty="0" err="1"/>
              <a:t>витримують</a:t>
            </a:r>
            <a:r>
              <a:rPr lang="ru-RU" dirty="0"/>
              <a:t> </a:t>
            </a:r>
            <a:r>
              <a:rPr lang="ru-RU" dirty="0" err="1"/>
              <a:t>значні</a:t>
            </a:r>
            <a:r>
              <a:rPr lang="ru-RU" dirty="0"/>
              <a:t> </a:t>
            </a:r>
            <a:r>
              <a:rPr lang="ru-RU" dirty="0" err="1"/>
              <a:t>пошкодження</a:t>
            </a:r>
            <a:endParaRPr lang="ru-RU" dirty="0"/>
          </a:p>
        </p:txBody>
      </p:sp>
      <p:pic>
        <p:nvPicPr>
          <p:cNvPr id="4100" name="Picture 4" descr="Україна отримала додаткові винищувачі та запчастини для літаків, що  дозволить збільшити повітряний флот ЗСУ, -Пентагон">
            <a:extLst>
              <a:ext uri="{FF2B5EF4-FFF2-40B4-BE49-F238E27FC236}">
                <a16:creationId xmlns:a16="http://schemas.microsoft.com/office/drawing/2014/main" id="{E84418FB-7EF2-4820-947F-12EDAFDCD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47" y="4359763"/>
            <a:ext cx="3198055" cy="22319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орвет- лёгкий самолёт-амфибия">
            <a:extLst>
              <a:ext uri="{FF2B5EF4-FFF2-40B4-BE49-F238E27FC236}">
                <a16:creationId xmlns:a16="http://schemas.microsoft.com/office/drawing/2014/main" id="{71436FB0-5ABC-4E0B-A0D2-F14C6F3E8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4359763"/>
            <a:ext cx="4408152" cy="223197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oeing 777-200 — aeronautica.online">
            <a:extLst>
              <a:ext uri="{FF2B5EF4-FFF2-40B4-BE49-F238E27FC236}">
                <a16:creationId xmlns:a16="http://schemas.microsoft.com/office/drawing/2014/main" id="{AC41946F-EC52-49C0-9A95-3B191F80D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966" y="1542684"/>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471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1">
            <a:extLst>
              <a:ext uri="{FF2B5EF4-FFF2-40B4-BE49-F238E27FC236}">
                <a16:creationId xmlns:a16="http://schemas.microsoft.com/office/drawing/2014/main" id="{21D9BF9B-F132-4A83-81AC-538A87DD7775}"/>
              </a:ext>
            </a:extLst>
          </p:cNvPr>
          <p:cNvSpPr txBox="1">
            <a:spLocks noGrp="1"/>
          </p:cNvSpPr>
          <p:nvPr>
            <p:ph type="title"/>
          </p:nvPr>
        </p:nvSpPr>
        <p:spPr>
          <a:xfrm>
            <a:off x="677863" y="609600"/>
            <a:ext cx="8596312" cy="1320800"/>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Сили</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що</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діють</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на</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літак</a:t>
            </a:r>
            <a:r>
              <a:rPr lang="en-US" sz="4400" b="0" i="0" u="none" dirty="0">
                <a:solidFill>
                  <a:schemeClr val="dk1"/>
                </a:solidFill>
                <a:latin typeface="Calibri"/>
                <a:ea typeface="Calibri"/>
                <a:cs typeface="Calibri"/>
                <a:sym typeface="Calibri"/>
              </a:rPr>
              <a:t> в </a:t>
            </a:r>
            <a:r>
              <a:rPr lang="en-US" sz="4400" b="0" i="0" u="none" dirty="0" err="1">
                <a:solidFill>
                  <a:schemeClr val="dk1"/>
                </a:solidFill>
                <a:latin typeface="Calibri"/>
                <a:ea typeface="Calibri"/>
                <a:cs typeface="Calibri"/>
                <a:sym typeface="Calibri"/>
              </a:rPr>
              <a:t>польоті</a:t>
            </a:r>
            <a:endParaRPr dirty="0"/>
          </a:p>
        </p:txBody>
      </p:sp>
      <p:sp>
        <p:nvSpPr>
          <p:cNvPr id="5" name="Прямоугольник 4">
            <a:extLst>
              <a:ext uri="{FF2B5EF4-FFF2-40B4-BE49-F238E27FC236}">
                <a16:creationId xmlns:a16="http://schemas.microsoft.com/office/drawing/2014/main" id="{0190C5B2-5897-4CAE-9EC8-99D8F642DAA8}"/>
              </a:ext>
            </a:extLst>
          </p:cNvPr>
          <p:cNvSpPr/>
          <p:nvPr/>
        </p:nvSpPr>
        <p:spPr>
          <a:xfrm>
            <a:off x="677334" y="2506696"/>
            <a:ext cx="9296660" cy="2675604"/>
          </a:xfrm>
          <a:prstGeom prst="rect">
            <a:avLst/>
          </a:prstGeom>
        </p:spPr>
        <p:txBody>
          <a:bodyPr wrap="square">
            <a:spAutoFit/>
          </a:bodyPr>
          <a:lstStyle/>
          <a:p>
            <a:pPr lvl="0">
              <a:lnSpc>
                <a:spcPct val="90000"/>
              </a:lnSpc>
              <a:buClr>
                <a:schemeClr val="dk1"/>
              </a:buClr>
              <a:buSzPts val="2800"/>
            </a:pPr>
            <a:r>
              <a:rPr lang="ru-RU" sz="2800" dirty="0">
                <a:solidFill>
                  <a:schemeClr val="dk1"/>
                </a:solidFill>
                <a:latin typeface="Calibri"/>
                <a:ea typeface="Calibri"/>
                <a:cs typeface="Calibri"/>
                <a:sym typeface="Calibri"/>
              </a:rPr>
              <a:t>В </a:t>
            </a:r>
            <a:r>
              <a:rPr lang="ru-RU" sz="2800" dirty="0" err="1">
                <a:solidFill>
                  <a:schemeClr val="dk1"/>
                </a:solidFill>
                <a:latin typeface="Calibri"/>
                <a:ea typeface="Calibri"/>
                <a:cs typeface="Calibri"/>
                <a:sym typeface="Calibri"/>
              </a:rPr>
              <a:t>польоті</a:t>
            </a:r>
            <a:r>
              <a:rPr lang="ru-RU" sz="2800" dirty="0">
                <a:solidFill>
                  <a:schemeClr val="dk1"/>
                </a:solidFill>
                <a:latin typeface="Calibri"/>
                <a:ea typeface="Calibri"/>
                <a:cs typeface="Calibri"/>
                <a:sym typeface="Calibri"/>
              </a:rPr>
              <a:t> на </a:t>
            </a:r>
            <a:r>
              <a:rPr lang="ru-RU" sz="2800" dirty="0" err="1">
                <a:solidFill>
                  <a:schemeClr val="dk1"/>
                </a:solidFill>
                <a:latin typeface="Calibri"/>
                <a:ea typeface="Calibri"/>
                <a:cs typeface="Calibri"/>
                <a:sym typeface="Calibri"/>
              </a:rPr>
              <a:t>літак</a:t>
            </a:r>
            <a:r>
              <a:rPr lang="ru-RU" sz="2800" dirty="0">
                <a:solidFill>
                  <a:schemeClr val="dk1"/>
                </a:solidFill>
                <a:latin typeface="Calibri"/>
                <a:ea typeface="Calibri"/>
                <a:cs typeface="Calibri"/>
                <a:sym typeface="Calibri"/>
              </a:rPr>
              <a:t> в основному  </a:t>
            </a:r>
            <a:r>
              <a:rPr lang="ru-RU" sz="2800" dirty="0" err="1">
                <a:solidFill>
                  <a:schemeClr val="dk1"/>
                </a:solidFill>
                <a:latin typeface="Calibri"/>
                <a:ea typeface="Calibri"/>
                <a:cs typeface="Calibri"/>
                <a:sym typeface="Calibri"/>
              </a:rPr>
              <a:t>діють</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наступні</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сили</a:t>
            </a:r>
            <a:r>
              <a:rPr lang="ru-RU" sz="2800" dirty="0">
                <a:solidFill>
                  <a:schemeClr val="dk1"/>
                </a:solidFill>
                <a:latin typeface="Calibri"/>
                <a:ea typeface="Calibri"/>
                <a:cs typeface="Calibri"/>
                <a:sym typeface="Calibri"/>
              </a:rPr>
              <a:t>: тяга </a:t>
            </a:r>
            <a:r>
              <a:rPr lang="ru-RU" sz="2800" dirty="0" err="1">
                <a:solidFill>
                  <a:schemeClr val="dk1"/>
                </a:solidFill>
                <a:latin typeface="Calibri"/>
                <a:ea typeface="Calibri"/>
                <a:cs typeface="Calibri"/>
                <a:sym typeface="Calibri"/>
              </a:rPr>
              <a:t>двигунів</a:t>
            </a:r>
            <a:r>
              <a:rPr lang="ru-RU" sz="2800" dirty="0">
                <a:solidFill>
                  <a:schemeClr val="dk1"/>
                </a:solidFill>
                <a:latin typeface="Calibri"/>
                <a:ea typeface="Calibri"/>
                <a:cs typeface="Calibri"/>
                <a:sym typeface="Calibri"/>
              </a:rPr>
              <a:t>, сила </a:t>
            </a:r>
            <a:r>
              <a:rPr lang="ru-RU" sz="2800" dirty="0" err="1">
                <a:solidFill>
                  <a:schemeClr val="dk1"/>
                </a:solidFill>
                <a:latin typeface="Calibri"/>
                <a:ea typeface="Calibri"/>
                <a:cs typeface="Calibri"/>
                <a:sym typeface="Calibri"/>
              </a:rPr>
              <a:t>тяжіння</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під’ємна</a:t>
            </a:r>
            <a:r>
              <a:rPr lang="ru-RU" sz="2800" dirty="0">
                <a:solidFill>
                  <a:schemeClr val="dk1"/>
                </a:solidFill>
                <a:latin typeface="Calibri"/>
                <a:ea typeface="Calibri"/>
                <a:cs typeface="Calibri"/>
                <a:sym typeface="Calibri"/>
              </a:rPr>
              <a:t> сила та </a:t>
            </a:r>
            <a:r>
              <a:rPr lang="ru-RU" sz="2800" dirty="0" err="1">
                <a:solidFill>
                  <a:schemeClr val="dk1"/>
                </a:solidFill>
                <a:latin typeface="Calibri"/>
                <a:ea typeface="Calibri"/>
                <a:cs typeface="Calibri"/>
                <a:sym typeface="Calibri"/>
              </a:rPr>
              <a:t>лобовий</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опір</a:t>
            </a:r>
            <a:r>
              <a:rPr lang="ru-RU" sz="2800" dirty="0">
                <a:solidFill>
                  <a:schemeClr val="dk1"/>
                </a:solidFill>
                <a:latin typeface="Calibri"/>
                <a:ea typeface="Calibri"/>
                <a:cs typeface="Calibri"/>
                <a:sym typeface="Calibri"/>
              </a:rPr>
              <a:t>. </a:t>
            </a:r>
            <a:endParaRPr lang="ru-RU" sz="2800" dirty="0"/>
          </a:p>
          <a:p>
            <a:pPr lvl="0">
              <a:lnSpc>
                <a:spcPct val="90000"/>
              </a:lnSpc>
              <a:spcBef>
                <a:spcPts val="1000"/>
              </a:spcBef>
              <a:buClr>
                <a:schemeClr val="dk1"/>
              </a:buClr>
              <a:buSzPts val="2800"/>
            </a:pPr>
            <a:r>
              <a:rPr lang="ru-RU" sz="2800" dirty="0" err="1">
                <a:solidFill>
                  <a:schemeClr val="dk1"/>
                </a:solidFill>
                <a:latin typeface="Calibri"/>
                <a:ea typeface="Calibri"/>
                <a:cs typeface="Calibri"/>
                <a:sym typeface="Calibri"/>
              </a:rPr>
              <a:t>Сили</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розрізняють</a:t>
            </a:r>
            <a:r>
              <a:rPr lang="ru-RU" sz="2800" dirty="0">
                <a:solidFill>
                  <a:schemeClr val="dk1"/>
                </a:solidFill>
                <a:latin typeface="Calibri"/>
                <a:ea typeface="Calibri"/>
                <a:cs typeface="Calibri"/>
                <a:sym typeface="Calibri"/>
              </a:rPr>
              <a:t>:</a:t>
            </a:r>
          </a:p>
          <a:p>
            <a:pPr lvl="0" indent="-177800">
              <a:lnSpc>
                <a:spcPct val="90000"/>
              </a:lnSpc>
              <a:spcBef>
                <a:spcPts val="1000"/>
              </a:spcBef>
              <a:buClr>
                <a:srgbClr val="FF0000"/>
              </a:buClr>
              <a:buSzPts val="2800"/>
              <a:buFont typeface="Arial"/>
              <a:buChar char="•"/>
            </a:pPr>
            <a:r>
              <a:rPr lang="ru-RU" sz="2800" dirty="0">
                <a:solidFill>
                  <a:srgbClr val="FF0000"/>
                </a:solidFill>
                <a:latin typeface="Calibri"/>
                <a:ea typeface="Calibri"/>
                <a:cs typeface="Calibri"/>
                <a:sym typeface="Calibri"/>
              </a:rPr>
              <a:t>За характером </a:t>
            </a:r>
            <a:r>
              <a:rPr lang="ru-RU" sz="2800" dirty="0" err="1">
                <a:solidFill>
                  <a:srgbClr val="FF0000"/>
                </a:solidFill>
                <a:latin typeface="Calibri"/>
                <a:ea typeface="Calibri"/>
                <a:cs typeface="Calibri"/>
                <a:sym typeface="Calibri"/>
              </a:rPr>
              <a:t>дії</a:t>
            </a:r>
            <a:r>
              <a:rPr lang="ru-RU" sz="2800" dirty="0">
                <a:solidFill>
                  <a:srgbClr val="FF0000"/>
                </a:solidFill>
                <a:latin typeface="Calibri"/>
                <a:ea typeface="Calibri"/>
                <a:cs typeface="Calibri"/>
                <a:sym typeface="Calibri"/>
              </a:rPr>
              <a:t>: </a:t>
            </a:r>
            <a:r>
              <a:rPr lang="ru-RU" sz="2800" dirty="0" err="1">
                <a:solidFill>
                  <a:schemeClr val="dk1"/>
                </a:solidFill>
                <a:latin typeface="Calibri"/>
                <a:ea typeface="Calibri"/>
                <a:cs typeface="Calibri"/>
                <a:sym typeface="Calibri"/>
              </a:rPr>
              <a:t>статичні</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що</a:t>
            </a:r>
            <a:r>
              <a:rPr lang="ru-RU" sz="2800" dirty="0">
                <a:solidFill>
                  <a:schemeClr val="dk1"/>
                </a:solidFill>
                <a:latin typeface="Calibri"/>
                <a:ea typeface="Calibri"/>
                <a:cs typeface="Calibri"/>
                <a:sym typeface="Calibri"/>
              </a:rPr>
              <a:t> не </a:t>
            </a:r>
            <a:r>
              <a:rPr lang="ru-RU" sz="2800" dirty="0" err="1">
                <a:solidFill>
                  <a:schemeClr val="dk1"/>
                </a:solidFill>
                <a:latin typeface="Calibri"/>
                <a:ea typeface="Calibri"/>
                <a:cs typeface="Calibri"/>
                <a:sym typeface="Calibri"/>
              </a:rPr>
              <a:t>змінюються</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протягом</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тривалого</a:t>
            </a:r>
            <a:r>
              <a:rPr lang="ru-RU" sz="2800" dirty="0">
                <a:solidFill>
                  <a:schemeClr val="dk1"/>
                </a:solidFill>
                <a:latin typeface="Calibri"/>
                <a:ea typeface="Calibri"/>
                <a:cs typeface="Calibri"/>
                <a:sym typeface="Calibri"/>
              </a:rPr>
              <a:t> часу) та </a:t>
            </a:r>
            <a:r>
              <a:rPr lang="ru-RU" sz="2800" dirty="0" err="1">
                <a:solidFill>
                  <a:schemeClr val="dk1"/>
                </a:solidFill>
                <a:latin typeface="Calibri"/>
                <a:ea typeface="Calibri"/>
                <a:cs typeface="Calibri"/>
                <a:sym typeface="Calibri"/>
              </a:rPr>
              <a:t>динамічні</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швидко</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змінюються</a:t>
            </a:r>
            <a:r>
              <a:rPr lang="ru-RU" sz="2800" dirty="0">
                <a:solidFill>
                  <a:schemeClr val="dk1"/>
                </a:solidFill>
                <a:latin typeface="Calibri"/>
                <a:ea typeface="Calibri"/>
                <a:cs typeface="Calibri"/>
                <a:sym typeface="Calibri"/>
              </a:rPr>
              <a:t> в </a:t>
            </a:r>
            <a:r>
              <a:rPr lang="ru-RU" sz="2800" dirty="0" err="1">
                <a:solidFill>
                  <a:schemeClr val="dk1"/>
                </a:solidFill>
                <a:latin typeface="Calibri"/>
                <a:ea typeface="Calibri"/>
                <a:cs typeface="Calibri"/>
                <a:sym typeface="Calibri"/>
              </a:rPr>
              <a:t>процесі</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їх</a:t>
            </a:r>
            <a:r>
              <a:rPr lang="ru-RU" sz="2800" dirty="0">
                <a:solidFill>
                  <a:schemeClr val="dk1"/>
                </a:solidFill>
                <a:latin typeface="Calibri"/>
                <a:ea typeface="Calibri"/>
                <a:cs typeface="Calibri"/>
                <a:sym typeface="Calibri"/>
              </a:rPr>
              <a:t> </a:t>
            </a:r>
            <a:r>
              <a:rPr lang="ru-RU" sz="2800" dirty="0" err="1">
                <a:solidFill>
                  <a:schemeClr val="dk1"/>
                </a:solidFill>
                <a:latin typeface="Calibri"/>
                <a:ea typeface="Calibri"/>
                <a:cs typeface="Calibri"/>
                <a:sym typeface="Calibri"/>
              </a:rPr>
              <a:t>дії</a:t>
            </a:r>
            <a:r>
              <a:rPr lang="ru-RU" sz="2800" dirty="0">
                <a:solidFill>
                  <a:schemeClr val="dk1"/>
                </a:solidFill>
                <a:latin typeface="Calibri"/>
                <a:ea typeface="Calibri"/>
                <a:cs typeface="Calibri"/>
                <a:sym typeface="Calibri"/>
              </a:rPr>
              <a:t> на </a:t>
            </a:r>
            <a:r>
              <a:rPr lang="ru-RU" sz="2800" dirty="0" err="1">
                <a:solidFill>
                  <a:schemeClr val="dk1"/>
                </a:solidFill>
                <a:latin typeface="Calibri"/>
                <a:ea typeface="Calibri"/>
                <a:cs typeface="Calibri"/>
                <a:sym typeface="Calibri"/>
              </a:rPr>
              <a:t>літак</a:t>
            </a:r>
            <a:r>
              <a:rPr lang="ru-RU" sz="2800" dirty="0">
                <a:solidFill>
                  <a:schemeClr val="dk1"/>
                </a:solidFill>
                <a:latin typeface="Calibri"/>
                <a:ea typeface="Calibri"/>
                <a:cs typeface="Calibri"/>
                <a:sym typeface="Calibri"/>
              </a:rPr>
              <a:t>);</a:t>
            </a:r>
          </a:p>
        </p:txBody>
      </p:sp>
      <p:pic>
        <p:nvPicPr>
          <p:cNvPr id="9218" name="Picture 2" descr="Силы действующие на самолет: какие силы действуют на самолет в полете(можно  несколько вариантов) сила тяги сила — Авиатор — Магазин для детей и их  родителей">
            <a:extLst>
              <a:ext uri="{FF2B5EF4-FFF2-40B4-BE49-F238E27FC236}">
                <a16:creationId xmlns:a16="http://schemas.microsoft.com/office/drawing/2014/main" id="{0E7D332E-9723-46F5-B6FE-0F54EC836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566" y="4753708"/>
            <a:ext cx="22764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99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A882894-72A2-4DB4-8F3B-3231E3D9BDB9}"/>
              </a:ext>
            </a:extLst>
          </p:cNvPr>
          <p:cNvSpPr>
            <a:spLocks noGrp="1"/>
          </p:cNvSpPr>
          <p:nvPr>
            <p:ph idx="1"/>
          </p:nvPr>
        </p:nvSpPr>
        <p:spPr/>
        <p:txBody>
          <a:bodyPr/>
          <a:lstStyle/>
          <a:p>
            <a:pPr marL="0" lvl="0" indent="-177800">
              <a:lnSpc>
                <a:spcPct val="90000"/>
              </a:lnSpc>
              <a:buClr>
                <a:srgbClr val="FF0000"/>
              </a:buClr>
              <a:buSzPts val="2800"/>
              <a:buFont typeface="Arial"/>
              <a:buChar char="•"/>
            </a:pPr>
            <a:r>
              <a:rPr lang="ru-RU" dirty="0">
                <a:solidFill>
                  <a:srgbClr val="FF0000"/>
                </a:solidFill>
                <a:latin typeface="Calibri"/>
                <a:ea typeface="Calibri"/>
                <a:cs typeface="Calibri"/>
                <a:sym typeface="Calibri"/>
              </a:rPr>
              <a:t>За </a:t>
            </a:r>
            <a:r>
              <a:rPr lang="ru-RU" dirty="0" err="1">
                <a:solidFill>
                  <a:srgbClr val="FF0000"/>
                </a:solidFill>
                <a:latin typeface="Calibri"/>
                <a:ea typeface="Calibri"/>
                <a:cs typeface="Calibri"/>
                <a:sym typeface="Calibri"/>
              </a:rPr>
              <a:t>харакетором</a:t>
            </a:r>
            <a:r>
              <a:rPr lang="ru-RU" dirty="0">
                <a:solidFill>
                  <a:srgbClr val="FF0000"/>
                </a:solidFill>
                <a:latin typeface="Calibri"/>
                <a:ea typeface="Calibri"/>
                <a:cs typeface="Calibri"/>
                <a:sym typeface="Calibri"/>
              </a:rPr>
              <a:t> </a:t>
            </a:r>
            <a:r>
              <a:rPr lang="ru-RU" dirty="0" err="1">
                <a:solidFill>
                  <a:srgbClr val="FF0000"/>
                </a:solidFill>
                <a:latin typeface="Calibri"/>
                <a:ea typeface="Calibri"/>
                <a:cs typeface="Calibri"/>
                <a:sym typeface="Calibri"/>
              </a:rPr>
              <a:t>розподілу</a:t>
            </a:r>
            <a:r>
              <a:rPr lang="ru-RU" dirty="0">
                <a:solidFill>
                  <a:srgbClr val="FF0000"/>
                </a:solidFill>
                <a:latin typeface="Calibri"/>
                <a:ea typeface="Calibri"/>
                <a:cs typeface="Calibri"/>
                <a:sym typeface="Calibri"/>
              </a:rPr>
              <a:t>: </a:t>
            </a:r>
            <a:r>
              <a:rPr lang="ru-RU" dirty="0">
                <a:solidFill>
                  <a:schemeClr val="dk1"/>
                </a:solidFill>
                <a:latin typeface="Calibri"/>
                <a:ea typeface="Calibri"/>
                <a:cs typeface="Calibri"/>
                <a:sym typeface="Calibri"/>
              </a:rPr>
              <a:t>на </a:t>
            </a:r>
            <a:r>
              <a:rPr lang="ru-RU" dirty="0" err="1">
                <a:solidFill>
                  <a:schemeClr val="dk1"/>
                </a:solidFill>
                <a:latin typeface="Calibri"/>
                <a:ea typeface="Calibri"/>
                <a:cs typeface="Calibri"/>
                <a:sym typeface="Calibri"/>
              </a:rPr>
              <a:t>зосереджені</a:t>
            </a:r>
            <a:r>
              <a:rPr lang="ru-RU" dirty="0">
                <a:solidFill>
                  <a:schemeClr val="dk1"/>
                </a:solidFill>
                <a:latin typeface="Calibri"/>
                <a:ea typeface="Calibri"/>
                <a:cs typeface="Calibri"/>
                <a:sym typeface="Calibri"/>
              </a:rPr>
              <a:t> (</a:t>
            </a:r>
            <a:r>
              <a:rPr lang="ru-RU" dirty="0" err="1">
                <a:solidFill>
                  <a:schemeClr val="dk1"/>
                </a:solidFill>
                <a:latin typeface="Calibri"/>
                <a:ea typeface="Calibri"/>
                <a:cs typeface="Calibri"/>
                <a:sym typeface="Calibri"/>
              </a:rPr>
              <a:t>прикладені</a:t>
            </a:r>
            <a:r>
              <a:rPr lang="ru-RU" dirty="0">
                <a:solidFill>
                  <a:schemeClr val="dk1"/>
                </a:solidFill>
                <a:latin typeface="Calibri"/>
                <a:ea typeface="Calibri"/>
                <a:cs typeface="Calibri"/>
                <a:sym typeface="Calibri"/>
              </a:rPr>
              <a:t> в </a:t>
            </a:r>
            <a:r>
              <a:rPr lang="ru-RU" dirty="0" err="1">
                <a:solidFill>
                  <a:schemeClr val="dk1"/>
                </a:solidFill>
                <a:latin typeface="Calibri"/>
                <a:ea typeface="Calibri"/>
                <a:cs typeface="Calibri"/>
                <a:sym typeface="Calibri"/>
              </a:rPr>
              <a:t>точці</a:t>
            </a:r>
            <a:r>
              <a:rPr lang="ru-RU" dirty="0">
                <a:solidFill>
                  <a:schemeClr val="dk1"/>
                </a:solidFill>
                <a:latin typeface="Calibri"/>
                <a:ea typeface="Calibri"/>
                <a:cs typeface="Calibri"/>
                <a:sym typeface="Calibri"/>
              </a:rPr>
              <a:t> </a:t>
            </a:r>
            <a:r>
              <a:rPr lang="ru-RU" dirty="0" err="1">
                <a:solidFill>
                  <a:schemeClr val="dk1"/>
                </a:solidFill>
                <a:latin typeface="Calibri"/>
                <a:ea typeface="Calibri"/>
                <a:cs typeface="Calibri"/>
                <a:sym typeface="Calibri"/>
              </a:rPr>
              <a:t>або</a:t>
            </a:r>
            <a:r>
              <a:rPr lang="ru-RU" dirty="0">
                <a:solidFill>
                  <a:schemeClr val="dk1"/>
                </a:solidFill>
                <a:latin typeface="Calibri"/>
                <a:ea typeface="Calibri"/>
                <a:cs typeface="Calibri"/>
                <a:sym typeface="Calibri"/>
              </a:rPr>
              <a:t> на </a:t>
            </a:r>
            <a:r>
              <a:rPr lang="ru-RU" dirty="0" err="1">
                <a:solidFill>
                  <a:schemeClr val="dk1"/>
                </a:solidFill>
                <a:latin typeface="Calibri"/>
                <a:ea typeface="Calibri"/>
                <a:cs typeface="Calibri"/>
                <a:sym typeface="Calibri"/>
              </a:rPr>
              <a:t>невеликій</a:t>
            </a:r>
            <a:r>
              <a:rPr lang="ru-RU" dirty="0">
                <a:solidFill>
                  <a:schemeClr val="dk1"/>
                </a:solidFill>
                <a:latin typeface="Calibri"/>
                <a:ea typeface="Calibri"/>
                <a:cs typeface="Calibri"/>
                <a:sym typeface="Calibri"/>
              </a:rPr>
              <a:t> </a:t>
            </a:r>
            <a:r>
              <a:rPr lang="ru-RU" dirty="0" err="1">
                <a:solidFill>
                  <a:schemeClr val="dk1"/>
                </a:solidFill>
                <a:latin typeface="Calibri"/>
                <a:ea typeface="Calibri"/>
                <a:cs typeface="Calibri"/>
                <a:sym typeface="Calibri"/>
              </a:rPr>
              <a:t>площі</a:t>
            </a:r>
            <a:r>
              <a:rPr lang="ru-RU" dirty="0">
                <a:solidFill>
                  <a:schemeClr val="dk1"/>
                </a:solidFill>
                <a:latin typeface="Calibri"/>
                <a:ea typeface="Calibri"/>
                <a:cs typeface="Calibri"/>
                <a:sym typeface="Calibri"/>
              </a:rPr>
              <a:t> </a:t>
            </a:r>
            <a:r>
              <a:rPr lang="ru-RU" dirty="0" err="1">
                <a:solidFill>
                  <a:schemeClr val="dk1"/>
                </a:solidFill>
                <a:latin typeface="Calibri"/>
                <a:ea typeface="Calibri"/>
                <a:cs typeface="Calibri"/>
                <a:sym typeface="Calibri"/>
              </a:rPr>
              <a:t>конструкції</a:t>
            </a:r>
            <a:r>
              <a:rPr lang="ru-RU" dirty="0">
                <a:solidFill>
                  <a:schemeClr val="dk1"/>
                </a:solidFill>
                <a:latin typeface="Calibri"/>
                <a:ea typeface="Calibri"/>
                <a:cs typeface="Calibri"/>
                <a:sym typeface="Calibri"/>
              </a:rPr>
              <a:t>) та </a:t>
            </a:r>
            <a:r>
              <a:rPr lang="ru-RU" dirty="0" err="1">
                <a:solidFill>
                  <a:schemeClr val="dk1"/>
                </a:solidFill>
                <a:latin typeface="Calibri"/>
                <a:ea typeface="Calibri"/>
                <a:cs typeface="Calibri"/>
                <a:sym typeface="Calibri"/>
              </a:rPr>
              <a:t>розподілені</a:t>
            </a:r>
            <a:r>
              <a:rPr lang="ru-RU" dirty="0">
                <a:solidFill>
                  <a:schemeClr val="dk1"/>
                </a:solidFill>
                <a:latin typeface="Calibri"/>
                <a:ea typeface="Calibri"/>
                <a:cs typeface="Calibri"/>
                <a:sym typeface="Calibri"/>
              </a:rPr>
              <a:t> по </a:t>
            </a:r>
            <a:r>
              <a:rPr lang="ru-RU" dirty="0" err="1">
                <a:solidFill>
                  <a:schemeClr val="dk1"/>
                </a:solidFill>
                <a:latin typeface="Calibri"/>
                <a:ea typeface="Calibri"/>
                <a:cs typeface="Calibri"/>
                <a:sym typeface="Calibri"/>
              </a:rPr>
              <a:t>довжині</a:t>
            </a:r>
            <a:r>
              <a:rPr lang="ru-RU" dirty="0">
                <a:solidFill>
                  <a:schemeClr val="dk1"/>
                </a:solidFill>
                <a:latin typeface="Calibri"/>
                <a:ea typeface="Calibri"/>
                <a:cs typeface="Calibri"/>
                <a:sym typeface="Calibri"/>
              </a:rPr>
              <a:t>, </a:t>
            </a:r>
            <a:r>
              <a:rPr lang="ru-RU" dirty="0" err="1">
                <a:solidFill>
                  <a:schemeClr val="dk1"/>
                </a:solidFill>
                <a:latin typeface="Calibri"/>
                <a:ea typeface="Calibri"/>
                <a:cs typeface="Calibri"/>
                <a:sym typeface="Calibri"/>
              </a:rPr>
              <a:t>поверхні</a:t>
            </a:r>
            <a:r>
              <a:rPr lang="ru-RU" dirty="0">
                <a:solidFill>
                  <a:schemeClr val="dk1"/>
                </a:solidFill>
                <a:latin typeface="Calibri"/>
                <a:ea typeface="Calibri"/>
                <a:cs typeface="Calibri"/>
                <a:sym typeface="Calibri"/>
              </a:rPr>
              <a:t> </a:t>
            </a:r>
            <a:r>
              <a:rPr lang="ru-RU" dirty="0" err="1">
                <a:solidFill>
                  <a:schemeClr val="dk1"/>
                </a:solidFill>
                <a:latin typeface="Calibri"/>
                <a:ea typeface="Calibri"/>
                <a:cs typeface="Calibri"/>
                <a:sym typeface="Calibri"/>
              </a:rPr>
              <a:t>чи</a:t>
            </a:r>
            <a:r>
              <a:rPr lang="ru-RU" dirty="0">
                <a:solidFill>
                  <a:schemeClr val="dk1"/>
                </a:solidFill>
                <a:latin typeface="Calibri"/>
                <a:ea typeface="Calibri"/>
                <a:cs typeface="Calibri"/>
                <a:sym typeface="Calibri"/>
              </a:rPr>
              <a:t> </a:t>
            </a:r>
            <a:r>
              <a:rPr lang="ru-RU" dirty="0" err="1">
                <a:solidFill>
                  <a:schemeClr val="dk1"/>
                </a:solidFill>
                <a:latin typeface="Calibri"/>
                <a:ea typeface="Calibri"/>
                <a:cs typeface="Calibri"/>
                <a:sym typeface="Calibri"/>
              </a:rPr>
              <a:t>об’єму</a:t>
            </a:r>
            <a:r>
              <a:rPr lang="ru-RU" dirty="0">
                <a:solidFill>
                  <a:schemeClr val="dk1"/>
                </a:solidFill>
                <a:latin typeface="Calibri"/>
                <a:ea typeface="Calibri"/>
                <a:cs typeface="Calibri"/>
                <a:sym typeface="Calibri"/>
              </a:rPr>
              <a:t>;</a:t>
            </a:r>
          </a:p>
          <a:p>
            <a:pPr marL="0" lvl="0" indent="-177800">
              <a:lnSpc>
                <a:spcPct val="90000"/>
              </a:lnSpc>
              <a:buClr>
                <a:srgbClr val="FF0000"/>
              </a:buClr>
              <a:buSzPts val="2800"/>
              <a:buFont typeface="Arial"/>
              <a:buChar char="•"/>
            </a:pPr>
            <a:r>
              <a:rPr lang="ru-RU" dirty="0">
                <a:solidFill>
                  <a:srgbClr val="FF0000"/>
                </a:solidFill>
                <a:latin typeface="Calibri"/>
                <a:ea typeface="Calibri"/>
                <a:cs typeface="Calibri"/>
                <a:sym typeface="Calibri"/>
              </a:rPr>
              <a:t>За величиною та </a:t>
            </a:r>
            <a:r>
              <a:rPr lang="ru-RU" dirty="0" err="1">
                <a:solidFill>
                  <a:srgbClr val="FF0000"/>
                </a:solidFill>
                <a:latin typeface="Calibri"/>
                <a:ea typeface="Calibri"/>
                <a:cs typeface="Calibri"/>
                <a:sym typeface="Calibri"/>
              </a:rPr>
              <a:t>напрямком</a:t>
            </a:r>
            <a:r>
              <a:rPr lang="ru-RU" dirty="0">
                <a:solidFill>
                  <a:schemeClr val="dk1"/>
                </a:solidFill>
                <a:latin typeface="Calibri"/>
                <a:ea typeface="Calibri"/>
                <a:cs typeface="Calibri"/>
                <a:sym typeface="Calibri"/>
              </a:rPr>
              <a:t>.</a:t>
            </a:r>
          </a:p>
          <a:p>
            <a:endParaRPr lang="ru-RU" dirty="0"/>
          </a:p>
        </p:txBody>
      </p:sp>
      <p:sp>
        <p:nvSpPr>
          <p:cNvPr id="4" name="Google Shape;136;p21">
            <a:extLst>
              <a:ext uri="{FF2B5EF4-FFF2-40B4-BE49-F238E27FC236}">
                <a16:creationId xmlns:a16="http://schemas.microsoft.com/office/drawing/2014/main" id="{823314EA-99A0-4067-938A-DDF504646121}"/>
              </a:ext>
            </a:extLst>
          </p:cNvPr>
          <p:cNvSpPr txBox="1">
            <a:spLocks noGrp="1"/>
          </p:cNvSpPr>
          <p:nvPr>
            <p:ph type="title"/>
          </p:nvPr>
        </p:nvSpPr>
        <p:spPr>
          <a:xfrm>
            <a:off x="677863" y="609600"/>
            <a:ext cx="8596312" cy="1320800"/>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Сили</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що</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діють</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на</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літак</a:t>
            </a:r>
            <a:r>
              <a:rPr lang="en-US" sz="4400" b="0" i="0" u="none" dirty="0">
                <a:solidFill>
                  <a:schemeClr val="dk1"/>
                </a:solidFill>
                <a:latin typeface="Calibri"/>
                <a:ea typeface="Calibri"/>
                <a:cs typeface="Calibri"/>
                <a:sym typeface="Calibri"/>
              </a:rPr>
              <a:t> в </a:t>
            </a:r>
            <a:r>
              <a:rPr lang="en-US" sz="4400" b="0" i="0" u="none" dirty="0" err="1">
                <a:solidFill>
                  <a:schemeClr val="dk1"/>
                </a:solidFill>
                <a:latin typeface="Calibri"/>
                <a:ea typeface="Calibri"/>
                <a:cs typeface="Calibri"/>
                <a:sym typeface="Calibri"/>
              </a:rPr>
              <a:t>польоті</a:t>
            </a:r>
            <a:endParaRPr dirty="0"/>
          </a:p>
        </p:txBody>
      </p:sp>
      <p:pic>
        <p:nvPicPr>
          <p:cNvPr id="5" name="Google Shape;151;p23" descr="Determining Aircraft Weight">
            <a:extLst>
              <a:ext uri="{FF2B5EF4-FFF2-40B4-BE49-F238E27FC236}">
                <a16:creationId xmlns:a16="http://schemas.microsoft.com/office/drawing/2014/main" id="{E67BB1C8-3FA0-40B4-A2CB-8C0A75958A67}"/>
              </a:ext>
            </a:extLst>
          </p:cNvPr>
          <p:cNvPicPr preferRelativeResize="0"/>
          <p:nvPr/>
        </p:nvPicPr>
        <p:blipFill rotWithShape="1">
          <a:blip r:embed="rId2">
            <a:alphaModFix/>
          </a:blip>
          <a:srcRect l="6752" t="17457" r="4817" b="41061"/>
          <a:stretch/>
        </p:blipFill>
        <p:spPr>
          <a:xfrm>
            <a:off x="489756" y="3242298"/>
            <a:ext cx="9596780" cy="3370605"/>
          </a:xfrm>
          <a:prstGeom prst="rect">
            <a:avLst/>
          </a:prstGeom>
          <a:noFill/>
          <a:ln>
            <a:noFill/>
          </a:ln>
        </p:spPr>
      </p:pic>
    </p:spTree>
    <p:extLst>
      <p:ext uri="{BB962C8B-B14F-4D97-AF65-F5344CB8AC3E}">
        <p14:creationId xmlns:p14="http://schemas.microsoft.com/office/powerpoint/2010/main" val="270760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TotalTime>
  <Words>585</Words>
  <Application>Microsoft Office PowerPoint</Application>
  <PresentationFormat>Широкоэкранный</PresentationFormat>
  <Paragraphs>26</Paragraphs>
  <Slides>15</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Trebuchet MS</vt:lpstr>
      <vt:lpstr>Wingdings 3</vt:lpstr>
      <vt:lpstr>Аспект</vt:lpstr>
      <vt:lpstr>Заняття 11.05.2022</vt:lpstr>
      <vt:lpstr>Сили що діють на літак</vt:lpstr>
      <vt:lpstr>Знайти безпечний компроміс між малою вагою та високою міцністю дуже важливо при створенні літака. Конструкції літака повинні бути легкими, але міцними та достатньо жорсткими, щоб протистояти різним силам, що діють на літак під час польоту. Вони також повинні бути достатньо міцними, щоб витримувати ці сили протягом усього терміну служби літака.</vt:lpstr>
      <vt:lpstr>На літак діють сили як на землі так і у повітрі:</vt:lpstr>
      <vt:lpstr>У повітрі: аеродинамічні сили, прискорення, турбулентність, вібрація двигуна, зміна тиску, трепетання.</vt:lpstr>
      <vt:lpstr>Літак в основному повинен витримувати два типи основних навантажень: 1)    Навантаження на землі :    З якими стикається літак під час руху на землі; тобто: руління, посадка, буксирування тощо; 2)     Повітряні навантаження/Польотні навантаження : Навантаження, що діють на конструкцію під час польоту внаслідок маневрів, здійснюваних літаком, або поривів вітру (наприклад, зсув вітру).</vt:lpstr>
      <vt:lpstr>Літак може створювати конкретні ролі, наприклад: Політ на великій висоті  : Кабіна під тиском, Літак-амфібія  :   Посадка на воду, Військові літаки :  Високошвидкісні маневри, витримують значні пошкодження</vt:lpstr>
      <vt:lpstr>Сили, що діють на літак в польоті</vt:lpstr>
      <vt:lpstr>Сили, що діють на літак в польоті</vt:lpstr>
      <vt:lpstr>Навантаження на літак</vt:lpstr>
      <vt:lpstr>Перевантаження. Load factor</vt:lpstr>
      <vt:lpstr>Презентация PowerPoint</vt:lpstr>
      <vt:lpstr>Презентация PowerPoint</vt:lpstr>
      <vt:lpstr>Презентация PowerPoint</vt:lpstr>
      <vt:lpstr>           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Заняття 11.05.2022</dc:title>
  <dc:creator>Professional</dc:creator>
  <cp:lastModifiedBy>Professional</cp:lastModifiedBy>
  <cp:revision>9</cp:revision>
  <dcterms:created xsi:type="dcterms:W3CDTF">2022-05-11T13:25:47Z</dcterms:created>
  <dcterms:modified xsi:type="dcterms:W3CDTF">2022-05-11T15:29:29Z</dcterms:modified>
</cp:coreProperties>
</file>