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89" r:id="rId4"/>
    <p:sldId id="290" r:id="rId5"/>
    <p:sldId id="286" r:id="rId6"/>
    <p:sldId id="292" r:id="rId7"/>
    <p:sldId id="293" r:id="rId8"/>
    <p:sldId id="298" r:id="rId9"/>
    <p:sldId id="294" r:id="rId10"/>
    <p:sldId id="295" r:id="rId11"/>
    <p:sldId id="276" r:id="rId12"/>
    <p:sldId id="271" r:id="rId13"/>
    <p:sldId id="296" r:id="rId14"/>
    <p:sldId id="278" r:id="rId15"/>
    <p:sldId id="281" r:id="rId16"/>
    <p:sldId id="282" r:id="rId17"/>
    <p:sldId id="297" r:id="rId18"/>
    <p:sldId id="28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31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1951C-B587-4669-AEAB-3CA3E620BBD9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02500-5BAE-47BD-9A24-DA8251B90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0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E908737-7F0D-43E3-881E-D559C32D1E2A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929A590-D872-4B11-A1B8-E8245E7CB657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1FCC936-6B72-47A8-AC05-29F7C65BDDE6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8FBCCFF-4F6D-4CC5-881E-80181D4D7F1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775C4ED-04F1-44C3-8F3F-4F2D7B42BB2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7FD5BD9-E435-409C-84A1-40305016E0D8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77DD223-77D8-405C-A413-7D7120562ED5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369745A-FCBE-4CF6-8BC1-5A210998152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6F3AAFD-7923-401F-8916-B33B2F2271B7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01C82EA-3881-46DD-8177-12014CDDC2DF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DEE1DF3-077D-48F7-A4FC-73A7A2B53E4C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2E140ED-4097-463C-A7F2-5D816EE52089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B5568C4-C65B-4F9C-B01E-C61ADD012F50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C6E7826-F355-4877-8AF2-8BF053101565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5FBA684-DDB7-42B5-87DA-30C2B1CADC4F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D2FDAAC-F2D8-4627-82DB-ED9D86EC78E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CAAA474-736D-4591-8F61-FFE50DFF2AD8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altLang="en-US"/>
              <a:t>Щелкните для изменения стиля основного подзаголовка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0DD8669-1381-456D-9152-76B17665A2E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D6E4F21-2AA8-4FCA-9213-BEC765D56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звание и текст по вертика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по вертикали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B7461332-109B-4216-A040-E2AE056BBB77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5B189D43-7D5D-4E8A-9AC3-41F16E7A8B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Название по вертикали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по вертикали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B0744073-5C39-4F22-9A95-A951DF155739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84D46F2-ADE1-4EDE-8C39-67B9C61D1F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ние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01AF74D4-0C31-44FB-89AF-333C2B10395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5807818A-EAA9-414E-BCC0-1222C994AB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D66EAF66-51F2-4B1D-9CAA-516392A46DAF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ED8C18B8-0AB9-499B-80AD-C83B7785F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контента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" name="Заполнитель даты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5610017-CDBA-482E-B9B7-C8AB3A109F89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E2C45DB-E2D0-413F-A774-2A3FA58CE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4" name="Заполнитель контента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" name="Заполнитель текста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6" name="Заполнитель контента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7" name="Заполнитель даты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2073D13-A5DD-4361-86C6-8990952A8B1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Заполнитель нижнего колонтитула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9" name="Заполнитель номера слайда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7FD72D7-AE78-45EA-9A28-FCD2A8FC0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503C9B2A-B63E-4EF0-8861-FA6F31CBEC7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Заполнитель нижнего колонтитула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Заполнитель номера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52899A15-DEB5-4B63-A373-0A9517BBF4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даты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C5A2552-342C-46AA-850C-74A1BFA910EB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Заполнитель нижнего колонтитула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4CEE70D1-58EA-4D24-A39D-A277F7D01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Контен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текста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5" name="Заполнитель даты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A244C59C-D113-4CB3-B4B2-49D55DA992C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1AA2849C-D064-4305-9283-89A112550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изображения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altLang="en-US"/>
              <a:t>Щелкните значок, чтобы добавить рисунок</a:t>
            </a:r>
          </a:p>
        </p:txBody>
      </p:sp>
      <p:sp>
        <p:nvSpPr>
          <p:cNvPr id="4" name="Заполнитель текста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5" name="Заполнитель даты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525CAEA6-6AE5-4923-9D8A-A806BFC44B8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496BC1-1331-453F-A4D0-2CC3A4F9E7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названия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36B8-D485-4F79-A6BF-BA89B061DF0D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B61F2-6DA1-4B3B-ACCD-25C66D00EE9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b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b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b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bmp"/><Relationship Id="rId5" Type="http://schemas.openxmlformats.org/officeDocument/2006/relationships/image" Target="../media/image27.bmp"/><Relationship Id="rId4" Type="http://schemas.openxmlformats.org/officeDocument/2006/relationships/image" Target="../media/image26.b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b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b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b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b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bmp"/><Relationship Id="rId5" Type="http://schemas.openxmlformats.org/officeDocument/2006/relationships/image" Target="../media/image10.bmp"/><Relationship Id="rId4" Type="http://schemas.openxmlformats.org/officeDocument/2006/relationships/image" Target="../media/image9.b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b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1194288" y="3726611"/>
            <a:ext cx="10017736" cy="2931354"/>
          </a:xfrm>
        </p:spPr>
        <p:txBody>
          <a:bodyPr>
            <a:normAutofit fontScale="90000"/>
          </a:bodyPr>
          <a:lstStyle/>
          <a:p>
            <a:endParaRPr lang="uk-UA" altLang="en-US" dirty="0"/>
          </a:p>
          <a:p>
            <a:endParaRPr lang="uk-UA" altLang="en-US" dirty="0"/>
          </a:p>
          <a:p>
            <a:r>
              <a:rPr lang="uk-UA" altLang="en-US" b="1" dirty="0" err="1">
                <a:solidFill>
                  <a:srgbClr val="FF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</a:rPr>
              <a:t>судномодельний</a:t>
            </a:r>
            <a:r>
              <a:rPr lang="uk-UA" altLang="en-US" b="1" dirty="0">
                <a:solidFill>
                  <a:srgbClr val="FF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</a:rPr>
              <a:t> гурток</a:t>
            </a:r>
          </a:p>
          <a:p>
            <a:r>
              <a:rPr lang="uk-UA" altLang="en-US" b="1" dirty="0">
                <a:solidFill>
                  <a:srgbClr val="00B05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</a:rPr>
              <a:t>НВК</a:t>
            </a:r>
            <a:r>
              <a:rPr lang="uk-UA" altLang="en-US" b="1" dirty="0">
                <a:solidFill>
                  <a:srgbClr val="FF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</a:rPr>
              <a:t> </a:t>
            </a:r>
          </a:p>
          <a:p>
            <a:r>
              <a:rPr lang="uk-UA" altLang="en-US" sz="4000" b="1" dirty="0">
                <a:solidFill>
                  <a:srgbClr val="FF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</a:rPr>
              <a:t>презентує</a:t>
            </a:r>
          </a:p>
          <a:p>
            <a:pPr marL="0" indent="0"/>
            <a:r>
              <a:rPr lang="uk-UA" altLang="en-US" sz="4000" b="1" dirty="0">
                <a:solidFill>
                  <a:srgbClr val="FF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</a:rPr>
              <a:t>заняття основного рівня </a:t>
            </a:r>
            <a:r>
              <a:rPr lang="uk-UA" altLang="en-US" sz="3600" b="1" dirty="0">
                <a:solidFill>
                  <a:srgbClr val="FF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</a:rPr>
              <a:t/>
            </a:r>
            <a:br>
              <a:rPr lang="uk-UA" altLang="en-US" sz="3600" b="1" dirty="0">
                <a:solidFill>
                  <a:srgbClr val="FF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</a:rPr>
            </a:br>
            <a:r>
              <a:rPr lang="uk-UA" altLang="en-US" sz="3600" b="1" dirty="0" smtClean="0">
                <a:solidFill>
                  <a:srgbClr val="FF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</a:rPr>
              <a:t>«</a:t>
            </a:r>
            <a:r>
              <a:rPr lang="uk-UA" altLang="en-US" sz="3600" b="1" dirty="0">
                <a:solidFill>
                  <a:srgbClr val="FF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</a:rPr>
              <a:t>Підводні човни. Частина </a:t>
            </a:r>
            <a:r>
              <a:rPr lang="uk-UA" altLang="en-US" sz="3600" b="1" dirty="0" smtClean="0">
                <a:solidFill>
                  <a:srgbClr val="FF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</a:rPr>
              <a:t>4»</a:t>
            </a:r>
            <a:r>
              <a:rPr lang="ru-RU" sz="3600" dirty="0"/>
              <a:t/>
            </a:r>
            <a:br>
              <a:rPr lang="ru-RU" sz="3600" dirty="0"/>
            </a:br>
            <a:endParaRPr lang="uk-UA" altLang="en-US" sz="4000" b="1" dirty="0">
              <a:solidFill>
                <a:srgbClr val="FF0000"/>
              </a:solidFill>
              <a:latin typeface="Comic Sans MS" pitchFamily="66" charset="0"/>
              <a:ea typeface="Comic Sans MS" pitchFamily="66" charset="0"/>
              <a:cs typeface="Comic Sans MS" pitchFamily="66" charset="0"/>
            </a:endParaRPr>
          </a:p>
          <a:p>
            <a:endParaRPr lang="uk-UA" altLang="en-US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38705" y="-307579"/>
            <a:ext cx="4274341" cy="22231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277690" y="0"/>
            <a:ext cx="11504735" cy="1690688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uk-UA" sz="2800" b="0" i="0" u="none" strike="noStrike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Підводний човен спеціального призначення (ПЧСП) - </a:t>
            </a:r>
            <a:r>
              <a:rPr lang="uk-UA" sz="2800" b="0" i="0" u="none" strike="noStrike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використовують для виконання рятувальних і дослідницьких завдань.</a:t>
            </a:r>
            <a:endParaRPr b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4273" y="1615158"/>
            <a:ext cx="6406063" cy="3215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73032" y="2948037"/>
            <a:ext cx="4992016" cy="35336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99909" y="302923"/>
            <a:ext cx="8336206" cy="62521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uk-UA"/>
              <a:t> 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376604" y="365125"/>
            <a:ext cx="11570827" cy="1325563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uk-UA" sz="2800" b="0" i="0" u="none" strike="noStrike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Надмалий підводний човен (НМПЧ) - </a:t>
            </a:r>
            <a:r>
              <a:rPr lang="uk-UA" sz="2800" b="0" i="0" u="none" strike="noStrike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використовуються для доставки і висадки розвідувально-диверсійних груп.</a:t>
            </a:r>
            <a:endParaRPr lang="uk-UA" sz="2800" b="0" i="0" u="none" strike="noStrike">
              <a:solidFill>
                <a:schemeClr val="tx1"/>
              </a:solidFill>
              <a:latin typeface="Calibri" panose="020F0502020204030204" pitchFamily="34" charset="0"/>
              <a:ea typeface="游明朝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uk-UA" sz="2800" b="0" i="0" u="none" strike="noStrike">
              <a:solidFill>
                <a:srgbClr val="000000"/>
              </a:solidFill>
              <a:latin typeface="Calibri" panose="020F0502020204030204" pitchFamily="34" charset="0"/>
              <a:ea typeface="游明朝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uk-UA" sz="2800" b="0" i="0" u="none" strike="noStrike">
              <a:solidFill>
                <a:srgbClr val="000000"/>
              </a:solidFill>
              <a:latin typeface="Calibri" panose="020F0502020204030204" pitchFamily="34" charset="0"/>
              <a:ea typeface="游明朝" charset="0"/>
              <a:cs typeface="Calibri" panose="020F0502020204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5451" y="1989627"/>
            <a:ext cx="5276831" cy="39510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52861" y="2055570"/>
            <a:ext cx="6190654" cy="2082311"/>
          </a:xfrm>
          <a:prstGeom prst="rect">
            <a:avLst/>
          </a:prstGeom>
        </p:spPr>
      </p:pic>
      <p:sp>
        <p:nvSpPr>
          <p:cNvPr id="17" name="Текст. поле 16"/>
          <p:cNvSpPr txBox="1"/>
          <p:nvPr/>
        </p:nvSpPr>
        <p:spPr>
          <a:xfrm rot="10800000" flipV="1">
            <a:off x="6096000" y="4296639"/>
            <a:ext cx="4848206" cy="2561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/>
          </a:p>
          <a:p>
            <a:r>
              <a:rPr lang="en-US"/>
              <a:t>Основні елементи конструкції НМПЧ «Тритон-1М»:</a:t>
            </a:r>
          </a:p>
          <a:p>
            <a:r>
              <a:rPr lang="en-US"/>
              <a:t>1. Електромоторний відсік;</a:t>
            </a:r>
            <a:endParaRPr lang="uk-UA"/>
          </a:p>
          <a:p>
            <a:r>
              <a:rPr lang="en-US"/>
              <a:t> 2. Акумуляторний відсік;</a:t>
            </a:r>
            <a:endParaRPr lang="uk-UA"/>
          </a:p>
          <a:p>
            <a:r>
              <a:rPr lang="en-US"/>
              <a:t> 3. Кабіна водолазів;</a:t>
            </a:r>
            <a:endParaRPr lang="uk-UA"/>
          </a:p>
          <a:p>
            <a:r>
              <a:rPr lang="en-US"/>
              <a:t> 4. Блок приладів управління</a:t>
            </a:r>
            <a:endParaRPr lang="uk-UA"/>
          </a:p>
          <a:p>
            <a:endParaRPr lang="uk-UA"/>
          </a:p>
          <a:p>
            <a:endParaRPr lang="uk-U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101" y="350910"/>
            <a:ext cx="10944317" cy="615617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857" t="2772" r="813" b="5529"/>
          <a:stretch/>
        </p:blipFill>
        <p:spPr>
          <a:xfrm>
            <a:off x="2130724" y="362307"/>
            <a:ext cx="8355579" cy="60729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204913" y="486388"/>
            <a:ext cx="11643454" cy="160215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uk-UA" b="1">
                <a:solidFill>
                  <a:srgbClr val="FF0000"/>
                </a:solidFill>
              </a:rPr>
              <a:t>Цікаво!</a:t>
            </a:r>
            <a:r>
              <a:rPr lang="uk-UA" b="1">
                <a:solidFill>
                  <a:srgbClr val="00B050"/>
                </a:solidFill>
              </a:rPr>
              <a:t> Приватний підводний човен, </a:t>
            </a:r>
            <a:r>
              <a:rPr lang="uk-UA" b="0">
                <a:solidFill>
                  <a:schemeClr val="tx1"/>
                </a:solidFill>
              </a:rPr>
              <a:t>субмарина вихідного дня</a:t>
            </a:r>
          </a:p>
          <a:p>
            <a:pPr marL="0" indent="0" algn="ctr">
              <a:buNone/>
            </a:pPr>
            <a:r>
              <a:rPr lang="uk-UA" b="0">
                <a:solidFill>
                  <a:schemeClr val="tx1"/>
                </a:solidFill>
              </a:rPr>
              <a:t> Migaloo M-серії довжиною від 72 до 283 метрів.  </a:t>
            </a:r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981201"/>
            <a:ext cx="121920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4110" y="237427"/>
            <a:ext cx="7700211" cy="35805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34216" y="2829446"/>
            <a:ext cx="7700211" cy="43313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4110" y="4091253"/>
            <a:ext cx="3660878" cy="22331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214164" y="394068"/>
            <a:ext cx="3483268" cy="213618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9764" y="303831"/>
            <a:ext cx="11013812" cy="625033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9551" y="2745895"/>
            <a:ext cx="6160168" cy="3773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6372" y="337763"/>
            <a:ext cx="5452461" cy="3773103"/>
          </a:xfrm>
          <a:prstGeom prst="rect">
            <a:avLst/>
          </a:prstGeom>
        </p:spPr>
      </p:pic>
      <p:sp>
        <p:nvSpPr>
          <p:cNvPr id="7" name="Текст. поле 6"/>
          <p:cNvSpPr txBox="1"/>
          <p:nvPr/>
        </p:nvSpPr>
        <p:spPr>
          <a:xfrm>
            <a:off x="6462346" y="511053"/>
            <a:ext cx="5159986" cy="751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73193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4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Підводні човни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135216" y="904412"/>
            <a:ext cx="11845036" cy="5783604"/>
          </a:xfrm>
          <a:prstGeom prst="rect">
            <a:avLst/>
          </a:prstGeom>
        </p:spPr>
        <p:txBody>
          <a:bodyPr/>
          <a:lstStyle/>
          <a:p>
            <a:pPr marL="45720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4400" b="0" i="0" u="none" strike="noStrike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4000" b="0" i="0" u="none" strike="noStrike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4000" b="1" i="0" u="none" strike="noStrike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1" i="0" u="none" strike="noStrike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Підводні човни атомні</a:t>
            </a:r>
            <a:r>
              <a:rPr lang="uk-UA" sz="4000" b="0" i="0" u="none" strike="noStrike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i="0" u="none" strike="noStrike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-  Підводний атомний човен з ракетами балістичними (ПЧАРБ)</a:t>
            </a:r>
          </a:p>
          <a:p>
            <a:pPr marL="45720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i="0" u="none" strike="noStrike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-  Багатоцільовий підводний човен атомний (ЧПА)</a:t>
            </a:r>
          </a:p>
          <a:p>
            <a:pPr marL="45720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1" i="0" u="none" strike="noStrike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Неатомні підводні човни</a:t>
            </a:r>
          </a:p>
          <a:p>
            <a:pPr marL="45720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0" i="0" u="none" strike="noStrike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uk-UA" sz="2800" b="0" i="0" u="none" strike="noStrike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Багатоцільовий підводний човен (НАПЧ/ДПЧ)</a:t>
            </a:r>
          </a:p>
          <a:p>
            <a:pPr marL="45720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i="0" u="none" strike="noStrike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-  Підводний човен спеціального призначення (ПЧСП)</a:t>
            </a:r>
          </a:p>
          <a:p>
            <a:pPr marL="45720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i="0" u="none" strike="noStrike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-  Надмалий підводний човен (НМПЧ)</a:t>
            </a:r>
          </a:p>
          <a:p>
            <a:pPr marL="45720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2800" b="0" i="0" u="none" strike="noStrike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4000" b="0" i="0" u="none" strike="noStrike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2800" b="0" i="0" u="none" strike="noStrike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712" y="250835"/>
            <a:ext cx="3845674" cy="24346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17288" y="250835"/>
            <a:ext cx="3169124" cy="30462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409575" y="365125"/>
            <a:ext cx="11471763" cy="5811838"/>
          </a:xfrm>
          <a:prstGeom prst="rect">
            <a:avLst/>
          </a:prstGeom>
        </p:spPr>
        <p:txBody>
          <a:bodyPr/>
          <a:lstStyle/>
          <a:p>
            <a:pPr algn="just"/>
            <a:r>
              <a:rPr b="1" i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Підво́дний чо́вен</a:t>
            </a:r>
            <a:r>
              <a:rPr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різновид кораблів, найчастіше військових, які здатні занурюватись під воду і тривалий час перебувати у підводному положенні.</a:t>
            </a:r>
          </a:p>
          <a:p>
            <a:pPr algn="just"/>
            <a:r>
              <a:rPr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Зазвичай підводні човни мають краплеподібну або сигароподібну форми, металеву, часто з гумовим покриттям, зовнішню обшивку — легкий корпус, призначений для отримання оптимальних гідродинамічних властивостей корабля. Під легким корпусом знаходиться міцний корпус — основний корпус човна, виготовлений зі спеціальних сплавів, здатний витримати тиск води на глибинах занурення.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44970" y="4093477"/>
            <a:ext cx="7631770" cy="25488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442546" y="275980"/>
            <a:ext cx="11323393" cy="5900983"/>
          </a:xfrm>
          <a:prstGeom prst="rect">
            <a:avLst/>
          </a:prstGeom>
        </p:spPr>
        <p:txBody>
          <a:bodyPr/>
          <a:lstStyle/>
          <a:p>
            <a:pPr algn="just"/>
            <a:r>
              <a:rPr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надання судну змінної плавучості (здатності занурюватись під воду, триматися на певній глибині та спливати на поверхню) використовується система баластних цистерн, які заповнюються водою або продуваються стисненим повітрям. Керування човном у підводному положенні здійснюється також за допомогою стерн глибини. Рушіями підводних човнів є атомні, дизель-електричні (поєднання дизеля для надводного плавання і електродвигуна для підводного), анаеробні (повітрянонезалежні) енергетичні установки.</a:t>
            </a:r>
          </a:p>
          <a:p>
            <a:endParaRPr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09826" y="3701562"/>
            <a:ext cx="7638017" cy="283442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261279" y="232194"/>
            <a:ext cx="11611848" cy="5944769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uk-UA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Підводний атомний човен з балістичними ракетами</a:t>
            </a:r>
            <a:r>
              <a:rPr lang="uk-UA" sz="2800" b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призначений для ураження важливий об'єктів  - адміністративних, економічних і військово-промислових центрів, військово-морських баз, портів та інших стратегічних цілей. </a:t>
            </a:r>
            <a:endParaRPr sz="2800" b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. поле 5"/>
          <p:cNvSpPr txBox="1"/>
          <p:nvPr/>
        </p:nvSpPr>
        <p:spPr>
          <a:xfrm>
            <a:off x="-39466915" y="2971279"/>
            <a:ext cx="32040545" cy="641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Підво́дний чо́вен (абр.: ПЧ; також субмарина від англ. submarine) — різновид кораблів, найчастіше військових, які здатні занурюватись під воду і тривалий час перебувати у підводному положенні[1][2]. Нині підводні човни є на озброєнні військово-морських сил сорока країн, зокрема шість країн мають атомні підводні човни.</a:t>
            </a:r>
          </a:p>
          <a:p>
            <a:r>
              <a:rPr lang="en-US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32757" y="1994755"/>
            <a:ext cx="3840370" cy="4632447"/>
          </a:xfrm>
          <a:prstGeom prst="rect">
            <a:avLst/>
          </a:prstGeom>
        </p:spPr>
      </p:pic>
      <p:pic>
        <p:nvPicPr>
          <p:cNvPr id="8" name="Изображение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1279" y="1994755"/>
            <a:ext cx="7570784" cy="46208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4272" y="4004354"/>
            <a:ext cx="5711727" cy="25564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60058" y="290366"/>
            <a:ext cx="5423175" cy="29857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07736" y="3575038"/>
            <a:ext cx="6057924" cy="29857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62181" y="290366"/>
            <a:ext cx="5552970" cy="313863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475517" y="183784"/>
            <a:ext cx="11224480" cy="1506904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uk-UA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Багатоцільовий підводний атомний човен </a:t>
            </a:r>
            <a:r>
              <a:rPr lang="uk-UA" sz="28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призначений для знищення наземних цілей, підводних човнів і надводних кораблів на океанському морському театрі воєнних дій.</a:t>
            </a:r>
          </a:p>
        </p:txBody>
      </p:sp>
      <p:pic>
        <p:nvPicPr>
          <p:cNvPr id="4" name="Изображение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5517" y="1822412"/>
            <a:ext cx="5828633" cy="4670152"/>
          </a:xfrm>
          <a:prstGeom prst="rect">
            <a:avLst/>
          </a:prstGeom>
        </p:spPr>
      </p:pic>
      <p:pic>
        <p:nvPicPr>
          <p:cNvPr id="5" name="Изображение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91943" y="2324466"/>
            <a:ext cx="5279233" cy="30231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189" y="1825625"/>
            <a:ext cx="11369615" cy="46786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1 – кормовий відсік; 2 - </a:t>
            </a:r>
            <a:r>
              <a:rPr lang="uk-UA" dirty="0" err="1" smtClean="0"/>
              <a:t>відсік</a:t>
            </a:r>
            <a:r>
              <a:rPr lang="uk-UA" dirty="0" smtClean="0"/>
              <a:t> додаткового обладнання; </a:t>
            </a:r>
          </a:p>
          <a:p>
            <a:pPr marL="0" indent="0">
              <a:buNone/>
            </a:pPr>
            <a:r>
              <a:rPr lang="uk-UA" dirty="0" smtClean="0"/>
              <a:t>3 – турбінний відділ; 4 – ракетний відсік; 6 – шахта балістичних </a:t>
            </a:r>
          </a:p>
          <a:p>
            <a:pPr marL="0" indent="0">
              <a:buNone/>
            </a:pPr>
            <a:r>
              <a:rPr lang="uk-UA" dirty="0" smtClean="0"/>
              <a:t>ракет; 7 відсік центрального поста; 8 – торпедний відсік; </a:t>
            </a:r>
          </a:p>
          <a:p>
            <a:pPr marL="0" indent="0">
              <a:buNone/>
            </a:pPr>
            <a:r>
              <a:rPr lang="uk-UA" dirty="0" smtClean="0"/>
              <a:t>9 – запасна торпеда; 10 – торпедний апарат.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2128"/>
          <a:stretch/>
        </p:blipFill>
        <p:spPr>
          <a:xfrm>
            <a:off x="370626" y="388189"/>
            <a:ext cx="11441520" cy="38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2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459032" y="84870"/>
            <a:ext cx="11356364" cy="2034443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uk-UA" sz="2800" b="0" i="0" u="none" strike="noStrike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Багатоцільовий підводний човен (НАПЧ/ДПЧ) </a:t>
            </a:r>
            <a:r>
              <a:rPr lang="uk-UA" sz="2800" b="0" i="0" u="none" strike="noStrike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призначений для розвідки, постановки мінних загороджень, знищення наземних цілей, підводних човнів і надводних кораблів тощо.</a:t>
            </a:r>
            <a:r>
              <a:rPr lang="uk-UA" sz="2800" b="0" i="0" u="none" strike="noStrike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Працює на дизель-електричній установці.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9032" y="2498481"/>
            <a:ext cx="5768729" cy="3947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19239" y="2366719"/>
            <a:ext cx="5321300" cy="4013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исная тема">
  <a:themeElements>
    <a:clrScheme name="Офис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исная">
      <a:majorFont>
        <a:latin typeface="Calibri Light" panose="020F0302020204030204"/>
        <a:ea typeface=""/>
        <a:cs typeface=""/>
        <a:font script="Arab" typeface="Times New Roman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Times New Roman"/>
        <a:font script="Knda" typeface="Tunga"/>
        <a:font script="Khmr" typeface="MoolBoran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Angsan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 Light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 Light"/>
        <a:font script="Olck" typeface="Nirmala UI"/>
        <a:font script="Lisu" typeface="Segoe UI"/>
        <a:font script="Sora" typeface="Nirmala UI"/>
      </a:majorFont>
      <a:minorFont>
        <a:latin typeface="Calibri" panose="020F0502020204030204"/>
        <a:ea typeface=""/>
        <a:cs typeface=""/>
        <a:font script="Arab" typeface="Arial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Arial"/>
        <a:font script="Knda" typeface="Tunga"/>
        <a:font script="Khmr" typeface="DaunPenh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Cordi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"/>
        <a:font script="Olck" typeface="Nirmala UI"/>
        <a:font script="Lisu" typeface="Segoe UI"/>
        <a:font script="Sora" typeface="Nirmala UI"/>
      </a:minorFont>
    </a:fontScheme>
    <a:fmtScheme name="Офис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493</Words>
  <Application>Microsoft Office PowerPoint</Application>
  <PresentationFormat>Произвольный</PresentationFormat>
  <Paragraphs>64</Paragraphs>
  <Slides>18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Офисная тема</vt:lpstr>
      <vt:lpstr>  судномодельний гурток НВК  презентує заняття основного рівня  «Підводні човни. Частина 4»  </vt:lpstr>
      <vt:lpstr>    Підводні човни</vt:lpstr>
      <vt:lpstr>Презентация PowerPoint</vt:lpstr>
      <vt:lpstr>Презентация PowerPoint</vt:lpstr>
      <vt:lpstr>Презентация PowerPoint</vt:lpstr>
      <vt:lpstr>Презентация PowerPoint</vt:lpstr>
      <vt:lpstr>Багатоцільовий підводний атомний човен призначений для знищення наземних цілей, підводних човнів і надводних кораблів на океанському морському театрі воєнних дій.</vt:lpstr>
      <vt:lpstr>Презентация PowerPoint</vt:lpstr>
      <vt:lpstr>Багатоцільовий підводний човен (НАПЧ/ДПЧ)  призначений для розвідки, постановки мінних загороджень, знищення наземних цілей, підводних човнів і надводних кораблів тощо. Працює на дизель-електричній установці.</vt:lpstr>
      <vt:lpstr> Підводний човен спеціального призначення (ПЧСП) - використовують для виконання рятувальних і дослідницьких завдань.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Mobile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</cp:revision>
  <dcterms:created xsi:type="dcterms:W3CDTF">2020-04-22T13:01:29Z</dcterms:created>
  <dcterms:modified xsi:type="dcterms:W3CDTF">2022-04-23T08:52:17Z</dcterms:modified>
</cp:coreProperties>
</file>