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/index.php?title=%D0%A5%D0%B0%D0%BD%D0%BB%D1%96_%D0%A5%D0%BE%D1%80%D0%B0%D1%81_%D0%9B%D0%BE%D1%83%D1%81%D0%BE%D0%BD&amp;action=edit&amp;redlink=1" TargetMode="External"/><Relationship Id="rId3" Type="http://schemas.openxmlformats.org/officeDocument/2006/relationships/hyperlink" Target="https://uk.wikipedia.org/wiki/%D0%91%D1%80%D1%83%D1%82_%D0%B4%D0%B5_%D0%92%D1%96%D0%BB%D1%8C%D1%80%D1%83%D0%B0" TargetMode="External"/><Relationship Id="rId7" Type="http://schemas.openxmlformats.org/officeDocument/2006/relationships/hyperlink" Target="https://uk.wikipedia.org/wiki/%D0%A3%D0%BA%D1%80%D0%B0%D1%97%D0%BD%D1%81%D1%8C%D0%BA%D0%B0_%D0%BC%D0%BE%D0%B2%D0%B0" TargetMode="External"/><Relationship Id="rId2" Type="http://schemas.openxmlformats.org/officeDocument/2006/relationships/hyperlink" Target="https://uk.wikipedia.org/wiki/%D0%93%D1%80%D0%BE%D0%BC%D0%B0%D0%B4%D1%8F%D0%BD%D1%81%D1%8C%D0%BA%D0%B0_%D0%B2%D1%96%D0%B9%D0%BD%D0%B0_%D0%B2_%D0%A1%D0%A8%D0%9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H._L._Hunley_(%D0%BF%D1%96%D0%B4%D0%B2%D0%BE%D0%B4%D0%BD%D0%B8%D0%B9_%D1%87%D0%BE%D0%B2%D0%B5%D0%BD)" TargetMode="External"/><Relationship Id="rId5" Type="http://schemas.openxmlformats.org/officeDocument/2006/relationships/hyperlink" Target="https://uk.wikipedia.org/wiki/%D0%9A%D0%BE%D0%BD%D1%84%D0%B5%D0%B4%D0%B5%D1%80%D0%B0%D1%82%D0%B8%D0%B2%D0%BD%D1%96_%D0%A8%D1%82%D0%B0%D1%82%D0%B8_%D0%90%D0%BC%D0%B5%D1%80%D0%B8%D0%BA%D0%B8" TargetMode="External"/><Relationship Id="rId4" Type="http://schemas.openxmlformats.org/officeDocument/2006/relationships/hyperlink" Target="https://uk.wikipedia.org/wiki/%D0%90%D0%BB%D1%96%D0%B3%D0%B0%D1%82%D0%BE%D1%80_(%D0%BF%D1%96%D0%B4%D0%B2%D0%BE%D0%B4%D0%BD%D0%B8%D0%B9_%D1%87%D0%BE%D0%B2%D0%B5%D0%BD)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0%D0%BB%D1%96%D0%B3%D0%B0%D1%82%D0%BE%D1%80_(%D0%BF%D1%96%D0%B4%D0%B2%D0%BE%D0%B4%D0%BD%D0%B8%D0%B9_%D1%87%D0%BE%D0%B2%D0%B5%D0%BD)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1864" TargetMode="External"/><Relationship Id="rId7" Type="http://schemas.openxmlformats.org/officeDocument/2006/relationships/hyperlink" Target="https://uk.wikipedia.org/wiki/XIX_%D1%81%D1%82%D0%BE%D0%BB%D1%96%D1%82%D1%82%D1%8F" TargetMode="External"/><Relationship Id="rId2" Type="http://schemas.openxmlformats.org/officeDocument/2006/relationships/hyperlink" Target="https://uk.wikipedia.org/wiki/17_%D0%BB%D1%8E%D1%82%D0%BE%D0%B3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7%D0%B0%D1%80%D0%BB%D1%81%D1%82%D0%BE%D0%BD_(%D0%9F%D1%96%D0%B2%D0%B4%D0%B5%D0%BD%D0%BD%D0%B0_%D0%9A%D0%B0%D1%80%D0%BE%D0%BB%D1%96%D0%BD%D0%B0)" TargetMode="External"/><Relationship Id="rId5" Type="http://schemas.openxmlformats.org/officeDocument/2006/relationships/hyperlink" Target="https://uk.wikipedia.org/wiki/%D0%90%D0%BD%D0%B3%D0%BB%D1%96%D0%B9%D1%81%D1%8C%D0%BA%D0%B0_%D0%BC%D0%BE%D0%B2%D0%B0" TargetMode="External"/><Relationship Id="rId4" Type="http://schemas.openxmlformats.org/officeDocument/2006/relationships/hyperlink" Target="https://uk.wikipedia.org/wiki/%D0%A1%D0%A8%D0%9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F%D0%BE%D0%BC%D0%BF%D0%B0_(%D1%82%D0%B5%D1%85%D0%BD%D1%96%D0%BA%D0%B0)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F%D0%BE%D0%BC%D0%BF%D0%B0_(%D1%82%D0%B5%D1%85%D0%BD%D1%96%D0%BA%D0%B0)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A%D0%BE%D0%BB%D1%96%D0%BD%D1%87%D0%B0%D1%81%D1%82%D0%B8%D0%B9_%D0%B2%D0%B0%D0%BB" TargetMode="External"/><Relationship Id="rId2" Type="http://schemas.openxmlformats.org/officeDocument/2006/relationships/hyperlink" Target="https://uk.wikipedia.org/wiki/%D0%93%D1%80%D0%B5%D0%B1%D0%BD%D0%B8%D0%B9_%D2%91%D0%B2%D0%B8%D0%BD%D1%8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iki/%D0%92%D1%83%D0%B7%D0%BE%D0%BB_(%D0%BE%D0%B4%D0%B8%D0%BD%D0%B8%D1%86%D1%8F_%D1%88%D0%B2%D0%B8%D0%B4%D0%BA%D0%BE%D1%81%D1%82%D1%96)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1900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2%D0%BE%D1%80%D0%BF%D0%B5%D0%B4%D0%B0" TargetMode="External"/><Relationship Id="rId3" Type="http://schemas.openxmlformats.org/officeDocument/2006/relationships/hyperlink" Target="https://uk.wikipedia.org/wiki/%D0%95%D0%BB%D0%B5%D0%BA%D1%82%D1%80%D0%BE%D0%B4%D0%B2%D0%B8%D0%B3%D1%83%D0%BD" TargetMode="External"/><Relationship Id="rId7" Type="http://schemas.openxmlformats.org/officeDocument/2006/relationships/hyperlink" Target="https://uk.wikipedia.org/wiki/%D0%95%D0%BB%D0%B5%D0%BA%D1%82%D1%80%D0%B8%D1%87%D0%BD%D0%B8%D0%B9_%D0%B0%D0%BA%D1%83%D0%BC%D1%83%D0%BB%D1%8F%D1%82%D0%BE%D1%80" TargetMode="External"/><Relationship Id="rId2" Type="http://schemas.openxmlformats.org/officeDocument/2006/relationships/hyperlink" Target="https://uk.wikipedia.org/wiki/XIX_%D1%81%D1%82%D0%BE%D0%BB%D1%96%D1%82%D1%82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5%D0%BB%D0%B5%D0%BA%D1%82%D1%80%D0%B8%D1%87%D0%BD%D0%B8%D0%B9_%D0%B3%D0%B5%D0%BD%D0%B5%D1%80%D0%B0%D1%82%D0%BE%D1%80" TargetMode="External"/><Relationship Id="rId5" Type="http://schemas.openxmlformats.org/officeDocument/2006/relationships/hyperlink" Target="https://uk.wikipedia.org/wiki/%D0%94%D0%B8%D0%B7%D0%B5%D0%BB%D1%8C%D0%BD%D0%B8%D0%B9_%D0%B4%D0%B2%D0%B8%D0%B3%D1%83%D0%BD" TargetMode="External"/><Relationship Id="rId4" Type="http://schemas.openxmlformats.org/officeDocument/2006/relationships/hyperlink" Target="https://uk.wikipedia.org/wiki/%D0%94%D0%B2%D0%B8%D0%B3%D1%83%D0%BD_%D0%B2%D0%BD%D1%83%D1%82%D1%80%D1%96%D1%88%D0%BD%D1%8C%D0%BE%D0%B3%D0%BE_%D0%B7%D0%B3%D0%BE%D1%80%D1%8F%D0%BD%D0%BD%D1%8F" TargetMode="External"/><Relationship Id="rId9" Type="http://schemas.openxmlformats.org/officeDocument/2006/relationships/hyperlink" Target="https://uk.wikipedia.org/wiki/%D0%9C%D0%BE%D1%80%D1%81%D1%8C%D0%BA%D0%B0_%D0%BC%D1%96%D0%BD%D0%B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3%D0%B0%D0%B0%D0%B3%D0%B0" TargetMode="External"/><Relationship Id="rId2" Type="http://schemas.openxmlformats.org/officeDocument/2006/relationships/hyperlink" Target="https://uk.wikipedia.org/wiki/189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%D0%92%D1%96%D0%B9%D1%81%D1%8C%D0%BA%D0%BE%D0%B2%D0%BE-%D0%BC%D0%BE%D1%80%D1%81%D1%8C%D0%BA%D1%96_%D1%81%D0%B8%D0%BB%D0%B8" TargetMode="External"/><Relationship Id="rId4" Type="http://schemas.openxmlformats.org/officeDocument/2006/relationships/hyperlink" Target="https://uk.wikipedia.org/wiki/XX_%D1%81%D1%82%D0%BE%D0%BB%D1%96%D1%82%D1%82%D1%8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1902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A%D0%BE%D1%80%D0%B0%D0%B1%D0%B5%D0%BB%D1%8C" TargetMode="External"/><Relationship Id="rId2" Type="http://schemas.openxmlformats.org/officeDocument/2006/relationships/hyperlink" Target="https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iki/%D0%92%D1%96%D0%B9%D1%81%D1%8C%D0%BA%D0%BE%D0%B2%D0%B8%D0%B9_%D0%BA%D0%BE%D1%80%D0%B0%D0%B1%D0%B5%D0%BB%D1%8C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1%D0%BF%D0%BB%D0%B0%D0%B2" TargetMode="External"/><Relationship Id="rId2" Type="http://schemas.openxmlformats.org/officeDocument/2006/relationships/hyperlink" Target="https://uk.wikipedia.org/wiki/%D0%93%D1%96%D0%B4%D1%80%D0%BE%D0%B4%D0%B8%D0%BD%D0%B0%D0%BC%D1%96%D0%BA%D0%B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1%D1%82%D0%B5%D1%80%D0%BD%D0%BE" TargetMode="External"/><Relationship Id="rId7" Type="http://schemas.openxmlformats.org/officeDocument/2006/relationships/hyperlink" Target="https://uk.wikipedia.org/w/index.php?title=%D0%90%D0%BD%D0%B0%D0%B5%D1%80%D0%BE%D0%B1%D0%BD%D0%B0_%D0%B5%D0%BD%D0%B5%D1%80%D0%B3%D0%B5%D1%82%D0%B8%D1%87%D0%BD%D0%B0_%D1%83%D1%81%D1%82%D0%B0%D0%BD%D0%BE%D0%B2%D0%BA%D0%B0&amp;action=edit&amp;redlink=1" TargetMode="External"/><Relationship Id="rId2" Type="http://schemas.openxmlformats.org/officeDocument/2006/relationships/hyperlink" Target="https://uk.wikipedia.org/wiki/%D0%9F%D0%BB%D0%B0%D0%B2%D1%83%D1%87%D1%96%D1%81%D1%82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5%D0%BB%D0%B5%D0%BA%D1%82%D1%80%D0%BE%D0%B4%D0%B2%D0%B8%D0%B3%D1%83%D0%BD" TargetMode="External"/><Relationship Id="rId5" Type="http://schemas.openxmlformats.org/officeDocument/2006/relationships/hyperlink" Target="https://uk.wikipedia.org/wiki/%D0%94%D0%B8%D0%B7%D0%B5%D0%BB%D1%8C%D0%BD%D0%B8%D0%B9_%D0%B4%D0%B2%D0%B8%D0%B3%D1%83%D0%BD" TargetMode="External"/><Relationship Id="rId4" Type="http://schemas.openxmlformats.org/officeDocument/2006/relationships/hyperlink" Target="https://uk.wikipedia.org/wiki/%D0%AF%D0%B4%D0%B5%D1%80%D0%BD%D0%B0_%D1%81%D0%B8%D0%BB%D0%BE%D0%B2%D0%B0_%D1%83%D1%81%D1%82%D0%B0%D0%BD%D0%BE%D0%B2%D0%BA%D0%B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E%D0%BB%D0%B5%D0%BA%D1%81%D0%B0%D0%BD%D0%B4%D1%80_%D0%9C%D0%B0%D0%BA%D0%B5%D0%B4%D0%BE%D0%BD%D1%81%D1%8C%D0%BA%D0%B8%D0%B9" TargetMode="External"/><Relationship Id="rId2" Type="http://schemas.openxmlformats.org/officeDocument/2006/relationships/hyperlink" Target="https://uk.wikipedia.org/wiki/4_%D1%81%D1%82%D0%BE%D0%BB%D1%96%D1%82%D1%82%D1%8F_%D0%B4%D0%BE_%D0%BD._%D0%B5.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s://uk.wikipedia.org/wiki/%D0%92%D0%BE%D0%B4%D0%BE%D0%BB%D0%B0%D0%B7%D0%BD%D0%B8%D0%B9_%D0%B4%D0%B7%D0%B2%D1%96%D0%B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/index.php?title=%D0%93%D1%96%D0%B4%D0%BE_%D0%B4%D0%B0_%D0%92%D1%96%D0%B4%D0%B6%D0%B5%D0%B2%D0%B0%D0%BD%D0%BE&amp;action=edit&amp;redlink=1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%D0%9D%D0%BE%D1%97%D0%B2_%D0%BA%D0%BE%D0%B2%D1%87%D0%B5%D0%B3" TargetMode="External"/><Relationship Id="rId4" Type="http://schemas.openxmlformats.org/officeDocument/2006/relationships/hyperlink" Target="https://uk.wikipedia.org/wiki/%D0%90%D0%B2%D1%80%D0%B0%D0%B0%D0%BC_%D1%96%D0%B1%D0%BD_%D0%95%D0%B7%D1%80%D0%B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4%D1%96%D0%B7%D0%B8%D0%BA%D0%B0" TargetMode="External"/><Relationship Id="rId2" Type="http://schemas.openxmlformats.org/officeDocument/2006/relationships/hyperlink" Target="https://uk.wikipedia.org/wiki/%D0%9C%D0%B5%D1%85%D0%B0%D0%BD%D1%96%D0%BA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%D0%AF%D0%BA%D1%96%D0%B2_I_(%D0%BA%D0%BE%D1%80%D0%BE%D0%BB%D1%8C_%D0%90%D0%BD%D0%B3%D0%BB%D1%96%D1%97)" TargetMode="External"/><Relationship Id="rId4" Type="http://schemas.openxmlformats.org/officeDocument/2006/relationships/hyperlink" Target="https://uk.wikipedia.org/w/index.php?title=%D0%9A%D0%BE%D1%80%D0%BD%D0%B5%D0%BB%D1%96%D1%83%D1%81_%D0%92%D0%B0%D0%BD_%D0%94%D1%80%D0%B5%D0%B1%D0%B1%D0%B5%D0%BB%D1%8C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1801" TargetMode="External"/><Relationship Id="rId3" Type="http://schemas.openxmlformats.org/officeDocument/2006/relationships/hyperlink" Target="https://uk.wikipedia.org/wiki/%D0%A1%D0%A8%D0%90" TargetMode="External"/><Relationship Id="rId7" Type="http://schemas.openxmlformats.org/officeDocument/2006/relationships/hyperlink" Target="https://uk.wikipedia.org/wiki/%D0%9D%D0%B0%D0%BF%D0%BE%D0%BB%D0%B5%D0%BE%D0%BD_I" TargetMode="External"/><Relationship Id="rId12" Type="http://schemas.openxmlformats.org/officeDocument/2006/relationships/hyperlink" Target="https://uk.wikipedia.org/wiki/%D0%9C%D0%BE%D1%80%D1%81%D1%8C%D0%BA%D0%B0_%D0%BC%D0%B8%D0%BB%D1%8F" TargetMode="External"/><Relationship Id="rId2" Type="http://schemas.openxmlformats.org/officeDocument/2006/relationships/hyperlink" Target="https://uk.wikipedia.org/wiki/%D0%A0%D0%BE%D0%B1%D0%B5%D1%80%D1%82_%D0%A4%D1%83%D0%BB%D1%82%D0%BE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1800" TargetMode="External"/><Relationship Id="rId11" Type="http://schemas.openxmlformats.org/officeDocument/2006/relationships/hyperlink" Target="https://uk.wikipedia.org/wiki/%D0%A1%D0%B5%D0%BD%D0%B0" TargetMode="External"/><Relationship Id="rId5" Type="http://schemas.openxmlformats.org/officeDocument/2006/relationships/hyperlink" Target="https://uk.wikipedia.org/wiki/%D0%A4%D1%80%D0%B0%D0%BD%D1%86%D1%96%D1%8F" TargetMode="External"/><Relationship Id="rId10" Type="http://schemas.openxmlformats.org/officeDocument/2006/relationships/hyperlink" Target="https://uk.wikipedia.org/wiki/%D0%9C%D0%B5%D1%82%D1%80" TargetMode="External"/><Relationship Id="rId4" Type="http://schemas.openxmlformats.org/officeDocument/2006/relationships/hyperlink" Target="https://uk.wikipedia.org/wiki/1797" TargetMode="External"/><Relationship Id="rId9" Type="http://schemas.openxmlformats.org/officeDocument/2006/relationships/hyperlink" Target="https://uk.wikipedia.org/wiki/%D0%93%D0%B0%D0%B2%D1%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36912"/>
            <a:ext cx="8147248" cy="3489251"/>
          </a:xfrm>
        </p:spPr>
        <p:txBody>
          <a:bodyPr>
            <a:normAutofit lnSpcReduction="10000"/>
          </a:bodyPr>
          <a:lstStyle/>
          <a:p>
            <a:pPr algn="ctr"/>
            <a:endParaRPr lang="uk-UA" altLang="en-US" dirty="0"/>
          </a:p>
          <a:p>
            <a:pPr marL="0" indent="0" algn="ctr">
              <a:buNone/>
            </a:pPr>
            <a:r>
              <a:rPr lang="uk-UA" altLang="en-US" sz="44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44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pPr marL="0" indent="0" algn="ctr">
              <a:buNone/>
            </a:pPr>
            <a:r>
              <a:rPr lang="uk-UA" altLang="en-US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pPr marL="0" indent="0" algn="ctr">
              <a:buNone/>
            </a:pPr>
            <a:r>
              <a:rPr lang="uk-UA" altLang="en-US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pPr marL="0" indent="0" algn="ctr">
              <a:buNone/>
            </a:pPr>
            <a:r>
              <a:rPr lang="uk-UA" altLang="en-US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рівня </a:t>
            </a:r>
            <a:br>
              <a:rPr lang="uk-UA" altLang="en-US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</a:br>
            <a:r>
              <a:rPr lang="uk-UA" altLang="en-US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«Підводні човни. Частина </a:t>
            </a:r>
            <a:r>
              <a:rPr lang="uk-UA" altLang="en-US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1»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55776" y="188640"/>
            <a:ext cx="4274341" cy="222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86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/>
              <a:t>прототипів</a:t>
            </a:r>
            <a:r>
              <a:rPr lang="ru-RU" dirty="0"/>
              <a:t>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/>
              <a:t> </a:t>
            </a:r>
            <a:r>
              <a:rPr lang="ru-RU" dirty="0" err="1"/>
              <a:t>використовувались</a:t>
            </a:r>
            <a:r>
              <a:rPr lang="ru-RU" dirty="0"/>
              <a:t> </a:t>
            </a:r>
            <a:r>
              <a:rPr lang="ru-RU" dirty="0" err="1"/>
              <a:t>протиборчими</a:t>
            </a:r>
            <a:r>
              <a:rPr lang="ru-RU" dirty="0"/>
              <a:t> сторонами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час</a:t>
            </a:r>
            <a:r>
              <a:rPr lang="ru-RU" dirty="0" err="1">
                <a:hlinkClick r:id="rId2" tooltip="Громадянська війна в США"/>
              </a:rPr>
              <a:t>Громадянської</a:t>
            </a:r>
            <a:r>
              <a:rPr lang="ru-RU" dirty="0">
                <a:hlinkClick r:id="rId2" tooltip="Громадянська війна в США"/>
              </a:rPr>
              <a:t> </a:t>
            </a:r>
            <a:r>
              <a:rPr lang="ru-RU" dirty="0" err="1">
                <a:hlinkClick r:id="rId2" tooltip="Громадянська війна в США"/>
              </a:rPr>
              <a:t>війни</a:t>
            </a:r>
            <a:r>
              <a:rPr lang="ru-RU" dirty="0">
                <a:hlinkClick r:id="rId2" tooltip="Громадянська війна в США"/>
              </a:rPr>
              <a:t> у США</a:t>
            </a:r>
            <a:r>
              <a:rPr lang="ru-RU" dirty="0"/>
              <a:t>. У 1861 </a:t>
            </a:r>
            <a:r>
              <a:rPr lang="ru-RU" dirty="0" err="1"/>
              <a:t>році</a:t>
            </a:r>
            <a:r>
              <a:rPr lang="ru-RU" dirty="0"/>
              <a:t> ВМС США </a:t>
            </a:r>
            <a:r>
              <a:rPr lang="ru-RU" dirty="0" err="1"/>
              <a:t>уклали</a:t>
            </a:r>
            <a:r>
              <a:rPr lang="ru-RU" dirty="0"/>
              <a:t> контракт на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підводного</a:t>
            </a:r>
            <a:r>
              <a:rPr lang="ru-RU" dirty="0"/>
              <a:t> </a:t>
            </a:r>
            <a:r>
              <a:rPr lang="ru-RU" dirty="0" err="1"/>
              <a:t>човна</a:t>
            </a:r>
            <a:r>
              <a:rPr lang="ru-RU" dirty="0"/>
              <a:t> з </a:t>
            </a:r>
            <a:r>
              <a:rPr lang="ru-RU" dirty="0" err="1"/>
              <a:t>інженером</a:t>
            </a:r>
            <a:r>
              <a:rPr lang="ru-RU" dirty="0"/>
              <a:t> </a:t>
            </a:r>
            <a:r>
              <a:rPr lang="ru-RU" dirty="0">
                <a:hlinkClick r:id="rId3" tooltip="Брут де Вільруа"/>
              </a:rPr>
              <a:t>Брутом де </a:t>
            </a:r>
            <a:r>
              <a:rPr lang="ru-RU" dirty="0" err="1">
                <a:hlinkClick r:id="rId3" tooltip="Брут де Вільруа"/>
              </a:rPr>
              <a:t>Вільруа</a:t>
            </a:r>
            <a:r>
              <a:rPr lang="ru-RU" dirty="0"/>
              <a:t>, </a:t>
            </a:r>
            <a:r>
              <a:rPr lang="ru-RU" dirty="0" err="1"/>
              <a:t>збудований</a:t>
            </a:r>
            <a:r>
              <a:rPr lang="ru-RU" dirty="0"/>
              <a:t> </a:t>
            </a:r>
            <a:r>
              <a:rPr lang="ru-RU" dirty="0" err="1"/>
              <a:t>човен</a:t>
            </a:r>
            <a:r>
              <a:rPr lang="ru-RU" dirty="0"/>
              <a:t> </a:t>
            </a:r>
            <a:r>
              <a:rPr lang="ru-RU" dirty="0">
                <a:hlinkClick r:id="rId4" tooltip="Алігатор (підводний човен)"/>
              </a:rPr>
              <a:t>«</a:t>
            </a:r>
            <a:r>
              <a:rPr lang="ru-RU" dirty="0" err="1">
                <a:hlinkClick r:id="rId4" tooltip="Алігатор (підводний човен)"/>
              </a:rPr>
              <a:t>Алігатор</a:t>
            </a:r>
            <a:r>
              <a:rPr lang="ru-RU" dirty="0">
                <a:hlinkClick r:id="rId4" tooltip="Алігатор (підводний човен)"/>
              </a:rPr>
              <a:t>»</a:t>
            </a:r>
            <a:r>
              <a:rPr lang="ru-RU" dirty="0"/>
              <a:t> став першим </a:t>
            </a:r>
            <a:r>
              <a:rPr lang="ru-RU" dirty="0" err="1"/>
              <a:t>підводним</a:t>
            </a:r>
            <a:r>
              <a:rPr lang="ru-RU" dirty="0"/>
              <a:t> </a:t>
            </a:r>
            <a:r>
              <a:rPr lang="ru-RU" dirty="0" err="1"/>
              <a:t>човном</a:t>
            </a:r>
            <a:r>
              <a:rPr lang="ru-RU" dirty="0"/>
              <a:t> ВМС США. Першим у </a:t>
            </a:r>
            <a:r>
              <a:rPr lang="ru-RU" dirty="0" err="1"/>
              <a:t>світі</a:t>
            </a:r>
            <a:r>
              <a:rPr lang="ru-RU" dirty="0"/>
              <a:t> «</a:t>
            </a:r>
            <a:r>
              <a:rPr lang="ru-RU" dirty="0" err="1"/>
              <a:t>підводним</a:t>
            </a:r>
            <a:r>
              <a:rPr lang="ru-RU" dirty="0"/>
              <a:t> </a:t>
            </a:r>
            <a:r>
              <a:rPr lang="ru-RU" dirty="0" err="1"/>
              <a:t>човном</a:t>
            </a:r>
            <a:r>
              <a:rPr lang="ru-RU" dirty="0"/>
              <a:t>»,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здійснив</a:t>
            </a:r>
            <a:r>
              <a:rPr lang="ru-RU" dirty="0"/>
              <a:t> </a:t>
            </a:r>
            <a:r>
              <a:rPr lang="ru-RU" dirty="0" err="1"/>
              <a:t>успішну</a:t>
            </a:r>
            <a:r>
              <a:rPr lang="ru-RU" dirty="0"/>
              <a:t> атаку </a:t>
            </a:r>
            <a:r>
              <a:rPr lang="ru-RU" dirty="0" err="1"/>
              <a:t>ворожого</a:t>
            </a:r>
            <a:r>
              <a:rPr lang="ru-RU" dirty="0"/>
              <a:t> корабля, стала субмарина </a:t>
            </a:r>
            <a:r>
              <a:rPr lang="ru-RU" dirty="0" err="1">
                <a:hlinkClick r:id="rId5" tooltip="Конфедеративні Штати Америки"/>
              </a:rPr>
              <a:t>Конфедератів</a:t>
            </a:r>
            <a:r>
              <a:rPr lang="ru-RU" dirty="0"/>
              <a:t> «</a:t>
            </a:r>
            <a:r>
              <a:rPr lang="ru-RU" dirty="0" err="1"/>
              <a:t>Давід</a:t>
            </a:r>
            <a:r>
              <a:rPr lang="ru-RU" dirty="0"/>
              <a:t>»,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відома</a:t>
            </a:r>
            <a:r>
              <a:rPr lang="ru-RU" dirty="0"/>
              <a:t> як </a:t>
            </a:r>
            <a:r>
              <a:rPr lang="en-US" i="1" dirty="0">
                <a:hlinkClick r:id="rId6" tooltip="H. L. Hunley (підводний човен)"/>
              </a:rPr>
              <a:t>CSS H. L. </a:t>
            </a:r>
            <a:r>
              <a:rPr lang="en-US" i="1" dirty="0" err="1">
                <a:hlinkClick r:id="rId6" tooltip="H. L. Hunley (підводний човен)"/>
              </a:rPr>
              <a:t>Hunley</a:t>
            </a:r>
            <a:r>
              <a:rPr lang="en-US" dirty="0"/>
              <a:t> (</a:t>
            </a:r>
            <a:r>
              <a:rPr lang="ru-RU" dirty="0" err="1">
                <a:hlinkClick r:id="rId7" tooltip="Українська мова"/>
              </a:rPr>
              <a:t>укр</a:t>
            </a:r>
            <a:r>
              <a:rPr lang="ru-RU" dirty="0">
                <a:hlinkClick r:id="rId7" tooltip="Українська мова"/>
              </a:rPr>
              <a:t>.</a:t>
            </a:r>
            <a:r>
              <a:rPr lang="ru-RU" dirty="0"/>
              <a:t> </a:t>
            </a:r>
            <a:r>
              <a:rPr lang="ru-RU" i="1" dirty="0"/>
              <a:t>Х. Л. </a:t>
            </a:r>
            <a:r>
              <a:rPr lang="ru-RU" i="1" dirty="0" err="1"/>
              <a:t>Ханлі</a:t>
            </a:r>
            <a:r>
              <a:rPr lang="ru-RU" dirty="0"/>
              <a:t>), названа так за </a:t>
            </a:r>
            <a:r>
              <a:rPr lang="ru-RU" dirty="0" err="1"/>
              <a:t>іменем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творця</a:t>
            </a:r>
            <a:r>
              <a:rPr lang="ru-RU" dirty="0"/>
              <a:t> — </a:t>
            </a:r>
            <a:r>
              <a:rPr lang="ru-RU" dirty="0" err="1">
                <a:hlinkClick r:id="rId8" tooltip="Ханлі Хорас Лоусон (ще не написана)"/>
              </a:rPr>
              <a:t>Хораса</a:t>
            </a:r>
            <a:r>
              <a:rPr lang="ru-RU" dirty="0">
                <a:hlinkClick r:id="rId8" tooltip="Ханлі Хорас Лоусон (ще не написана)"/>
              </a:rPr>
              <a:t> </a:t>
            </a:r>
            <a:r>
              <a:rPr lang="ru-RU" dirty="0" err="1">
                <a:hlinkClick r:id="rId8" tooltip="Ханлі Хорас Лоусон (ще не написана)"/>
              </a:rPr>
              <a:t>Лоусона</a:t>
            </a:r>
            <a:r>
              <a:rPr lang="ru-RU" dirty="0">
                <a:hlinkClick r:id="rId8" tooltip="Ханлі Хорас Лоусон (ще не написана)"/>
              </a:rPr>
              <a:t> </a:t>
            </a:r>
            <a:r>
              <a:rPr lang="ru-RU" dirty="0" err="1">
                <a:hlinkClick r:id="rId8" tooltip="Ханлі Хорас Лоусон (ще не написана)"/>
              </a:rPr>
              <a:t>Ханлі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8322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76672"/>
            <a:ext cx="5184576" cy="5226053"/>
          </a:xfrm>
        </p:spPr>
      </p:pic>
      <p:sp>
        <p:nvSpPr>
          <p:cNvPr id="5" name="Прямоугольник 4"/>
          <p:cNvSpPr/>
          <p:nvPr/>
        </p:nvSpPr>
        <p:spPr>
          <a:xfrm>
            <a:off x="1331640" y="5949280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Перший </a:t>
            </a:r>
            <a:r>
              <a:rPr lang="ru-RU" dirty="0" err="1"/>
              <a:t>підводний</a:t>
            </a:r>
            <a:r>
              <a:rPr lang="ru-RU" dirty="0"/>
              <a:t> </a:t>
            </a:r>
            <a:r>
              <a:rPr lang="ru-RU" dirty="0" err="1"/>
              <a:t>човен</a:t>
            </a:r>
            <a:r>
              <a:rPr lang="ru-RU" dirty="0"/>
              <a:t> ВМС США</a:t>
            </a:r>
            <a:r>
              <a:rPr lang="en-US" dirty="0">
                <a:hlinkClick r:id="rId3" tooltip="Алігатор (підводний човен)"/>
              </a:rPr>
              <a:t>USS Alligator</a:t>
            </a:r>
            <a:r>
              <a:rPr lang="en-US" dirty="0"/>
              <a:t>, 1862 </a:t>
            </a:r>
            <a:r>
              <a:rPr lang="ru-RU" dirty="0" err="1"/>
              <a:t>рік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082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/>
              <a:t> </a:t>
            </a:r>
            <a:r>
              <a:rPr lang="ru-RU" dirty="0">
                <a:hlinkClick r:id="rId2" tooltip="17 лютого"/>
              </a:rPr>
              <a:t>17 лютого</a:t>
            </a:r>
            <a:r>
              <a:rPr lang="ru-RU" dirty="0"/>
              <a:t> </a:t>
            </a:r>
            <a:r>
              <a:rPr lang="ru-RU" dirty="0">
                <a:hlinkClick r:id="rId3" tooltip="1864"/>
              </a:rPr>
              <a:t>1864</a:t>
            </a:r>
            <a:r>
              <a:rPr lang="ru-RU" dirty="0"/>
              <a:t> року лейтенант </a:t>
            </a:r>
            <a:r>
              <a:rPr lang="ru-RU" dirty="0" err="1"/>
              <a:t>Діксон</a:t>
            </a:r>
            <a:r>
              <a:rPr lang="ru-RU" dirty="0"/>
              <a:t> з </a:t>
            </a:r>
            <a:r>
              <a:rPr lang="ru-RU" dirty="0" err="1"/>
              <a:t>вісьмома</a:t>
            </a:r>
            <a:r>
              <a:rPr lang="ru-RU" dirty="0"/>
              <a:t> членами </a:t>
            </a:r>
            <a:r>
              <a:rPr lang="ru-RU" dirty="0" err="1"/>
              <a:t>екіпажу</a:t>
            </a:r>
            <a:r>
              <a:rPr lang="ru-RU" dirty="0"/>
              <a:t> </a:t>
            </a:r>
            <a:r>
              <a:rPr lang="ru-RU" dirty="0" err="1"/>
              <a:t>підірвав</a:t>
            </a:r>
            <a:r>
              <a:rPr lang="ru-RU" dirty="0"/>
              <a:t> </a:t>
            </a:r>
            <a:r>
              <a:rPr lang="ru-RU" dirty="0" err="1"/>
              <a:t>адміральське</a:t>
            </a:r>
            <a:r>
              <a:rPr lang="ru-RU" dirty="0"/>
              <a:t> судно флоту </a:t>
            </a:r>
            <a:r>
              <a:rPr lang="ru-RU" dirty="0" err="1" smtClean="0">
                <a:hlinkClick r:id="rId4" tooltip="США"/>
              </a:rPr>
              <a:t>Півночі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 err="1" smtClean="0"/>
              <a:t>Г'юстонік</a:t>
            </a:r>
            <a:r>
              <a:rPr lang="ru-RU" dirty="0"/>
              <a:t>» </a:t>
            </a:r>
            <a:r>
              <a:rPr lang="ru-RU" dirty="0" smtClean="0"/>
              <a:t>(</a:t>
            </a:r>
            <a:r>
              <a:rPr lang="ru-RU" dirty="0">
                <a:hlinkClick r:id="rId5" tooltip="Англійська мова"/>
              </a:rPr>
              <a:t>англ.</a:t>
            </a:r>
            <a:r>
              <a:rPr lang="ru-RU" dirty="0"/>
              <a:t> </a:t>
            </a:r>
            <a:r>
              <a:rPr lang="ru-RU" i="1" dirty="0"/>
              <a:t>«</a:t>
            </a:r>
            <a:r>
              <a:rPr lang="en-US" i="1" dirty="0"/>
              <a:t>Housatonic»</a:t>
            </a:r>
            <a:r>
              <a:rPr lang="en-US" dirty="0"/>
              <a:t>), </a:t>
            </a:r>
            <a:r>
              <a:rPr lang="ru-RU" dirty="0"/>
              <a:t>яке </a:t>
            </a:r>
            <a:r>
              <a:rPr lang="ru-RU" dirty="0" err="1"/>
              <a:t>блокувало</a:t>
            </a:r>
            <a:r>
              <a:rPr lang="ru-RU" dirty="0"/>
              <a:t> </a:t>
            </a:r>
            <a:r>
              <a:rPr lang="ru-RU" dirty="0">
                <a:hlinkClick r:id="rId6" tooltip="Чарлстон (Південна Кароліна)"/>
              </a:rPr>
              <a:t>Чарльстон</a:t>
            </a:r>
            <a:r>
              <a:rPr lang="ru-RU" dirty="0"/>
              <a:t>, але і </a:t>
            </a:r>
            <a:r>
              <a:rPr lang="ru-RU" dirty="0" err="1"/>
              <a:t>підводний</a:t>
            </a:r>
            <a:r>
              <a:rPr lang="ru-RU" dirty="0"/>
              <a:t> </a:t>
            </a:r>
            <a:r>
              <a:rPr lang="ru-RU" dirty="0" err="1"/>
              <a:t>човен</a:t>
            </a:r>
            <a:r>
              <a:rPr lang="ru-RU" dirty="0"/>
              <a:t> з </a:t>
            </a:r>
            <a:r>
              <a:rPr lang="ru-RU" dirty="0" err="1"/>
              <a:t>усім</a:t>
            </a:r>
            <a:r>
              <a:rPr lang="ru-RU" dirty="0"/>
              <a:t> </a:t>
            </a:r>
            <a:r>
              <a:rPr lang="ru-RU" dirty="0" err="1"/>
              <a:t>екіпажем</a:t>
            </a:r>
            <a:r>
              <a:rPr lang="ru-RU" dirty="0"/>
              <a:t> </a:t>
            </a:r>
            <a:r>
              <a:rPr lang="ru-RU" dirty="0" err="1"/>
              <a:t>загинув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випадок</a:t>
            </a:r>
            <a:r>
              <a:rPr lang="ru-RU" dirty="0"/>
              <a:t> — </a:t>
            </a:r>
            <a:r>
              <a:rPr lang="ru-RU" dirty="0" err="1"/>
              <a:t>єдиний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військово-морських</a:t>
            </a:r>
            <a:r>
              <a:rPr lang="ru-RU" dirty="0"/>
              <a:t> </a:t>
            </a:r>
            <a:r>
              <a:rPr lang="ru-RU" dirty="0" err="1"/>
              <a:t>воєн</a:t>
            </a:r>
            <a:r>
              <a:rPr lang="ru-RU" dirty="0"/>
              <a:t> у </a:t>
            </a:r>
            <a:r>
              <a:rPr lang="en-US" dirty="0">
                <a:hlinkClick r:id="rId7" tooltip="XIX століття"/>
              </a:rPr>
              <a:t>XIX </a:t>
            </a:r>
            <a:r>
              <a:rPr lang="ru-RU" dirty="0" err="1">
                <a:hlinkClick r:id="rId7" tooltip="XIX століття"/>
              </a:rPr>
              <a:t>столітті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3021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Човен</a:t>
            </a:r>
            <a:r>
              <a:rPr lang="ru-RU" dirty="0" smtClean="0"/>
              <a:t> </a:t>
            </a:r>
            <a:r>
              <a:rPr lang="ru-RU" dirty="0" err="1"/>
              <a:t>Ханлі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паровозним</a:t>
            </a:r>
            <a:r>
              <a:rPr lang="ru-RU" dirty="0"/>
              <a:t> котлом, </a:t>
            </a:r>
            <a:r>
              <a:rPr lang="ru-RU" dirty="0" err="1"/>
              <a:t>носова</a:t>
            </a:r>
            <a:r>
              <a:rPr lang="ru-RU" dirty="0"/>
              <a:t> і </a:t>
            </a:r>
            <a:r>
              <a:rPr lang="ru-RU" dirty="0" err="1"/>
              <a:t>кормова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загострені</a:t>
            </a:r>
            <a:r>
              <a:rPr lang="ru-RU" dirty="0"/>
              <a:t>. </a:t>
            </a:r>
            <a:r>
              <a:rPr lang="ru-RU" dirty="0" err="1"/>
              <a:t>Занурення</a:t>
            </a:r>
            <a:r>
              <a:rPr lang="ru-RU" dirty="0"/>
              <a:t> </a:t>
            </a:r>
            <a:r>
              <a:rPr lang="ru-RU" dirty="0" err="1"/>
              <a:t>здійснювалось</a:t>
            </a:r>
            <a:r>
              <a:rPr lang="ru-RU" dirty="0"/>
              <a:t> </a:t>
            </a:r>
            <a:r>
              <a:rPr lang="ru-RU" dirty="0" err="1"/>
              <a:t>заповненням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баластних</a:t>
            </a:r>
            <a:r>
              <a:rPr lang="ru-RU" dirty="0"/>
              <a:t> цистерн на </a:t>
            </a:r>
            <a:r>
              <a:rPr lang="ru-RU" dirty="0" err="1"/>
              <a:t>носі</a:t>
            </a:r>
            <a:r>
              <a:rPr lang="ru-RU" dirty="0"/>
              <a:t> та </a:t>
            </a:r>
            <a:r>
              <a:rPr lang="ru-RU" dirty="0" err="1"/>
              <a:t>кормі</a:t>
            </a:r>
            <a:r>
              <a:rPr lang="ru-RU" dirty="0"/>
              <a:t>, а для </a:t>
            </a:r>
            <a:r>
              <a:rPr lang="ru-RU" dirty="0" err="1"/>
              <a:t>спливання</a:t>
            </a:r>
            <a:r>
              <a:rPr lang="ru-RU" dirty="0"/>
              <a:t> вони продувались </a:t>
            </a:r>
            <a:r>
              <a:rPr lang="ru-RU" dirty="0" err="1"/>
              <a:t>ручними</a:t>
            </a:r>
            <a:r>
              <a:rPr lang="ru-RU" dirty="0"/>
              <a:t> </a:t>
            </a:r>
            <a:r>
              <a:rPr lang="ru-RU" dirty="0" smtClean="0">
                <a:hlinkClick r:id="rId2" tooltip="Помпа (техніка)"/>
              </a:rPr>
              <a:t>помпами</a:t>
            </a:r>
            <a:r>
              <a:rPr lang="ru-RU" dirty="0"/>
              <a:t>. На ходу </a:t>
            </a:r>
            <a:r>
              <a:rPr lang="ru-RU" dirty="0" err="1"/>
              <a:t>човен</a:t>
            </a:r>
            <a:r>
              <a:rPr lang="ru-RU" dirty="0"/>
              <a:t> </a:t>
            </a:r>
            <a:r>
              <a:rPr lang="ru-RU" dirty="0" err="1"/>
              <a:t>занурювався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бічних</a:t>
            </a:r>
            <a:r>
              <a:rPr lang="ru-RU" dirty="0"/>
              <a:t> </a:t>
            </a:r>
            <a:r>
              <a:rPr lang="ru-RU" dirty="0" err="1"/>
              <a:t>стерн</a:t>
            </a:r>
            <a:r>
              <a:rPr lang="ru-RU" dirty="0"/>
              <a:t>. Для </a:t>
            </a:r>
            <a:r>
              <a:rPr lang="ru-RU" dirty="0" err="1"/>
              <a:t>термінового</a:t>
            </a:r>
            <a:r>
              <a:rPr lang="ru-RU" dirty="0"/>
              <a:t> </a:t>
            </a:r>
            <a:r>
              <a:rPr lang="ru-RU" dirty="0" err="1"/>
              <a:t>спливання</a:t>
            </a:r>
            <a:r>
              <a:rPr lang="ru-RU" dirty="0"/>
              <a:t> </a:t>
            </a:r>
            <a:r>
              <a:rPr lang="ru-RU" dirty="0" err="1"/>
              <a:t>скидався</a:t>
            </a:r>
            <a:r>
              <a:rPr lang="ru-RU" dirty="0"/>
              <a:t> </a:t>
            </a:r>
            <a:r>
              <a:rPr lang="ru-RU" dirty="0" err="1"/>
              <a:t>залізний</a:t>
            </a:r>
            <a:r>
              <a:rPr lang="ru-RU" dirty="0"/>
              <a:t> </a:t>
            </a:r>
            <a:r>
              <a:rPr lang="ru-RU" dirty="0" err="1"/>
              <a:t>баласт</a:t>
            </a:r>
            <a:r>
              <a:rPr lang="ru-RU" dirty="0"/>
              <a:t>, </a:t>
            </a:r>
            <a:r>
              <a:rPr lang="ru-RU" dirty="0" err="1"/>
              <a:t>закріплений</a:t>
            </a:r>
            <a:r>
              <a:rPr lang="ru-RU" dirty="0"/>
              <a:t> на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/>
              <a:t>човна</a:t>
            </a:r>
            <a:r>
              <a:rPr lang="ru-RU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8325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Човен</a:t>
            </a:r>
            <a:r>
              <a:rPr lang="ru-RU" dirty="0" smtClean="0"/>
              <a:t> </a:t>
            </a:r>
            <a:r>
              <a:rPr lang="ru-RU" dirty="0" err="1"/>
              <a:t>Ханлі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паровозним</a:t>
            </a:r>
            <a:r>
              <a:rPr lang="ru-RU" dirty="0"/>
              <a:t> котлом, </a:t>
            </a:r>
            <a:r>
              <a:rPr lang="ru-RU" dirty="0" err="1"/>
              <a:t>носова</a:t>
            </a:r>
            <a:r>
              <a:rPr lang="ru-RU" dirty="0"/>
              <a:t> і </a:t>
            </a:r>
            <a:r>
              <a:rPr lang="ru-RU" dirty="0" err="1"/>
              <a:t>кормова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загострені</a:t>
            </a:r>
            <a:r>
              <a:rPr lang="ru-RU" dirty="0"/>
              <a:t>. </a:t>
            </a:r>
            <a:r>
              <a:rPr lang="ru-RU" dirty="0" err="1"/>
              <a:t>Занурення</a:t>
            </a:r>
            <a:r>
              <a:rPr lang="ru-RU" dirty="0"/>
              <a:t> </a:t>
            </a:r>
            <a:r>
              <a:rPr lang="ru-RU" dirty="0" err="1"/>
              <a:t>здійснювалось</a:t>
            </a:r>
            <a:r>
              <a:rPr lang="ru-RU" dirty="0"/>
              <a:t> </a:t>
            </a:r>
            <a:r>
              <a:rPr lang="ru-RU" dirty="0" err="1"/>
              <a:t>заповненням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баластних</a:t>
            </a:r>
            <a:r>
              <a:rPr lang="ru-RU" dirty="0"/>
              <a:t> цистерн на </a:t>
            </a:r>
            <a:r>
              <a:rPr lang="ru-RU" dirty="0" err="1"/>
              <a:t>носі</a:t>
            </a:r>
            <a:r>
              <a:rPr lang="ru-RU" dirty="0"/>
              <a:t> та </a:t>
            </a:r>
            <a:r>
              <a:rPr lang="ru-RU" dirty="0" err="1"/>
              <a:t>кормі</a:t>
            </a:r>
            <a:r>
              <a:rPr lang="ru-RU" dirty="0"/>
              <a:t>, а для </a:t>
            </a:r>
            <a:r>
              <a:rPr lang="ru-RU" dirty="0" err="1"/>
              <a:t>спливання</a:t>
            </a:r>
            <a:r>
              <a:rPr lang="ru-RU" dirty="0"/>
              <a:t> вони продувались </a:t>
            </a:r>
            <a:r>
              <a:rPr lang="ru-RU" dirty="0" err="1"/>
              <a:t>ручними</a:t>
            </a:r>
            <a:r>
              <a:rPr lang="ru-RU" dirty="0"/>
              <a:t> </a:t>
            </a:r>
            <a:r>
              <a:rPr lang="ru-RU" dirty="0">
                <a:hlinkClick r:id="rId2" tooltip="Помпа (техніка)"/>
              </a:rPr>
              <a:t>помпами</a:t>
            </a:r>
            <a:r>
              <a:rPr lang="ru-RU" dirty="0"/>
              <a:t>. На ходу </a:t>
            </a:r>
            <a:r>
              <a:rPr lang="ru-RU" dirty="0" err="1"/>
              <a:t>човен</a:t>
            </a:r>
            <a:r>
              <a:rPr lang="ru-RU" dirty="0"/>
              <a:t> </a:t>
            </a:r>
            <a:r>
              <a:rPr lang="ru-RU" dirty="0" err="1"/>
              <a:t>занурювався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бічних</a:t>
            </a:r>
            <a:r>
              <a:rPr lang="ru-RU" dirty="0"/>
              <a:t> </a:t>
            </a:r>
            <a:r>
              <a:rPr lang="ru-RU" dirty="0" err="1"/>
              <a:t>стерн</a:t>
            </a:r>
            <a:r>
              <a:rPr lang="ru-RU" dirty="0"/>
              <a:t>. Для </a:t>
            </a:r>
            <a:r>
              <a:rPr lang="ru-RU" dirty="0" err="1"/>
              <a:t>термінового</a:t>
            </a:r>
            <a:r>
              <a:rPr lang="ru-RU" dirty="0"/>
              <a:t> </a:t>
            </a:r>
            <a:r>
              <a:rPr lang="ru-RU" dirty="0" err="1"/>
              <a:t>спливання</a:t>
            </a:r>
            <a:r>
              <a:rPr lang="ru-RU" dirty="0"/>
              <a:t> </a:t>
            </a:r>
            <a:r>
              <a:rPr lang="ru-RU" dirty="0" err="1"/>
              <a:t>скидався</a:t>
            </a:r>
            <a:r>
              <a:rPr lang="ru-RU" dirty="0"/>
              <a:t> </a:t>
            </a:r>
            <a:r>
              <a:rPr lang="ru-RU" dirty="0" err="1"/>
              <a:t>залізний</a:t>
            </a:r>
            <a:r>
              <a:rPr lang="ru-RU" dirty="0"/>
              <a:t> </a:t>
            </a:r>
            <a:r>
              <a:rPr lang="ru-RU" dirty="0" err="1"/>
              <a:t>баласт</a:t>
            </a:r>
            <a:r>
              <a:rPr lang="ru-RU" dirty="0"/>
              <a:t>, </a:t>
            </a:r>
            <a:r>
              <a:rPr lang="ru-RU" dirty="0" err="1"/>
              <a:t>закріплений</a:t>
            </a:r>
            <a:r>
              <a:rPr lang="ru-RU" dirty="0"/>
              <a:t> на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/>
              <a:t>човна</a:t>
            </a:r>
            <a:r>
              <a:rPr lang="ru-RU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352822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Запасу </a:t>
            </a:r>
            <a:r>
              <a:rPr lang="ru-RU" dirty="0" err="1"/>
              <a:t>повітря</a:t>
            </a:r>
            <a:r>
              <a:rPr lang="ru-RU" dirty="0"/>
              <a:t> </a:t>
            </a:r>
            <a:r>
              <a:rPr lang="ru-RU" dirty="0" err="1"/>
              <a:t>вистачало</a:t>
            </a:r>
            <a:r>
              <a:rPr lang="ru-RU" dirty="0"/>
              <a:t> на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 </a:t>
            </a:r>
            <a:r>
              <a:rPr lang="ru-RU" dirty="0" err="1"/>
              <a:t>перебування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водою. </a:t>
            </a:r>
            <a:r>
              <a:rPr lang="ru-RU" dirty="0" err="1"/>
              <a:t>Зусилля</a:t>
            </a:r>
            <a:r>
              <a:rPr lang="ru-RU" dirty="0"/>
              <a:t> на </a:t>
            </a:r>
            <a:r>
              <a:rPr lang="ru-RU" dirty="0" err="1">
                <a:hlinkClick r:id="rId2" tooltip="Гребний ґвинт"/>
              </a:rPr>
              <a:t>гребний</a:t>
            </a:r>
            <a:r>
              <a:rPr lang="ru-RU" dirty="0">
                <a:hlinkClick r:id="rId2" tooltip="Гребний ґвинт"/>
              </a:rPr>
              <a:t> </a:t>
            </a:r>
            <a:r>
              <a:rPr lang="ru-RU" dirty="0" err="1">
                <a:hlinkClick r:id="rId2" tooltip="Гребний ґвинт"/>
              </a:rPr>
              <a:t>ґвинт</a:t>
            </a:r>
            <a:r>
              <a:rPr lang="ru-RU" dirty="0"/>
              <a:t> </a:t>
            </a:r>
            <a:r>
              <a:rPr lang="ru-RU" dirty="0" err="1"/>
              <a:t>передавалося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>
                <a:hlinkClick r:id="rId3" tooltip="Колінчастий вал"/>
              </a:rPr>
              <a:t>колінчастого</a:t>
            </a:r>
            <a:r>
              <a:rPr lang="ru-RU" dirty="0" smtClean="0">
                <a:hlinkClick r:id="rId3" tooltip="Колінчастий вал"/>
              </a:rPr>
              <a:t> </a:t>
            </a:r>
            <a:r>
              <a:rPr lang="ru-RU" dirty="0">
                <a:hlinkClick r:id="rId3" tooltip="Колінчастий вал"/>
              </a:rPr>
              <a:t>валу</a:t>
            </a:r>
            <a:r>
              <a:rPr lang="ru-RU" dirty="0"/>
              <a:t> 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мускульної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матросів</a:t>
            </a:r>
            <a:r>
              <a:rPr lang="ru-RU" dirty="0"/>
              <a:t>. Таким чином </a:t>
            </a:r>
            <a:r>
              <a:rPr lang="ru-RU" dirty="0" err="1"/>
              <a:t>човен</a:t>
            </a:r>
            <a:r>
              <a:rPr lang="ru-RU" dirty="0"/>
              <a:t> </a:t>
            </a:r>
            <a:r>
              <a:rPr lang="ru-RU" dirty="0" err="1"/>
              <a:t>міг</a:t>
            </a:r>
            <a:r>
              <a:rPr lang="ru-RU" dirty="0"/>
              <a:t> </a:t>
            </a:r>
            <a:r>
              <a:rPr lang="ru-RU" dirty="0" err="1"/>
              <a:t>рухатись</a:t>
            </a:r>
            <a:r>
              <a:rPr lang="ru-RU" dirty="0"/>
              <a:t> на </a:t>
            </a:r>
            <a:r>
              <a:rPr lang="ru-RU" dirty="0" err="1"/>
              <a:t>тихій</a:t>
            </a:r>
            <a:r>
              <a:rPr lang="ru-RU" dirty="0"/>
              <a:t> </a:t>
            </a:r>
            <a:r>
              <a:rPr lang="ru-RU" dirty="0" err="1"/>
              <a:t>воді</a:t>
            </a:r>
            <a:r>
              <a:rPr lang="ru-RU" dirty="0"/>
              <a:t> 4-ри</a:t>
            </a:r>
            <a:r>
              <a:rPr lang="ru-RU" dirty="0">
                <a:hlinkClick r:id="rId4" tooltip="Вузол (одиниця швидкості)"/>
              </a:rPr>
              <a:t>вузловим</a:t>
            </a:r>
            <a:r>
              <a:rPr lang="ru-RU" dirty="0"/>
              <a:t> ходом. </a:t>
            </a:r>
            <a:r>
              <a:rPr lang="ru-RU" dirty="0" err="1"/>
              <a:t>Озброєння</a:t>
            </a:r>
            <a:r>
              <a:rPr lang="ru-RU" dirty="0"/>
              <a:t> </a:t>
            </a:r>
            <a:r>
              <a:rPr lang="ru-RU" dirty="0" err="1"/>
              <a:t>складалось</a:t>
            </a:r>
            <a:r>
              <a:rPr lang="ru-RU" dirty="0"/>
              <a:t> з «</a:t>
            </a:r>
            <a:r>
              <a:rPr lang="ru-RU" dirty="0" err="1"/>
              <a:t>тичинної</a:t>
            </a:r>
            <a:r>
              <a:rPr lang="ru-RU" dirty="0"/>
              <a:t> </a:t>
            </a:r>
            <a:r>
              <a:rPr lang="ru-RU" dirty="0" err="1"/>
              <a:t>міни</a:t>
            </a:r>
            <a:r>
              <a:rPr lang="ru-RU" dirty="0"/>
              <a:t>» — заряду </a:t>
            </a:r>
            <a:r>
              <a:rPr lang="ru-RU" dirty="0" err="1"/>
              <a:t>вибухівки</a:t>
            </a:r>
            <a:r>
              <a:rPr lang="ru-RU" dirty="0"/>
              <a:t>, </a:t>
            </a:r>
            <a:r>
              <a:rPr lang="ru-RU" dirty="0" err="1"/>
              <a:t>закріпленого</a:t>
            </a:r>
            <a:r>
              <a:rPr lang="ru-RU" dirty="0"/>
              <a:t> на </a:t>
            </a:r>
            <a:r>
              <a:rPr lang="ru-RU" dirty="0" err="1"/>
              <a:t>довгій</a:t>
            </a:r>
            <a:r>
              <a:rPr lang="ru-RU" dirty="0"/>
              <a:t> </a:t>
            </a:r>
            <a:r>
              <a:rPr lang="ru-RU" dirty="0" err="1"/>
              <a:t>сталевій</a:t>
            </a:r>
            <a:r>
              <a:rPr lang="ru-RU" dirty="0"/>
              <a:t> </a:t>
            </a:r>
            <a:r>
              <a:rPr lang="ru-RU" dirty="0" err="1"/>
              <a:t>жердині</a:t>
            </a:r>
            <a:r>
              <a:rPr lang="ru-RU" dirty="0"/>
              <a:t> на </a:t>
            </a:r>
            <a:r>
              <a:rPr lang="ru-RU" dirty="0" err="1"/>
              <a:t>носі</a:t>
            </a:r>
            <a:r>
              <a:rPr lang="ru-RU" dirty="0"/>
              <a:t> </a:t>
            </a:r>
            <a:r>
              <a:rPr lang="ru-RU" dirty="0" err="1"/>
              <a:t>човна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завести </a:t>
            </a:r>
            <a:r>
              <a:rPr lang="ru-RU" dirty="0" err="1"/>
              <a:t>під</a:t>
            </a:r>
            <a:r>
              <a:rPr lang="ru-RU" dirty="0"/>
              <a:t> корпус судна противника.</a:t>
            </a:r>
          </a:p>
        </p:txBody>
      </p:sp>
    </p:spTree>
    <p:extLst>
      <p:ext uri="{BB962C8B-B14F-4D97-AF65-F5344CB8AC3E}">
        <p14:creationId xmlns:p14="http://schemas.microsoft.com/office/powerpoint/2010/main" val="2817566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21" y="1268760"/>
            <a:ext cx="6699663" cy="3672408"/>
          </a:xfrm>
        </p:spPr>
      </p:pic>
      <p:sp>
        <p:nvSpPr>
          <p:cNvPr id="6" name="Прямоугольник 5"/>
          <p:cNvSpPr/>
          <p:nvPr/>
        </p:nvSpPr>
        <p:spPr>
          <a:xfrm>
            <a:off x="1619672" y="3356992"/>
            <a:ext cx="6408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ПЧ </a:t>
            </a:r>
            <a:r>
              <a:rPr lang="ru-RU" dirty="0"/>
              <a:t>типу «Нарвал» ВМС </a:t>
            </a:r>
            <a:r>
              <a:rPr lang="ru-RU" dirty="0" err="1"/>
              <a:t>Франції</a:t>
            </a:r>
            <a:r>
              <a:rPr lang="ru-RU" dirty="0"/>
              <a:t>. </a:t>
            </a:r>
            <a:r>
              <a:rPr lang="ru-RU" dirty="0">
                <a:hlinkClick r:id="rId3" tooltip="1900"/>
              </a:rPr>
              <a:t>1900</a:t>
            </a:r>
            <a:r>
              <a:rPr lang="ru-RU" dirty="0"/>
              <a:t> </a:t>
            </a:r>
            <a:r>
              <a:rPr lang="ru-RU" dirty="0" err="1"/>
              <a:t>рік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775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Наприкінці</a:t>
            </a:r>
            <a:r>
              <a:rPr lang="ru-RU" dirty="0"/>
              <a:t> </a:t>
            </a:r>
            <a:r>
              <a:rPr lang="en-US" dirty="0">
                <a:hlinkClick r:id="rId2" tooltip="XIX століття"/>
              </a:rPr>
              <a:t>XIX </a:t>
            </a:r>
            <a:r>
              <a:rPr lang="ru-RU" dirty="0" err="1">
                <a:hlinkClick r:id="rId2" tooltip="XIX століття"/>
              </a:rPr>
              <a:t>століття</a:t>
            </a:r>
            <a:r>
              <a:rPr lang="ru-RU" dirty="0"/>
              <a:t> </a:t>
            </a:r>
            <a:r>
              <a:rPr lang="ru-RU" dirty="0" err="1"/>
              <a:t>з'явились</a:t>
            </a:r>
            <a:r>
              <a:rPr lang="ru-RU" dirty="0"/>
              <a:t> </a:t>
            </a:r>
            <a:r>
              <a:rPr lang="ru-RU" dirty="0" err="1"/>
              <a:t>підводні</a:t>
            </a:r>
            <a:r>
              <a:rPr lang="ru-RU" dirty="0"/>
              <a:t> </a:t>
            </a:r>
            <a:r>
              <a:rPr lang="ru-RU" dirty="0" err="1"/>
              <a:t>човни</a:t>
            </a:r>
            <a:r>
              <a:rPr lang="ru-RU" dirty="0"/>
              <a:t> з </a:t>
            </a:r>
            <a:r>
              <a:rPr lang="ru-RU" dirty="0" err="1">
                <a:hlinkClick r:id="rId3" tooltip="Електродвигун"/>
              </a:rPr>
              <a:t>електричною</a:t>
            </a:r>
            <a:r>
              <a:rPr lang="ru-RU" dirty="0">
                <a:hlinkClick r:id="rId3" tooltip="Електродвигун"/>
              </a:rPr>
              <a:t> силовою </a:t>
            </a:r>
            <a:r>
              <a:rPr lang="ru-RU" dirty="0" err="1">
                <a:hlinkClick r:id="rId3" tooltip="Електродвигун"/>
              </a:rPr>
              <a:t>установкою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з </a:t>
            </a:r>
            <a:r>
              <a:rPr lang="ru-RU" dirty="0" err="1">
                <a:hlinkClick r:id="rId4" tooltip="Двигун внутрішнього згоряння"/>
              </a:rPr>
              <a:t>бензиновим</a:t>
            </a:r>
            <a:r>
              <a:rPr lang="ru-RU" dirty="0"/>
              <a:t> </a:t>
            </a:r>
            <a:r>
              <a:rPr lang="ru-RU" dirty="0" err="1"/>
              <a:t>або</a:t>
            </a:r>
            <a:r>
              <a:rPr lang="ru-RU" dirty="0"/>
              <a:t> </a:t>
            </a:r>
            <a:r>
              <a:rPr lang="ru-RU" dirty="0" err="1">
                <a:hlinkClick r:id="rId5" tooltip="Дизельний двигун"/>
              </a:rPr>
              <a:t>дизельним</a:t>
            </a:r>
            <a:r>
              <a:rPr lang="ru-RU" dirty="0">
                <a:hlinkClick r:id="rId5" tooltip="Дизельний двигун"/>
              </a:rPr>
              <a:t> </a:t>
            </a:r>
            <a:r>
              <a:rPr lang="ru-RU" dirty="0" err="1">
                <a:hlinkClick r:id="rId5" tooltip="Дизельний двигун"/>
              </a:rPr>
              <a:t>двигуном</a:t>
            </a:r>
            <a:r>
              <a:rPr lang="ru-RU" dirty="0"/>
              <a:t> для надводного </a:t>
            </a:r>
            <a:r>
              <a:rPr lang="ru-RU" dirty="0" err="1"/>
              <a:t>плавання</a:t>
            </a:r>
            <a:r>
              <a:rPr lang="ru-RU" dirty="0"/>
              <a:t> і з </a:t>
            </a:r>
            <a:r>
              <a:rPr lang="ru-RU" dirty="0" err="1"/>
              <a:t>електричним</a:t>
            </a:r>
            <a:r>
              <a:rPr lang="ru-RU" dirty="0"/>
              <a:t> для </a:t>
            </a:r>
            <a:r>
              <a:rPr lang="ru-RU" dirty="0" err="1"/>
              <a:t>підводного</a:t>
            </a:r>
            <a:r>
              <a:rPr lang="ru-RU" dirty="0"/>
              <a:t>. До дизельного </a:t>
            </a:r>
            <a:r>
              <a:rPr lang="ru-RU" dirty="0" err="1"/>
              <a:t>двигуна</a:t>
            </a:r>
            <a:r>
              <a:rPr lang="ru-RU" dirty="0"/>
              <a:t> почали </a:t>
            </a:r>
            <a:r>
              <a:rPr lang="ru-RU" dirty="0" err="1"/>
              <a:t>підключати</a:t>
            </a:r>
            <a:r>
              <a:rPr lang="ru-RU" dirty="0" err="1">
                <a:hlinkClick r:id="rId6" tooltip="Електричний генератор"/>
              </a:rPr>
              <a:t>електрогенератор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виробляв</a:t>
            </a:r>
            <a:r>
              <a:rPr lang="ru-RU" dirty="0"/>
              <a:t> </a:t>
            </a:r>
            <a:r>
              <a:rPr lang="ru-RU" dirty="0" err="1"/>
              <a:t>електричний</a:t>
            </a:r>
            <a:r>
              <a:rPr lang="ru-RU" dirty="0"/>
              <a:t> струм для </a:t>
            </a:r>
            <a:r>
              <a:rPr lang="ru-RU" dirty="0" err="1"/>
              <a:t>підзарядки</a:t>
            </a:r>
            <a:r>
              <a:rPr lang="ru-RU" dirty="0"/>
              <a:t> </a:t>
            </a:r>
            <a:r>
              <a:rPr lang="ru-RU" dirty="0" err="1">
                <a:hlinkClick r:id="rId7" tooltip="Електричний акумулятор"/>
              </a:rPr>
              <a:t>акумуляторних</a:t>
            </a:r>
            <a:r>
              <a:rPr lang="ru-RU" dirty="0">
                <a:hlinkClick r:id="rId7" tooltip="Електричний акумулятор"/>
              </a:rPr>
              <a:t> батарей</a:t>
            </a:r>
            <a:r>
              <a:rPr lang="ru-RU" dirty="0"/>
              <a:t>. </a:t>
            </a:r>
            <a:r>
              <a:rPr lang="ru-RU" dirty="0" err="1"/>
              <a:t>Застосування</a:t>
            </a:r>
            <a:r>
              <a:rPr lang="ru-RU" dirty="0"/>
              <a:t> з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 err="1">
                <a:hlinkClick r:id="rId8" tooltip="Торпеда"/>
              </a:rPr>
              <a:t>торпед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і</a:t>
            </a:r>
            <a:r>
              <a:rPr lang="ru-RU" dirty="0"/>
              <a:t> </a:t>
            </a:r>
            <a:r>
              <a:rPr lang="ru-RU" dirty="0" err="1">
                <a:hlinkClick r:id="rId9" tooltip="Морська міна"/>
              </a:rPr>
              <a:t>морських</a:t>
            </a:r>
            <a:r>
              <a:rPr lang="ru-RU" dirty="0">
                <a:hlinkClick r:id="rId9" tooltip="Морська міна"/>
              </a:rPr>
              <a:t> </a:t>
            </a:r>
            <a:r>
              <a:rPr lang="ru-RU" dirty="0" err="1">
                <a:hlinkClick r:id="rId9" tooltip="Морська міна"/>
              </a:rPr>
              <a:t>мін</a:t>
            </a:r>
            <a:r>
              <a:rPr lang="ru-RU" dirty="0"/>
              <a:t> </a:t>
            </a:r>
            <a:r>
              <a:rPr lang="ru-RU" dirty="0" err="1"/>
              <a:t>перетворювало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на </a:t>
            </a:r>
            <a:r>
              <a:rPr lang="ru-RU" dirty="0" err="1"/>
              <a:t>грізну</a:t>
            </a:r>
            <a:r>
              <a:rPr lang="ru-RU" dirty="0"/>
              <a:t> </a:t>
            </a:r>
            <a:r>
              <a:rPr lang="ru-RU" dirty="0" err="1"/>
              <a:t>зброю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146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У </a:t>
            </a:r>
            <a:r>
              <a:rPr lang="ru-RU" dirty="0" err="1"/>
              <a:t>травні</a:t>
            </a:r>
            <a:r>
              <a:rPr lang="ru-RU" dirty="0"/>
              <a:t> </a:t>
            </a:r>
            <a:r>
              <a:rPr lang="ru-RU" dirty="0">
                <a:hlinkClick r:id="rId2" tooltip="1899"/>
              </a:rPr>
              <a:t>1899</a:t>
            </a:r>
            <a:r>
              <a:rPr lang="ru-RU" dirty="0"/>
              <a:t> року на </a:t>
            </a:r>
            <a:r>
              <a:rPr lang="ru-RU" dirty="0" err="1"/>
              <a:t>міжнародній</a:t>
            </a:r>
            <a:r>
              <a:rPr lang="ru-RU" dirty="0"/>
              <a:t> </a:t>
            </a:r>
            <a:r>
              <a:rPr lang="ru-RU" dirty="0" err="1"/>
              <a:t>конференції</a:t>
            </a:r>
            <a:r>
              <a:rPr lang="ru-RU" dirty="0"/>
              <a:t> в </a:t>
            </a:r>
            <a:r>
              <a:rPr lang="ru-RU" dirty="0" err="1">
                <a:hlinkClick r:id="rId3" tooltip="Гаага"/>
              </a:rPr>
              <a:t>Гаазі</a:t>
            </a:r>
            <a:r>
              <a:rPr lang="ru-RU" dirty="0"/>
              <a:t> 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здійснена</a:t>
            </a:r>
            <a:r>
              <a:rPr lang="ru-RU" dirty="0"/>
              <a:t> перша і безрезультатна </a:t>
            </a:r>
            <a:r>
              <a:rPr lang="ru-RU" dirty="0" err="1"/>
              <a:t>спроба</a:t>
            </a:r>
            <a:r>
              <a:rPr lang="ru-RU" dirty="0"/>
              <a:t> </a:t>
            </a:r>
            <a:r>
              <a:rPr lang="ru-RU" dirty="0" err="1"/>
              <a:t>обмежити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й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підводної</a:t>
            </a:r>
            <a:r>
              <a:rPr lang="ru-RU" dirty="0"/>
              <a:t> </a:t>
            </a:r>
            <a:r>
              <a:rPr lang="ru-RU" dirty="0" err="1"/>
              <a:t>зброї</a:t>
            </a:r>
            <a:r>
              <a:rPr lang="ru-RU" dirty="0"/>
              <a:t>. У </a:t>
            </a:r>
            <a:r>
              <a:rPr lang="ru-RU" dirty="0" err="1"/>
              <a:t>результаті</a:t>
            </a:r>
            <a:r>
              <a:rPr lang="ru-RU" dirty="0"/>
              <a:t> на початку </a:t>
            </a:r>
            <a:r>
              <a:rPr lang="en-US" u="sng" dirty="0">
                <a:hlinkClick r:id="rId4"/>
              </a:rPr>
              <a:t>XX </a:t>
            </a:r>
            <a:r>
              <a:rPr lang="ru-RU" u="sng" dirty="0" err="1">
                <a:hlinkClick r:id="rId4"/>
              </a:rPr>
              <a:t>століття</a:t>
            </a:r>
            <a:r>
              <a:rPr lang="ru-RU" dirty="0"/>
              <a:t> </a:t>
            </a:r>
            <a:r>
              <a:rPr lang="ru-RU" dirty="0" err="1"/>
              <a:t>підводні</a:t>
            </a:r>
            <a:r>
              <a:rPr lang="ru-RU" dirty="0"/>
              <a:t> </a:t>
            </a:r>
            <a:r>
              <a:rPr lang="ru-RU" dirty="0" err="1"/>
              <a:t>човни</a:t>
            </a:r>
            <a:r>
              <a:rPr lang="ru-RU" dirty="0"/>
              <a:t> почали </a:t>
            </a:r>
            <a:r>
              <a:rPr lang="ru-RU" dirty="0" err="1"/>
              <a:t>вводитись</a:t>
            </a:r>
            <a:r>
              <a:rPr lang="ru-RU" dirty="0"/>
              <a:t> до складу </a:t>
            </a:r>
            <a:r>
              <a:rPr lang="ru-RU" dirty="0" err="1">
                <a:hlinkClick r:id="rId5" tooltip="Військово-морські сили"/>
              </a:rPr>
              <a:t>військово-морських</a:t>
            </a:r>
            <a:r>
              <a:rPr lang="ru-RU" dirty="0">
                <a:hlinkClick r:id="rId5" tooltip="Військово-морські сили"/>
              </a:rPr>
              <a:t> сил</a:t>
            </a:r>
            <a:r>
              <a:rPr lang="ru-RU" dirty="0"/>
              <a:t> 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провідних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3958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788099" cy="4392488"/>
          </a:xfrm>
        </p:spPr>
      </p:pic>
      <p:sp>
        <p:nvSpPr>
          <p:cNvPr id="5" name="Прямоугольник 4"/>
          <p:cNvSpPr/>
          <p:nvPr/>
        </p:nvSpPr>
        <p:spPr>
          <a:xfrm>
            <a:off x="1403648" y="5877272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Підводний</a:t>
            </a:r>
            <a:r>
              <a:rPr lang="ru-RU" dirty="0"/>
              <a:t> </a:t>
            </a:r>
            <a:r>
              <a:rPr lang="ru-RU" dirty="0" err="1"/>
              <a:t>човен</a:t>
            </a:r>
            <a:r>
              <a:rPr lang="ru-RU" dirty="0"/>
              <a:t> </a:t>
            </a:r>
            <a:r>
              <a:rPr lang="ru-RU" dirty="0" err="1"/>
              <a:t>Хораса</a:t>
            </a:r>
            <a:r>
              <a:rPr lang="ru-RU" dirty="0"/>
              <a:t> </a:t>
            </a:r>
            <a:r>
              <a:rPr lang="ru-RU" dirty="0" err="1"/>
              <a:t>Лоусона</a:t>
            </a:r>
            <a:r>
              <a:rPr lang="ru-RU" dirty="0"/>
              <a:t> </a:t>
            </a:r>
            <a:r>
              <a:rPr lang="ru-RU" dirty="0" err="1"/>
              <a:t>Ханлі</a:t>
            </a:r>
            <a:r>
              <a:rPr lang="ru-RU" dirty="0"/>
              <a:t>. </a:t>
            </a:r>
            <a:r>
              <a:rPr lang="ru-RU" dirty="0" err="1"/>
              <a:t>Ескіз</a:t>
            </a:r>
            <a:r>
              <a:rPr lang="ru-RU" dirty="0"/>
              <a:t> Р. </a:t>
            </a:r>
            <a:r>
              <a:rPr lang="ru-RU" dirty="0" err="1"/>
              <a:t>Скаретта</a:t>
            </a:r>
            <a:r>
              <a:rPr lang="ru-RU" dirty="0"/>
              <a:t>. </a:t>
            </a:r>
            <a:r>
              <a:rPr lang="ru-RU" dirty="0">
                <a:hlinkClick r:id="rId3" tooltip="1902"/>
              </a:rPr>
              <a:t>1902</a:t>
            </a:r>
            <a:r>
              <a:rPr lang="ru-RU" dirty="0"/>
              <a:t> </a:t>
            </a:r>
            <a:r>
              <a:rPr lang="ru-RU" dirty="0" err="1"/>
              <a:t>рік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66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800" b="1" dirty="0">
                <a:solidFill>
                  <a:srgbClr val="FF0000"/>
                </a:solidFill>
              </a:rPr>
              <a:t>Підво́дний </a:t>
            </a:r>
            <a:r>
              <a:rPr lang="ru-RU" sz="2800" b="1" dirty="0" smtClean="0">
                <a:solidFill>
                  <a:srgbClr val="FF0000"/>
                </a:solidFill>
              </a:rPr>
              <a:t>ч</a:t>
            </a:r>
            <a:r>
              <a:rPr lang="vi-VN" sz="2800" b="1" dirty="0" smtClean="0">
                <a:solidFill>
                  <a:srgbClr val="FF0000"/>
                </a:solidFill>
              </a:rPr>
              <a:t>о́вен</a:t>
            </a:r>
            <a:r>
              <a:rPr lang="vi-VN" sz="2800" dirty="0"/>
              <a:t> </a:t>
            </a:r>
            <a:r>
              <a:rPr lang="vi-VN" sz="2800" dirty="0" smtClean="0"/>
              <a:t>(</a:t>
            </a:r>
            <a:r>
              <a:rPr lang="vi-VN" sz="2800" b="1" dirty="0" smtClean="0"/>
              <a:t>субмарина</a:t>
            </a:r>
            <a:r>
              <a:rPr lang="vi-VN" sz="2800" dirty="0"/>
              <a:t> від </a:t>
            </a:r>
            <a:r>
              <a:rPr lang="vi-VN" sz="2800" dirty="0" smtClean="0">
                <a:hlinkClick r:id="rId2" tooltip="Англійська мова"/>
              </a:rPr>
              <a:t>англ</a:t>
            </a:r>
            <a:r>
              <a:rPr lang="vi-VN" sz="2800" dirty="0">
                <a:hlinkClick r:id="rId2" tooltip="Англійська мова"/>
              </a:rPr>
              <a:t>.</a:t>
            </a:r>
            <a:r>
              <a:rPr lang="vi-VN" sz="2800" dirty="0"/>
              <a:t> </a:t>
            </a:r>
            <a:endParaRPr lang="ru-RU" sz="2800" dirty="0" smtClean="0"/>
          </a:p>
          <a:p>
            <a:pPr marL="0" indent="0">
              <a:buNone/>
            </a:pPr>
            <a:r>
              <a:rPr lang="en-US" sz="2800" i="1" dirty="0" smtClean="0"/>
              <a:t>submarine</a:t>
            </a:r>
            <a:r>
              <a:rPr lang="en-US" sz="2800" dirty="0"/>
              <a:t>) — </a:t>
            </a:r>
            <a:r>
              <a:rPr lang="vi-VN" sz="2800" dirty="0"/>
              <a:t>різновид </a:t>
            </a:r>
            <a:r>
              <a:rPr lang="vi-VN" sz="2800" dirty="0">
                <a:hlinkClick r:id="rId3" tooltip="Корабель"/>
              </a:rPr>
              <a:t>кораблів</a:t>
            </a:r>
            <a:r>
              <a:rPr lang="vi-VN" sz="2800" dirty="0"/>
              <a:t>, найчастіше </a:t>
            </a:r>
            <a:endParaRPr lang="ru-RU" sz="2800" dirty="0" smtClean="0"/>
          </a:p>
          <a:p>
            <a:pPr marL="0" indent="0">
              <a:buNone/>
            </a:pPr>
            <a:r>
              <a:rPr lang="vi-VN" sz="2800" dirty="0" smtClean="0">
                <a:hlinkClick r:id="rId4" tooltip="Військовий корабель"/>
              </a:rPr>
              <a:t>військових</a:t>
            </a:r>
            <a:r>
              <a:rPr lang="vi-VN" sz="2800" dirty="0"/>
              <a:t>, які здатні занурюватись під воду і тривалий час перебувати у підводному </a:t>
            </a:r>
            <a:r>
              <a:rPr lang="vi-VN" sz="2800" dirty="0" smtClean="0"/>
              <a:t>положенні. </a:t>
            </a:r>
            <a:r>
              <a:rPr lang="vi-VN" sz="2800" dirty="0"/>
              <a:t>Нині підводні човни є на озброєнні військово-морських сил сорока країн, зокрема шість </a:t>
            </a:r>
            <a:r>
              <a:rPr lang="vi-VN" sz="2800" dirty="0" smtClean="0"/>
              <a:t>країн </a:t>
            </a:r>
            <a:r>
              <a:rPr lang="vi-VN" sz="2800" dirty="0"/>
              <a:t>мають атомні підводні човни</a:t>
            </a:r>
            <a:r>
              <a:rPr lang="vi-VN" sz="2800" dirty="0" smtClean="0"/>
              <a:t>.</a:t>
            </a: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10335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Дякую</a:t>
            </a:r>
            <a:r>
              <a:rPr lang="ru-RU" dirty="0" smtClean="0">
                <a:solidFill>
                  <a:srgbClr val="FF0000"/>
                </a:solidFill>
              </a:rPr>
              <a:t> за </a:t>
            </a:r>
            <a:r>
              <a:rPr lang="ru-RU" dirty="0" err="1" smtClean="0">
                <a:solidFill>
                  <a:srgbClr val="FF0000"/>
                </a:solidFill>
              </a:rPr>
              <a:t>увагу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2000" dirty="0" smtClean="0"/>
              <a:t>«</a:t>
            </a:r>
            <a:r>
              <a:rPr lang="ru-RU" sz="2000" dirty="0" err="1"/>
              <a:t>Демонстрація</a:t>
            </a:r>
            <a:r>
              <a:rPr lang="ru-RU" sz="2000" dirty="0"/>
              <a:t> </a:t>
            </a:r>
            <a:r>
              <a:rPr lang="ru-RU" sz="2000" dirty="0" err="1"/>
              <a:t>підводного</a:t>
            </a:r>
            <a:r>
              <a:rPr lang="ru-RU" sz="2000" dirty="0"/>
              <a:t> </a:t>
            </a:r>
            <a:r>
              <a:rPr lang="ru-RU" sz="2000" dirty="0" err="1"/>
              <a:t>човна</a:t>
            </a:r>
            <a:r>
              <a:rPr lang="ru-RU" sz="2000" dirty="0"/>
              <a:t> </a:t>
            </a:r>
            <a:r>
              <a:rPr lang="ru-RU" sz="2000" dirty="0" err="1"/>
              <a:t>Дреббеля</a:t>
            </a:r>
            <a:r>
              <a:rPr lang="ru-RU" sz="2000" dirty="0"/>
              <a:t>»</a:t>
            </a:r>
            <a:br>
              <a:rPr lang="ru-RU" sz="2000" dirty="0"/>
            </a:br>
            <a:r>
              <a:rPr lang="ru-RU" sz="2000" dirty="0" err="1"/>
              <a:t>Літографія</a:t>
            </a:r>
            <a:r>
              <a:rPr lang="ru-RU" sz="2000" dirty="0"/>
              <a:t> Г. В. </a:t>
            </a:r>
            <a:r>
              <a:rPr lang="ru-RU" sz="2000" dirty="0" err="1"/>
              <a:t>Твідаля</a:t>
            </a:r>
            <a:r>
              <a:rPr lang="ru-RU" sz="2000" dirty="0"/>
              <a:t>, 1826 </a:t>
            </a:r>
            <a:r>
              <a:rPr lang="ru-RU" sz="2000" dirty="0" err="1"/>
              <a:t>рік</a:t>
            </a:r>
            <a:endParaRPr lang="ru-RU" sz="20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5832648" cy="399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13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8046663" cy="4425355"/>
          </a:xfrm>
        </p:spPr>
      </p:pic>
      <p:sp>
        <p:nvSpPr>
          <p:cNvPr id="5" name="Прямоугольник 4"/>
          <p:cNvSpPr/>
          <p:nvPr/>
        </p:nvSpPr>
        <p:spPr>
          <a:xfrm>
            <a:off x="2195736" y="3105835"/>
            <a:ext cx="59046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err="1" smtClean="0"/>
              <a:t>Експонат</a:t>
            </a:r>
            <a:r>
              <a:rPr lang="ru-RU" dirty="0" smtClean="0"/>
              <a:t> </a:t>
            </a:r>
            <a:r>
              <a:rPr lang="ru-RU" dirty="0" err="1" smtClean="0"/>
              <a:t>Меморіалу</a:t>
            </a:r>
            <a:r>
              <a:rPr lang="ru-RU" dirty="0" smtClean="0"/>
              <a:t> </a:t>
            </a:r>
            <a:r>
              <a:rPr lang="ru-RU" dirty="0" err="1" smtClean="0"/>
              <a:t>героїчної</a:t>
            </a:r>
            <a:r>
              <a:rPr lang="ru-RU" dirty="0" smtClean="0"/>
              <a:t> оборони </a:t>
            </a:r>
            <a:r>
              <a:rPr lang="ru-RU" dirty="0" err="1" smtClean="0"/>
              <a:t>Одеси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34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/>
              <a:t>підводні</a:t>
            </a:r>
            <a:r>
              <a:rPr lang="ru-RU" dirty="0"/>
              <a:t> </a:t>
            </a:r>
            <a:r>
              <a:rPr lang="ru-RU" dirty="0" err="1"/>
              <a:t>човни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краплеподібну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сигароподібну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металеву</a:t>
            </a:r>
            <a:r>
              <a:rPr lang="ru-RU" dirty="0"/>
              <a:t>, часто з </a:t>
            </a:r>
            <a:r>
              <a:rPr lang="ru-RU" dirty="0" err="1"/>
              <a:t>гумовим</a:t>
            </a:r>
            <a:r>
              <a:rPr lang="ru-RU" dirty="0"/>
              <a:t> </a:t>
            </a:r>
            <a:r>
              <a:rPr lang="ru-RU" dirty="0" err="1"/>
              <a:t>покриттям</a:t>
            </a:r>
            <a:r>
              <a:rPr lang="ru-RU" dirty="0"/>
              <a:t>, </a:t>
            </a:r>
            <a:r>
              <a:rPr lang="ru-RU" dirty="0" err="1"/>
              <a:t>зовнішню</a:t>
            </a:r>
            <a:r>
              <a:rPr lang="ru-RU" dirty="0"/>
              <a:t> обшивку — легкий корпус, </a:t>
            </a:r>
            <a:r>
              <a:rPr lang="ru-RU" dirty="0" err="1"/>
              <a:t>призначений</a:t>
            </a:r>
            <a:r>
              <a:rPr lang="ru-RU" dirty="0"/>
              <a:t> для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о</a:t>
            </a:r>
            <a:r>
              <a:rPr lang="ru-RU" dirty="0" err="1" smtClean="0"/>
              <a:t>птимальних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>
                <a:hlinkClick r:id="rId2" tooltip="Гідродинаміка"/>
              </a:rPr>
              <a:t>гідродинамічних</a:t>
            </a:r>
            <a:r>
              <a:rPr lang="ru-RU" dirty="0" smtClean="0">
                <a:hlinkClick r:id="rId2" tooltip="Гідродинаміка"/>
              </a:rPr>
              <a:t> </a:t>
            </a:r>
            <a:r>
              <a:rPr lang="ru-RU" dirty="0" err="1">
                <a:hlinkClick r:id="rId2" tooltip="Гідродинаміка"/>
              </a:rPr>
              <a:t>властивостей</a:t>
            </a:r>
            <a:r>
              <a:rPr lang="ru-RU" dirty="0"/>
              <a:t> корабля. </a:t>
            </a:r>
            <a:r>
              <a:rPr lang="ru-RU" dirty="0" err="1"/>
              <a:t>Під</a:t>
            </a:r>
            <a:r>
              <a:rPr lang="ru-RU" dirty="0"/>
              <a:t> легким корпусом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міцний</a:t>
            </a:r>
            <a:r>
              <a:rPr lang="ru-RU" dirty="0"/>
              <a:t> корпус — </a:t>
            </a:r>
            <a:r>
              <a:rPr lang="ru-RU" dirty="0" err="1"/>
              <a:t>основний</a:t>
            </a:r>
            <a:r>
              <a:rPr lang="ru-RU" dirty="0"/>
              <a:t> корпус </a:t>
            </a:r>
            <a:r>
              <a:rPr lang="ru-RU" dirty="0" err="1"/>
              <a:t>човна</a:t>
            </a:r>
            <a:r>
              <a:rPr lang="ru-RU" dirty="0"/>
              <a:t>, </a:t>
            </a:r>
            <a:r>
              <a:rPr lang="ru-RU" dirty="0" err="1"/>
              <a:t>виготовлений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 </a:t>
            </a:r>
            <a:r>
              <a:rPr lang="ru-RU" dirty="0" err="1">
                <a:hlinkClick r:id="rId3" tooltip="Сплав"/>
              </a:rPr>
              <a:t>сплавів</a:t>
            </a:r>
            <a:r>
              <a:rPr lang="ru-RU" dirty="0"/>
              <a:t>, </a:t>
            </a:r>
            <a:r>
              <a:rPr lang="ru-RU" dirty="0" err="1"/>
              <a:t>здатний</a:t>
            </a:r>
            <a:r>
              <a:rPr lang="ru-RU" dirty="0"/>
              <a:t> </a:t>
            </a:r>
            <a:r>
              <a:rPr lang="ru-RU" dirty="0" err="1"/>
              <a:t>витримати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 води на </a:t>
            </a:r>
            <a:r>
              <a:rPr lang="ru-RU" dirty="0" err="1"/>
              <a:t>глибинах</a:t>
            </a:r>
            <a:r>
              <a:rPr lang="ru-RU" dirty="0"/>
              <a:t> </a:t>
            </a:r>
            <a:r>
              <a:rPr lang="ru-RU" dirty="0" err="1"/>
              <a:t>занурення</a:t>
            </a:r>
            <a:r>
              <a:rPr lang="ru-RU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828628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Для </a:t>
            </a:r>
            <a:r>
              <a:rPr lang="ru-RU" dirty="0" err="1"/>
              <a:t>надання</a:t>
            </a:r>
            <a:r>
              <a:rPr lang="ru-RU" dirty="0"/>
              <a:t> судну </a:t>
            </a:r>
            <a:r>
              <a:rPr lang="ru-RU" dirty="0" err="1"/>
              <a:t>змінної</a:t>
            </a:r>
            <a:r>
              <a:rPr lang="ru-RU" dirty="0"/>
              <a:t> </a:t>
            </a:r>
            <a:r>
              <a:rPr lang="ru-RU" dirty="0" err="1">
                <a:hlinkClick r:id="rId2" tooltip="Плавучість"/>
              </a:rPr>
              <a:t>плавучості</a:t>
            </a:r>
            <a:r>
              <a:rPr lang="ru-RU" dirty="0"/>
              <a:t> (</a:t>
            </a:r>
            <a:r>
              <a:rPr lang="ru-RU" dirty="0" err="1"/>
              <a:t>здатності</a:t>
            </a:r>
            <a:r>
              <a:rPr lang="ru-RU" dirty="0"/>
              <a:t> </a:t>
            </a:r>
            <a:r>
              <a:rPr lang="ru-RU" dirty="0" err="1"/>
              <a:t>занурюватись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воду, </a:t>
            </a:r>
            <a:r>
              <a:rPr lang="ru-RU" dirty="0" err="1"/>
              <a:t>триматися</a:t>
            </a:r>
            <a:r>
              <a:rPr lang="ru-RU" dirty="0"/>
              <a:t> на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глибині</a:t>
            </a:r>
            <a:r>
              <a:rPr lang="ru-RU" dirty="0"/>
              <a:t> та </a:t>
            </a:r>
            <a:r>
              <a:rPr lang="ru-RU" dirty="0" err="1"/>
              <a:t>спливати</a:t>
            </a:r>
            <a:r>
              <a:rPr lang="ru-RU" dirty="0"/>
              <a:t> на </a:t>
            </a:r>
            <a:r>
              <a:rPr lang="ru-RU" dirty="0" err="1"/>
              <a:t>поверхню</a:t>
            </a:r>
            <a:r>
              <a:rPr lang="ru-RU" dirty="0"/>
              <a:t>) </a:t>
            </a:r>
            <a:r>
              <a:rPr lang="ru-RU" dirty="0" err="1"/>
              <a:t>використовується</a:t>
            </a:r>
            <a:r>
              <a:rPr lang="ru-RU" dirty="0"/>
              <a:t> система </a:t>
            </a:r>
            <a:r>
              <a:rPr lang="ru-RU" dirty="0" err="1"/>
              <a:t>баластних</a:t>
            </a:r>
            <a:r>
              <a:rPr lang="ru-RU" dirty="0"/>
              <a:t> цистерн,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заповнюються</a:t>
            </a:r>
            <a:r>
              <a:rPr lang="ru-RU" dirty="0"/>
              <a:t> водою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продуваються</a:t>
            </a:r>
            <a:r>
              <a:rPr lang="ru-RU" dirty="0"/>
              <a:t> </a:t>
            </a:r>
            <a:r>
              <a:rPr lang="ru-RU" dirty="0" err="1"/>
              <a:t>стисненим</a:t>
            </a:r>
            <a:r>
              <a:rPr lang="ru-RU" dirty="0"/>
              <a:t> </a:t>
            </a:r>
            <a:r>
              <a:rPr lang="ru-RU" dirty="0" err="1"/>
              <a:t>повітрям</a:t>
            </a:r>
            <a:r>
              <a:rPr lang="ru-RU" dirty="0"/>
              <a:t>. </a:t>
            </a:r>
            <a:r>
              <a:rPr lang="ru-RU" dirty="0" err="1"/>
              <a:t>Керування</a:t>
            </a:r>
            <a:r>
              <a:rPr lang="ru-RU" dirty="0"/>
              <a:t> </a:t>
            </a:r>
            <a:r>
              <a:rPr lang="ru-RU" dirty="0" err="1"/>
              <a:t>човном</a:t>
            </a:r>
            <a:r>
              <a:rPr lang="ru-RU" dirty="0"/>
              <a:t> у </a:t>
            </a:r>
            <a:r>
              <a:rPr lang="ru-RU" dirty="0" err="1"/>
              <a:t>підводному</a:t>
            </a:r>
            <a:r>
              <a:rPr lang="ru-RU" dirty="0"/>
              <a:t> </a:t>
            </a:r>
            <a:r>
              <a:rPr lang="ru-RU" dirty="0" err="1"/>
              <a:t>положенні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 </a:t>
            </a:r>
            <a:r>
              <a:rPr lang="ru-RU" dirty="0" err="1">
                <a:hlinkClick r:id="rId3" tooltip="Стерно"/>
              </a:rPr>
              <a:t>стерн</a:t>
            </a:r>
            <a:r>
              <a:rPr lang="ru-RU" dirty="0"/>
              <a:t> </a:t>
            </a:r>
            <a:r>
              <a:rPr lang="ru-RU" dirty="0" err="1"/>
              <a:t>глибини</a:t>
            </a:r>
            <a:r>
              <a:rPr lang="ru-RU" dirty="0"/>
              <a:t>. </a:t>
            </a:r>
            <a:r>
              <a:rPr lang="ru-RU" dirty="0" err="1"/>
              <a:t>Рушіями</a:t>
            </a:r>
            <a:r>
              <a:rPr lang="ru-RU" dirty="0"/>
              <a:t>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/>
              <a:t> є </a:t>
            </a:r>
            <a:r>
              <a:rPr lang="ru-RU" dirty="0" err="1">
                <a:hlinkClick r:id="rId4" tooltip="Ядерна силова установка"/>
              </a:rPr>
              <a:t>атомні</a:t>
            </a:r>
            <a:r>
              <a:rPr lang="ru-RU" dirty="0"/>
              <a:t>, дизель-</a:t>
            </a:r>
            <a:r>
              <a:rPr lang="ru-RU" dirty="0" err="1"/>
              <a:t>електричні</a:t>
            </a:r>
            <a:r>
              <a:rPr lang="ru-RU" dirty="0"/>
              <a:t> (</a:t>
            </a:r>
            <a:r>
              <a:rPr lang="ru-RU" dirty="0" err="1"/>
              <a:t>поєднання</a:t>
            </a:r>
            <a:r>
              <a:rPr lang="ru-RU" dirty="0"/>
              <a:t> </a:t>
            </a:r>
            <a:r>
              <a:rPr lang="ru-RU" dirty="0">
                <a:hlinkClick r:id="rId5" tooltip="Дизельний двигун"/>
              </a:rPr>
              <a:t>дизеля</a:t>
            </a:r>
            <a:r>
              <a:rPr lang="ru-RU" dirty="0"/>
              <a:t> для надводного </a:t>
            </a:r>
            <a:r>
              <a:rPr lang="ru-RU" dirty="0" err="1"/>
              <a:t>плавання</a:t>
            </a:r>
            <a:r>
              <a:rPr lang="ru-RU" dirty="0"/>
              <a:t> і </a:t>
            </a:r>
            <a:r>
              <a:rPr lang="ru-RU" dirty="0" err="1">
                <a:hlinkClick r:id="rId6" tooltip="Електродвигун"/>
              </a:rPr>
              <a:t>електродвигуна</a:t>
            </a:r>
            <a:r>
              <a:rPr lang="ru-RU" dirty="0"/>
              <a:t> для </a:t>
            </a:r>
            <a:r>
              <a:rPr lang="ru-RU" dirty="0" err="1"/>
              <a:t>підводного</a:t>
            </a:r>
            <a:r>
              <a:rPr lang="ru-RU" dirty="0"/>
              <a:t>),</a:t>
            </a:r>
            <a:r>
              <a:rPr lang="ru-RU" dirty="0" err="1">
                <a:hlinkClick r:id="rId7" tooltip="Анаеробна енергетична установка (ще не написана)"/>
              </a:rPr>
              <a:t>анаеробні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 err="1"/>
              <a:t>повітрянонезалежні</a:t>
            </a:r>
            <a:r>
              <a:rPr lang="ru-RU" dirty="0"/>
              <a:t>) </a:t>
            </a:r>
            <a:r>
              <a:rPr lang="ru-RU" dirty="0" err="1"/>
              <a:t>енергетичні</a:t>
            </a:r>
            <a:r>
              <a:rPr lang="ru-RU" dirty="0"/>
              <a:t> </a:t>
            </a:r>
            <a:r>
              <a:rPr lang="ru-RU" dirty="0" smtClean="0"/>
              <a:t>установки.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849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</a:t>
            </a:r>
            <a:r>
              <a:rPr lang="ru-RU" b="1" dirty="0" err="1" smtClean="0">
                <a:solidFill>
                  <a:srgbClr val="FF0000"/>
                </a:solidFill>
              </a:rPr>
              <a:t>Перші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прототипи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Ідея</a:t>
            </a:r>
            <a:r>
              <a:rPr lang="ru-RU" dirty="0" smtClean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апарата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опускається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воду, </a:t>
            </a:r>
            <a:r>
              <a:rPr lang="ru-RU" dirty="0" err="1"/>
              <a:t>сягає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корінням</a:t>
            </a:r>
            <a:r>
              <a:rPr lang="ru-RU" dirty="0"/>
              <a:t> </a:t>
            </a:r>
            <a:r>
              <a:rPr lang="ru-RU" dirty="0" err="1"/>
              <a:t>античності</a:t>
            </a:r>
            <a:r>
              <a:rPr lang="ru-RU" dirty="0"/>
              <a:t>.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припущення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 </a:t>
            </a:r>
            <a:r>
              <a:rPr lang="en-US" dirty="0">
                <a:hlinkClick r:id="rId2" tooltip="4 століття до н. е."/>
              </a:rPr>
              <a:t>IV </a:t>
            </a:r>
            <a:r>
              <a:rPr lang="ru-RU" dirty="0" err="1">
                <a:hlinkClick r:id="rId2" tooltip="4 століття до н. е."/>
              </a:rPr>
              <a:t>столітті</a:t>
            </a:r>
            <a:r>
              <a:rPr lang="ru-RU" dirty="0">
                <a:hlinkClick r:id="rId2" tooltip="4 століття до н. е."/>
              </a:rPr>
              <a:t> до н. </a:t>
            </a:r>
            <a:r>
              <a:rPr lang="ru-RU" dirty="0" err="1">
                <a:hlinkClick r:id="rId2" tooltip="4 століття до н. е."/>
              </a:rPr>
              <a:t>е.</a:t>
            </a:r>
            <a:r>
              <a:rPr lang="ru-RU" dirty="0" err="1">
                <a:hlinkClick r:id="rId3" tooltip="Олександр Македонський"/>
              </a:rPr>
              <a:t>Олександр</a:t>
            </a:r>
            <a:r>
              <a:rPr lang="ru-RU" dirty="0">
                <a:hlinkClick r:id="rId3" tooltip="Олександр Македонський"/>
              </a:rPr>
              <a:t> </a:t>
            </a:r>
            <a:r>
              <a:rPr lang="ru-RU" dirty="0" err="1">
                <a:hlinkClick r:id="rId3" tooltip="Олександр Македонський"/>
              </a:rPr>
              <a:t>Македонський</a:t>
            </a:r>
            <a:r>
              <a:rPr lang="ru-RU" dirty="0"/>
              <a:t> для спуску </a:t>
            </a:r>
            <a:r>
              <a:rPr lang="ru-RU" dirty="0" err="1"/>
              <a:t>під</a:t>
            </a:r>
            <a:r>
              <a:rPr lang="ru-RU" dirty="0"/>
              <a:t> воду </a:t>
            </a:r>
            <a:r>
              <a:rPr lang="ru-RU" dirty="0" err="1"/>
              <a:t>використовував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smtClean="0"/>
              <a:t>схоже </a:t>
            </a:r>
            <a:r>
              <a:rPr lang="ru-RU" dirty="0"/>
              <a:t>на </a:t>
            </a:r>
            <a:r>
              <a:rPr lang="ru-RU" dirty="0" err="1">
                <a:hlinkClick r:id="rId4" tooltip="Водолазний дзвін"/>
              </a:rPr>
              <a:t>водолазний</a:t>
            </a:r>
            <a:r>
              <a:rPr lang="ru-RU" dirty="0">
                <a:hlinkClick r:id="rId4" tooltip="Водолазний дзвін"/>
              </a:rPr>
              <a:t> </a:t>
            </a:r>
            <a:r>
              <a:rPr lang="ru-RU" dirty="0" err="1">
                <a:hlinkClick r:id="rId4" tooltip="Водолазний дзвін"/>
              </a:rPr>
              <a:t>дзвін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збереглися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свідчення</a:t>
            </a:r>
            <a:r>
              <a:rPr lang="ru-RU" dirty="0" smtClean="0"/>
              <a:t> на </a:t>
            </a:r>
            <a:r>
              <a:rPr lang="ru-RU" dirty="0"/>
              <a:t>картинах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пізнішого</a:t>
            </a:r>
            <a:r>
              <a:rPr lang="ru-RU" dirty="0" smtClean="0"/>
              <a:t> </a:t>
            </a:r>
            <a:r>
              <a:rPr lang="ru-RU" dirty="0"/>
              <a:t>часу. </a:t>
            </a: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45024"/>
            <a:ext cx="361260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3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92896"/>
            <a:ext cx="5022304" cy="3469955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4077072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err="1" smtClean="0"/>
              <a:t>Ескіз</a:t>
            </a:r>
            <a:r>
              <a:rPr lang="ru-RU" dirty="0" smtClean="0"/>
              <a:t> </a:t>
            </a:r>
            <a:r>
              <a:rPr lang="ru-RU" dirty="0" err="1"/>
              <a:t>підводного</a:t>
            </a:r>
            <a:r>
              <a:rPr lang="ru-RU" dirty="0"/>
              <a:t> судна </a:t>
            </a:r>
            <a:r>
              <a:rPr lang="ru-RU" dirty="0" err="1">
                <a:hlinkClick r:id="rId3" tooltip="Гідо да Віджевано (ще не написана)"/>
              </a:rPr>
              <a:t>Гідо</a:t>
            </a:r>
            <a:r>
              <a:rPr lang="ru-RU" dirty="0">
                <a:hlinkClick r:id="rId3" tooltip="Гідо да Віджевано (ще не написана)"/>
              </a:rPr>
              <a:t> да </a:t>
            </a:r>
            <a:r>
              <a:rPr lang="ru-RU" dirty="0" err="1">
                <a:hlinkClick r:id="rId3" tooltip="Гідо да Віджевано (ще не написана)"/>
              </a:rPr>
              <a:t>Віджевано</a:t>
            </a:r>
            <a:r>
              <a:rPr lang="ru-RU" dirty="0"/>
              <a:t> (1280–1349 </a:t>
            </a:r>
            <a:r>
              <a:rPr lang="ru-RU" dirty="0" err="1"/>
              <a:t>рр</a:t>
            </a:r>
            <a:r>
              <a:rPr lang="ru-RU" dirty="0"/>
              <a:t>.)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76672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Середньовічний</a:t>
            </a:r>
            <a:r>
              <a:rPr lang="ru-RU" sz="2800" dirty="0"/>
              <a:t> </a:t>
            </a:r>
            <a:r>
              <a:rPr lang="ru-RU" sz="2800" dirty="0" err="1"/>
              <a:t>єврейський</a:t>
            </a:r>
            <a:r>
              <a:rPr lang="ru-RU" sz="2800" dirty="0"/>
              <a:t> </a:t>
            </a:r>
            <a:r>
              <a:rPr lang="ru-RU" sz="2800" dirty="0" err="1"/>
              <a:t>філософ</a:t>
            </a:r>
            <a:r>
              <a:rPr lang="ru-RU" sz="2800" dirty="0"/>
              <a:t> </a:t>
            </a:r>
            <a:r>
              <a:rPr lang="ru-RU" sz="2800" dirty="0">
                <a:hlinkClick r:id="rId4" tooltip="Авраам ібн Езра"/>
              </a:rPr>
              <a:t>Авраам </a:t>
            </a:r>
            <a:r>
              <a:rPr lang="ru-RU" sz="2800" dirty="0" err="1">
                <a:hlinkClick r:id="rId4" tooltip="Авраам ібн Езра"/>
              </a:rPr>
              <a:t>ібн</a:t>
            </a:r>
            <a:r>
              <a:rPr lang="ru-RU" sz="2800" dirty="0">
                <a:hlinkClick r:id="rId4" tooltip="Авраам ібн Езра"/>
              </a:rPr>
              <a:t> </a:t>
            </a:r>
            <a:r>
              <a:rPr lang="ru-RU" sz="2800" dirty="0" err="1">
                <a:hlinkClick r:id="rId4" tooltip="Авраам ібн Езра"/>
              </a:rPr>
              <a:t>Езра</a:t>
            </a:r>
            <a:r>
              <a:rPr lang="ru-RU" sz="2800" dirty="0"/>
              <a:t> (1089–1164) </a:t>
            </a:r>
            <a:r>
              <a:rPr lang="ru-RU" sz="2800" dirty="0" err="1"/>
              <a:t>інтерпретує</a:t>
            </a:r>
            <a:r>
              <a:rPr lang="ru-RU" sz="2800" dirty="0"/>
              <a:t> </a:t>
            </a:r>
            <a:r>
              <a:rPr lang="ru-RU" sz="2800" dirty="0" err="1">
                <a:hlinkClick r:id="rId5" tooltip="Ноїв ковчег"/>
              </a:rPr>
              <a:t>Ноїв</a:t>
            </a:r>
            <a:r>
              <a:rPr lang="ru-RU" sz="2800" dirty="0">
                <a:hlinkClick r:id="rId5" tooltip="Ноїв ковчег"/>
              </a:rPr>
              <a:t> ковчег</a:t>
            </a:r>
            <a:r>
              <a:rPr lang="ru-RU" sz="2800" dirty="0"/>
              <a:t> як судно, яке </a:t>
            </a:r>
            <a:r>
              <a:rPr lang="ru-RU" sz="2800" dirty="0" err="1"/>
              <a:t>залишалося</a:t>
            </a:r>
            <a:r>
              <a:rPr lang="ru-RU" sz="2800" dirty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водою </a:t>
            </a:r>
            <a:r>
              <a:rPr lang="ru-RU" sz="2800" dirty="0" err="1"/>
              <a:t>протягом</a:t>
            </a:r>
            <a:r>
              <a:rPr lang="ru-RU" sz="2800" dirty="0"/>
              <a:t> 40 </a:t>
            </a:r>
            <a:r>
              <a:rPr lang="ru-RU" sz="2800" dirty="0" err="1"/>
              <a:t>днів</a:t>
            </a:r>
            <a:r>
              <a:rPr lang="ru-RU" sz="2800" dirty="0"/>
              <a:t>, </a:t>
            </a:r>
            <a:r>
              <a:rPr lang="ru-RU" sz="2800" dirty="0" err="1"/>
              <a:t>після</a:t>
            </a:r>
            <a:r>
              <a:rPr lang="ru-RU" sz="2800" dirty="0"/>
              <a:t> </a:t>
            </a:r>
            <a:r>
              <a:rPr lang="ru-RU" sz="2800" dirty="0" err="1"/>
              <a:t>чого</a:t>
            </a:r>
            <a:r>
              <a:rPr lang="ru-RU" sz="2800" dirty="0"/>
              <a:t> </a:t>
            </a:r>
            <a:r>
              <a:rPr lang="ru-RU" sz="2800" dirty="0" err="1"/>
              <a:t>спливло</a:t>
            </a:r>
            <a:r>
              <a:rPr lang="ru-RU" sz="2800" dirty="0"/>
              <a:t> на </a:t>
            </a:r>
            <a:r>
              <a:rPr lang="ru-RU" sz="2800" dirty="0" err="1"/>
              <a:t>поверхню</a:t>
            </a:r>
            <a:r>
              <a:rPr lang="ru-RU" sz="2800" dirty="0"/>
              <a:t> — </a:t>
            </a:r>
            <a:r>
              <a:rPr lang="ru-RU" sz="2800" dirty="0" err="1"/>
              <a:t>тобто</a:t>
            </a:r>
            <a:r>
              <a:rPr lang="ru-RU" sz="2800" dirty="0"/>
              <a:t> по </a:t>
            </a:r>
            <a:r>
              <a:rPr lang="ru-RU" sz="2800" dirty="0" err="1"/>
              <a:t>суті</a:t>
            </a:r>
            <a:r>
              <a:rPr lang="ru-RU" sz="2800" dirty="0"/>
              <a:t> </a:t>
            </a:r>
            <a:r>
              <a:rPr lang="ru-RU" sz="2800" dirty="0" err="1"/>
              <a:t>підводний</a:t>
            </a:r>
            <a:r>
              <a:rPr lang="ru-RU" sz="2800" dirty="0"/>
              <a:t> </a:t>
            </a:r>
            <a:r>
              <a:rPr lang="ru-RU" sz="2800" dirty="0" err="1" smtClean="0"/>
              <a:t>човен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959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Середньовічні</a:t>
            </a:r>
            <a:r>
              <a:rPr lang="ru-RU" dirty="0"/>
              <a:t> </a:t>
            </a:r>
            <a:r>
              <a:rPr lang="ru-RU" dirty="0" err="1"/>
              <a:t>мислителі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активно </a:t>
            </a:r>
            <a:r>
              <a:rPr lang="ru-RU" dirty="0" err="1"/>
              <a:t>намагались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підводний</a:t>
            </a:r>
            <a:r>
              <a:rPr lang="ru-RU" dirty="0"/>
              <a:t> </a:t>
            </a:r>
            <a:r>
              <a:rPr lang="ru-RU" dirty="0" err="1"/>
              <a:t>транспортний</a:t>
            </a:r>
            <a:r>
              <a:rPr lang="ru-RU" dirty="0"/>
              <a:t> </a:t>
            </a:r>
            <a:r>
              <a:rPr lang="ru-RU" dirty="0" err="1"/>
              <a:t>засіб</a:t>
            </a:r>
            <a:r>
              <a:rPr lang="ru-RU" dirty="0"/>
              <a:t>, основою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міг</a:t>
            </a:r>
            <a:r>
              <a:rPr lang="ru-RU" dirty="0"/>
              <a:t> бути </a:t>
            </a:r>
            <a:r>
              <a:rPr lang="ru-RU" dirty="0" err="1"/>
              <a:t>перевернутий</a:t>
            </a:r>
            <a:r>
              <a:rPr lang="ru-RU" dirty="0"/>
              <a:t> догори дном </a:t>
            </a:r>
            <a:r>
              <a:rPr lang="ru-RU" dirty="0" err="1"/>
              <a:t>човен</a:t>
            </a:r>
            <a:r>
              <a:rPr lang="ru-RU" dirty="0"/>
              <a:t>. Першим реально </a:t>
            </a:r>
            <a:r>
              <a:rPr lang="ru-RU" dirty="0" err="1"/>
              <a:t>робочим</a:t>
            </a:r>
            <a:r>
              <a:rPr lang="ru-RU" dirty="0"/>
              <a:t> </a:t>
            </a:r>
            <a:r>
              <a:rPr lang="ru-RU" dirty="0" err="1"/>
              <a:t>підводним</a:t>
            </a:r>
            <a:r>
              <a:rPr lang="ru-RU" dirty="0"/>
              <a:t> судном стала </a:t>
            </a:r>
            <a:r>
              <a:rPr lang="ru-RU" dirty="0" err="1"/>
              <a:t>підводна</a:t>
            </a:r>
            <a:r>
              <a:rPr lang="ru-RU" dirty="0"/>
              <a:t> галера </a:t>
            </a:r>
            <a:r>
              <a:rPr lang="ru-RU" dirty="0" err="1" smtClean="0"/>
              <a:t>голландського</a:t>
            </a:r>
            <a:r>
              <a:rPr lang="ru-RU" dirty="0"/>
              <a:t> </a:t>
            </a:r>
            <a:r>
              <a:rPr lang="ru-RU" dirty="0" err="1" smtClean="0">
                <a:hlinkClick r:id="rId2" tooltip="Механіка"/>
              </a:rPr>
              <a:t>механіка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та</a:t>
            </a:r>
            <a:r>
              <a:rPr lang="ru-RU" dirty="0"/>
              <a:t> </a:t>
            </a:r>
            <a:r>
              <a:rPr lang="ru-RU" dirty="0" err="1">
                <a:hlinkClick r:id="rId3" tooltip="Фізика"/>
              </a:rPr>
              <a:t>фізика</a:t>
            </a:r>
            <a:r>
              <a:rPr lang="ru-RU" dirty="0"/>
              <a:t> </a:t>
            </a:r>
            <a:r>
              <a:rPr lang="ru-RU" dirty="0" err="1">
                <a:hlinkClick r:id="rId4" tooltip="Корнеліус Ван Дреббель (ще не написана)"/>
              </a:rPr>
              <a:t>Корнеліуса</a:t>
            </a:r>
            <a:r>
              <a:rPr lang="ru-RU" dirty="0">
                <a:hlinkClick r:id="rId4" tooltip="Корнеліус Ван Дреббель (ще не написана)"/>
              </a:rPr>
              <a:t> Ван </a:t>
            </a:r>
            <a:r>
              <a:rPr lang="ru-RU" dirty="0" err="1">
                <a:hlinkClick r:id="rId4" tooltip="Корнеліус Ван Дреббель (ще не написана)"/>
              </a:rPr>
              <a:t>Дреббеля</a:t>
            </a:r>
            <a:r>
              <a:rPr lang="ru-RU" dirty="0"/>
              <a:t> (1572–1633), </a:t>
            </a:r>
            <a:r>
              <a:rPr lang="ru-RU" dirty="0" err="1"/>
              <a:t>побудована</a:t>
            </a:r>
            <a:r>
              <a:rPr lang="ru-RU" dirty="0"/>
              <a:t> для короля </a:t>
            </a:r>
            <a:r>
              <a:rPr lang="ru-RU" dirty="0" err="1"/>
              <a:t>Англії</a:t>
            </a:r>
            <a:r>
              <a:rPr lang="ru-RU" dirty="0"/>
              <a:t> </a:t>
            </a:r>
            <a:r>
              <a:rPr lang="ru-RU" dirty="0">
                <a:hlinkClick r:id="rId5" tooltip="Яків I (король Англії)"/>
              </a:rPr>
              <a:t>Якова 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4986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Цікавим</a:t>
            </a:r>
            <a:r>
              <a:rPr lang="ru-RU" dirty="0" smtClean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проєкт</a:t>
            </a:r>
            <a:r>
              <a:rPr lang="ru-RU" dirty="0"/>
              <a:t> </a:t>
            </a:r>
            <a:r>
              <a:rPr lang="ru-RU" dirty="0" err="1"/>
              <a:t>підводного</a:t>
            </a:r>
            <a:r>
              <a:rPr lang="ru-RU" dirty="0"/>
              <a:t> судна </a:t>
            </a:r>
            <a:r>
              <a:rPr lang="ru-RU" dirty="0" err="1"/>
              <a:t>американського</a:t>
            </a:r>
            <a:r>
              <a:rPr lang="ru-RU" dirty="0"/>
              <a:t> </a:t>
            </a:r>
            <a:r>
              <a:rPr lang="ru-RU" dirty="0" err="1"/>
              <a:t>винахідника</a:t>
            </a:r>
            <a:r>
              <a:rPr lang="ru-RU" dirty="0"/>
              <a:t> </a:t>
            </a:r>
            <a:r>
              <a:rPr lang="ru-RU" dirty="0">
                <a:hlinkClick r:id="rId2" tooltip="Роберт Фултон"/>
              </a:rPr>
              <a:t>Роберта Фултона</a:t>
            </a:r>
            <a:r>
              <a:rPr lang="ru-RU" dirty="0"/>
              <a:t> (1765–1815).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не </a:t>
            </a:r>
            <a:r>
              <a:rPr lang="ru-RU" dirty="0" err="1"/>
              <a:t>викликали</a:t>
            </a:r>
            <a:r>
              <a:rPr lang="ru-RU" dirty="0"/>
              <a:t> </a:t>
            </a:r>
            <a:r>
              <a:rPr lang="ru-RU" dirty="0" err="1"/>
              <a:t>інтересу</a:t>
            </a:r>
            <a:r>
              <a:rPr lang="ru-RU" dirty="0"/>
              <a:t> в </a:t>
            </a:r>
            <a:r>
              <a:rPr lang="ru-RU" dirty="0" err="1">
                <a:hlinkClick r:id="rId3" tooltip="США"/>
              </a:rPr>
              <a:t>Америці</a:t>
            </a:r>
            <a:r>
              <a:rPr lang="ru-RU" dirty="0"/>
              <a:t>, тому </a:t>
            </a:r>
            <a:r>
              <a:rPr lang="ru-RU" dirty="0">
                <a:hlinkClick r:id="rId4" tooltip="1797"/>
              </a:rPr>
              <a:t>1797</a:t>
            </a:r>
            <a:r>
              <a:rPr lang="ru-RU" dirty="0"/>
              <a:t> року Фултон </a:t>
            </a:r>
            <a:r>
              <a:rPr lang="ru-RU" dirty="0" err="1"/>
              <a:t>переїхав</a:t>
            </a:r>
            <a:r>
              <a:rPr lang="ru-RU" dirty="0"/>
              <a:t> у </a:t>
            </a:r>
            <a:r>
              <a:rPr lang="ru-RU" dirty="0" err="1">
                <a:hlinkClick r:id="rId5" tooltip="Франція"/>
              </a:rPr>
              <a:t>Францію</a:t>
            </a:r>
            <a:r>
              <a:rPr lang="ru-RU" dirty="0"/>
              <a:t>, де </a:t>
            </a:r>
            <a:r>
              <a:rPr lang="ru-RU" dirty="0">
                <a:hlinkClick r:id="rId6" tooltip="1800"/>
              </a:rPr>
              <a:t>1800</a:t>
            </a:r>
            <a:r>
              <a:rPr lang="ru-RU" dirty="0"/>
              <a:t> року </a:t>
            </a:r>
            <a:r>
              <a:rPr lang="ru-RU" dirty="0" err="1"/>
              <a:t>побудував</a:t>
            </a:r>
            <a:r>
              <a:rPr lang="ru-RU" dirty="0"/>
              <a:t> </a:t>
            </a:r>
            <a:r>
              <a:rPr lang="ru-RU" dirty="0" err="1"/>
              <a:t>вдалу</a:t>
            </a:r>
            <a:r>
              <a:rPr lang="ru-RU" dirty="0"/>
              <a:t> модель </a:t>
            </a:r>
            <a:r>
              <a:rPr lang="ru-RU" dirty="0" err="1"/>
              <a:t>підводного</a:t>
            </a:r>
            <a:r>
              <a:rPr lang="ru-RU" dirty="0"/>
              <a:t> </a:t>
            </a:r>
            <a:r>
              <a:rPr lang="ru-RU" dirty="0" err="1"/>
              <a:t>човна</a:t>
            </a:r>
            <a:r>
              <a:rPr lang="ru-RU" dirty="0"/>
              <a:t> і представив </a:t>
            </a:r>
            <a:r>
              <a:rPr lang="ru-RU" dirty="0" err="1"/>
              <a:t>її</a:t>
            </a:r>
            <a:r>
              <a:rPr lang="ru-RU" dirty="0"/>
              <a:t> </a:t>
            </a:r>
            <a:r>
              <a:rPr lang="ru-RU" dirty="0">
                <a:hlinkClick r:id="rId7" tooltip="Наполеон I"/>
              </a:rPr>
              <a:t>Наполеону Бонапарту</a:t>
            </a:r>
            <a:r>
              <a:rPr lang="ru-RU" dirty="0"/>
              <a:t>. </a:t>
            </a:r>
            <a:r>
              <a:rPr lang="ru-RU" dirty="0" err="1"/>
              <a:t>Навесні</a:t>
            </a:r>
            <a:r>
              <a:rPr lang="ru-RU" dirty="0"/>
              <a:t> </a:t>
            </a:r>
            <a:r>
              <a:rPr lang="ru-RU" dirty="0">
                <a:hlinkClick r:id="rId8" tooltip="1801"/>
              </a:rPr>
              <a:t>1801</a:t>
            </a:r>
            <a:r>
              <a:rPr lang="ru-RU" dirty="0"/>
              <a:t> року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випробувань</a:t>
            </a:r>
            <a:r>
              <a:rPr lang="ru-RU" dirty="0"/>
              <a:t> у порту </a:t>
            </a:r>
            <a:r>
              <a:rPr lang="ru-RU" dirty="0">
                <a:hlinkClick r:id="rId9" tooltip="Гавр"/>
              </a:rPr>
              <a:t>Гавра</a:t>
            </a:r>
            <a:r>
              <a:rPr lang="ru-RU" dirty="0"/>
              <a:t> </a:t>
            </a:r>
            <a:r>
              <a:rPr lang="ru-RU" dirty="0" err="1"/>
              <a:t>човен</a:t>
            </a:r>
            <a:r>
              <a:rPr lang="ru-RU" dirty="0"/>
              <a:t> </a:t>
            </a:r>
            <a:r>
              <a:rPr lang="ru-RU" dirty="0" err="1"/>
              <a:t>перебував</a:t>
            </a:r>
            <a:r>
              <a:rPr lang="ru-RU" dirty="0"/>
              <a:t> на </a:t>
            </a:r>
            <a:r>
              <a:rPr lang="ru-RU" dirty="0" err="1"/>
              <a:t>глибині</a:t>
            </a:r>
            <a:r>
              <a:rPr lang="ru-RU" dirty="0"/>
              <a:t> 7,6 </a:t>
            </a:r>
            <a:r>
              <a:rPr lang="ru-RU" dirty="0" err="1">
                <a:hlinkClick r:id="rId10" tooltip="Метр"/>
              </a:rPr>
              <a:t>метрів</a:t>
            </a:r>
            <a:r>
              <a:rPr lang="ru-RU" dirty="0" err="1"/>
              <a:t>майже</a:t>
            </a:r>
            <a:r>
              <a:rPr lang="ru-RU" dirty="0"/>
              <a:t> 20 </a:t>
            </a:r>
            <a:r>
              <a:rPr lang="ru-RU" dirty="0" err="1"/>
              <a:t>хвилин</a:t>
            </a:r>
            <a:r>
              <a:rPr lang="ru-RU" dirty="0"/>
              <a:t>. У </a:t>
            </a:r>
            <a:r>
              <a:rPr lang="ru-RU" dirty="0" err="1"/>
              <a:t>серпні</a:t>
            </a:r>
            <a:r>
              <a:rPr lang="ru-RU" dirty="0"/>
              <a:t> того ж року </a:t>
            </a:r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човен</a:t>
            </a:r>
            <a:r>
              <a:rPr lang="ru-RU" dirty="0"/>
              <a:t> Фултона «</a:t>
            </a:r>
            <a:r>
              <a:rPr lang="ru-RU" dirty="0" err="1"/>
              <a:t>Наутілус</a:t>
            </a:r>
            <a:r>
              <a:rPr lang="ru-RU" dirty="0"/>
              <a:t>», </a:t>
            </a:r>
            <a:r>
              <a:rPr lang="ru-RU" dirty="0" err="1"/>
              <a:t>побудований</a:t>
            </a:r>
            <a:r>
              <a:rPr lang="ru-RU" dirty="0"/>
              <a:t> з </a:t>
            </a:r>
            <a:r>
              <a:rPr lang="ru-RU" dirty="0" err="1"/>
              <a:t>листової</a:t>
            </a:r>
            <a:r>
              <a:rPr lang="ru-RU" dirty="0"/>
              <a:t> </a:t>
            </a:r>
            <a:r>
              <a:rPr lang="ru-RU" dirty="0" err="1"/>
              <a:t>міді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залізними</a:t>
            </a:r>
            <a:r>
              <a:rPr lang="ru-RU" dirty="0"/>
              <a:t> </a:t>
            </a:r>
            <a:r>
              <a:rPr lang="ru-RU" dirty="0" err="1"/>
              <a:t>кріпленнями</a:t>
            </a:r>
            <a:r>
              <a:rPr lang="ru-RU" dirty="0"/>
              <a:t>, за годину </a:t>
            </a:r>
            <a:r>
              <a:rPr lang="ru-RU" dirty="0" err="1"/>
              <a:t>пройшов</a:t>
            </a:r>
            <a:r>
              <a:rPr lang="ru-RU" dirty="0"/>
              <a:t> по </a:t>
            </a:r>
            <a:r>
              <a:rPr lang="ru-RU" dirty="0" err="1">
                <a:hlinkClick r:id="rId11" tooltip="Сена"/>
              </a:rPr>
              <a:t>Сені</a:t>
            </a:r>
            <a:r>
              <a:rPr lang="ru-RU" dirty="0"/>
              <a:t> у </a:t>
            </a:r>
            <a:r>
              <a:rPr lang="ru-RU" dirty="0" err="1"/>
              <a:t>підводному</a:t>
            </a:r>
            <a:r>
              <a:rPr lang="ru-RU" dirty="0"/>
              <a:t> </a:t>
            </a:r>
            <a:r>
              <a:rPr lang="ru-RU" dirty="0" err="1"/>
              <a:t>положенні</a:t>
            </a:r>
            <a:r>
              <a:rPr lang="ru-RU" dirty="0"/>
              <a:t> 1/2 </a:t>
            </a:r>
            <a:r>
              <a:rPr lang="ru-RU" dirty="0" err="1" smtClean="0">
                <a:hlinkClick r:id="rId12" tooltip="Морська миля"/>
              </a:rPr>
              <a:t>милі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6812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253</Words>
  <Application>Microsoft Office PowerPoint</Application>
  <PresentationFormat>Экран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9</cp:revision>
  <dcterms:modified xsi:type="dcterms:W3CDTF">2022-04-23T08:33:46Z</dcterms:modified>
</cp:coreProperties>
</file>