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337" r:id="rId3"/>
    <p:sldId id="341" r:id="rId4"/>
    <p:sldId id="342" r:id="rId5"/>
    <p:sldId id="343" r:id="rId6"/>
    <p:sldId id="344" r:id="rId7"/>
    <p:sldId id="345" r:id="rId8"/>
    <p:sldId id="346" r:id="rId9"/>
    <p:sldId id="325" r:id="rId10"/>
    <p:sldId id="328" r:id="rId11"/>
    <p:sldId id="329" r:id="rId12"/>
    <p:sldId id="330" r:id="rId13"/>
    <p:sldId id="331" r:id="rId14"/>
    <p:sldId id="323" r:id="rId15"/>
    <p:sldId id="32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6%D1%83%D1%80%D0%BD%D0%B0%D0%BB_%22%D0%A1%D1%83%D0%B4%D0%BD%D0%BE%D0%B1%D1%83%D0%B4%D1%83%D0%B2%D0%B0%D0%BD%D0%BD%D1%8F_%D1%82%D0%B0_%D1%81%D1%83%D0%B4%D0%BD%D0%BE%D1%80%D0%B5%D0%BC%D0%BE%D0%BD%D1%82%2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1%83%D0%B4%D0%BD%D0%BE" TargetMode="External"/><Relationship Id="rId2" Type="http://schemas.openxmlformats.org/officeDocument/2006/relationships/hyperlink" Target="https://uk.wikipedia.org/wiki/%D0%9F%D1%96%D0%B4%D0%B2%D0%BE%D0%B4%D0%BD%D0%B8%D0%B9_%D0%B0%D0%BF%D0%B0%D1%80%D0%B0%D1%8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0%D0%B2%D0%B0%D1%80%D1%96%D0%B9%D0%BD%D0%BE-%D1%80%D1%8F%D1%82%D1%83%D0%B2%D0%B0%D0%BB%D1%8C%D0%BD%D0%B0_%D1%81%D0%BB%D1%83%D0%B6%D0%B1%D0%B0" TargetMode="External"/><Relationship Id="rId4" Type="http://schemas.openxmlformats.org/officeDocument/2006/relationships/hyperlink" Target="https://uk.wikipedia.org/wiki/%D0%9D%D0%B0%D1%83%D0%BA%D0%BE%D0%B2%D0%B5_%D0%B4%D0%BE%D1%81%D0%BB%D1%96%D0%B4%D0%B6%D0%B5%D0%BD%D0%BD%D1%8F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5%D0%BB%D0%B5%D0%BA%D1%82%D1%80%D0%BE%D0%B4%D0%B2%D0%B8%D0%B3%D1%83%D0%BD" TargetMode="External"/><Relationship Id="rId3" Type="http://schemas.openxmlformats.org/officeDocument/2006/relationships/hyperlink" Target="https://uk.wikipedia.org/wiki/%D0%92%D0%B0%D0%B3%D0%B0" TargetMode="External"/><Relationship Id="rId7" Type="http://schemas.openxmlformats.org/officeDocument/2006/relationships/hyperlink" Target="https://uk.wikipedia.org/wiki/%D0%93%D1%96%D0%B4%D1%80%D0%BE%D0%BD%D0%B0%D1%81%D0%BE%D1%81" TargetMode="External"/><Relationship Id="rId12" Type="http://schemas.openxmlformats.org/officeDocument/2006/relationships/hyperlink" Target="https://uk.wikipedia.org/wiki/%D0%93%D1%96%D0%B4%D1%80%D0%B0%D0%B2%D0%BB%D1%96%D1%87%D0%BD%D0%B8%D0%B9_%D0%B4%D0%B2%D0%B8%D0%B3%D1%83%D0%BD" TargetMode="External"/><Relationship Id="rId2" Type="http://schemas.openxmlformats.org/officeDocument/2006/relationships/hyperlink" Target="https://uk.wikipedia.org/w/index.php?title=%D0%A8%D0%B0%D1%81%D1%96_(%D0%BF%D1%80%D0%B8%D0%BB%D0%B0%D0%B4%D0%BE%D0%B1%D1%83%D0%B4%D1%83%D0%B2%D0%B0%D0%BD%D0%BD%D1%8F)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3%D0%B0%D0%B7%D0%BE%D0%BD%D0%B0%D0%BF%D0%BE%D0%B2%D0%BD%D0%B5%D0%BD%D1%96_%D0%BF%D0%BB%D0%B0%D1%81%D1%82%D0%BC%D0%B0%D1%81%D0%B8" TargetMode="External"/><Relationship Id="rId11" Type="http://schemas.openxmlformats.org/officeDocument/2006/relationships/hyperlink" Target="https://uk.wikipedia.org/wiki/%D0%95%D0%BB%D0%B5%D0%BA%D1%82%D1%80%D0%BE%D0%B4%D0%B2%D0%B8%D0%B3%D1%83%D0%BD_%D0%BF%D0%BE%D1%81%D1%82%D1%96%D0%B9%D0%BD%D0%BE%D0%B3%D0%BE_%D1%81%D1%82%D1%80%D1%83%D0%BC%D1%83" TargetMode="External"/><Relationship Id="rId5" Type="http://schemas.openxmlformats.org/officeDocument/2006/relationships/hyperlink" Target="https://uk.wikipedia.org/wiki/%D0%9F%D0%BE%D0%BB%D1%96%D0%BF%D1%80%D0%BE%D0%BF%D1%96%D0%BB%D0%B5%D0%BD" TargetMode="External"/><Relationship Id="rId10" Type="http://schemas.openxmlformats.org/officeDocument/2006/relationships/hyperlink" Target="https://uk.wikipedia.org/wiki/%D0%9A%D0%92%D1%82" TargetMode="External"/><Relationship Id="rId4" Type="http://schemas.openxmlformats.org/officeDocument/2006/relationships/hyperlink" Target="https://uk.wikipedia.org/wiki/%D0%90%D0%BB%D1%8E%D0%BC%D1%96%D0%BD%D1%96%D0%B9" TargetMode="External"/><Relationship Id="rId9" Type="http://schemas.openxmlformats.org/officeDocument/2006/relationships/hyperlink" Target="https://uk.wikipedia.org/wiki/%D0%93%D1%80%D0%B5%D0%B1%D0%BD%D0%B8%D0%B9_%D0%B3%D0%B2%D0%B8%D0%BD%D1%8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2%D0%BE%D0%BB%D1%8C%D1%82" TargetMode="External"/><Relationship Id="rId2" Type="http://schemas.openxmlformats.org/officeDocument/2006/relationships/hyperlink" Target="https://uk.wikipedia.org/wiki/%D0%9A%D0%B0%D0%B1%D0%B5%D0%BB%D1%8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/index.php?title=%D0%91%D1%80%D0%BE%D0%BD%D0%B5%D0%BA%D0%B0%D0%B1%D0%B5%D0%BB%D1%8C&amp;action=edit&amp;redlink=1" TargetMode="External"/><Relationship Id="rId4" Type="http://schemas.openxmlformats.org/officeDocument/2006/relationships/hyperlink" Target="https://uk.wikipedia.org/wiki/%D0%9E%D0%BF%D1%82%D0%BE%D0%B2%D0%BE%D0%BB%D0%BE%D0%BA%D0%BE%D0%BD%D0%BD%D0%B8%D0%B9_%D0%B7%D0%B2%27%D1%8F%D0%B7%D0%BE%D0%B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Nereu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1%83%D1%81%D0%B5%D0%BD%D0%B8%D1%86%D1%8F_(%D1%82%D0%B5%D1%85%D0%BD%D1%96%D0%BA%D0%B0)" TargetMode="External"/><Relationship Id="rId2" Type="http://schemas.openxmlformats.org/officeDocument/2006/relationships/hyperlink" Target="https://uk.wikipedia.org/wiki/%D0%9F%D0%BB%D0%B0%D0%B2%D1%83%D1%87%D1%96%D1%81%D1%82%D1%8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1%D1%83%D0%BA%D1%81%D0%B8%D1%80%D1%83%D0%B2%D0%B0%D0%BD%D0%BD%D1%8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3%D1%96%D1%80%D0%BD%D0%B8%D1%87%D0%BE%D1%80%D0%BE%D0%B7%D0%B2%D1%96%D0%B4%D1%83%D0%B2%D0%B0%D0%BB%D1%8C%D0%BD%D1%96_%D1%80%D0%BE%D0%B1%D0%BE%D1%82%D0%B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627797" y="2019423"/>
            <a:ext cx="11095280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891"/>
            <a:ext cx="10515600" cy="5576072"/>
          </a:xfrm>
        </p:spPr>
        <p:txBody>
          <a:bodyPr/>
          <a:lstStyle/>
          <a:p>
            <a:r>
              <a:rPr lang="ru-RU" dirty="0" err="1" smtClean="0"/>
              <a:t>Така</a:t>
            </a:r>
            <a:r>
              <a:rPr lang="ru-RU" dirty="0" smtClean="0"/>
              <a:t> велика </a:t>
            </a:r>
            <a:r>
              <a:rPr lang="ru-RU" dirty="0" err="1" smtClean="0"/>
              <a:t>автономність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en-US" dirty="0" smtClean="0"/>
              <a:t>Endurance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місії</a:t>
            </a:r>
            <a:r>
              <a:rPr lang="ru-RU" dirty="0" smtClean="0"/>
              <a:t> без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корабля-носія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smtClean="0"/>
              <a:t>Kongsberg </a:t>
            </a:r>
            <a:r>
              <a:rPr lang="ru-RU" dirty="0" smtClean="0"/>
              <a:t>оснастила систему комплексом </a:t>
            </a:r>
            <a:r>
              <a:rPr lang="ru-RU" dirty="0" err="1" smtClean="0"/>
              <a:t>морського</a:t>
            </a:r>
            <a:r>
              <a:rPr lang="ru-RU" dirty="0" smtClean="0"/>
              <a:t> </a:t>
            </a:r>
            <a:r>
              <a:rPr lang="ru-RU" dirty="0" err="1" smtClean="0"/>
              <a:t>широкосмугового</a:t>
            </a:r>
            <a:r>
              <a:rPr lang="ru-RU" dirty="0" smtClean="0"/>
              <a:t> </a:t>
            </a:r>
            <a:r>
              <a:rPr lang="ru-RU" dirty="0" err="1" smtClean="0"/>
              <a:t>радіозв’язку</a:t>
            </a:r>
            <a:r>
              <a:rPr lang="ru-RU" dirty="0" smtClean="0"/>
              <a:t> (</a:t>
            </a:r>
            <a:r>
              <a:rPr lang="en-US" dirty="0" smtClean="0"/>
              <a:t>Maritime Broadband Radio – MBR),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підійматися</a:t>
            </a:r>
            <a:r>
              <a:rPr lang="ru-RU" dirty="0" smtClean="0"/>
              <a:t> на </a:t>
            </a:r>
            <a:r>
              <a:rPr lang="ru-RU" dirty="0" err="1" smtClean="0"/>
              <a:t>поверхню</a:t>
            </a:r>
            <a:r>
              <a:rPr lang="ru-RU" dirty="0" smtClean="0"/>
              <a:t> та </a:t>
            </a:r>
            <a:r>
              <a:rPr lang="ru-RU" dirty="0" err="1" smtClean="0"/>
              <a:t>обмінюватися</a:t>
            </a:r>
            <a:r>
              <a:rPr lang="ru-RU" dirty="0" smtClean="0"/>
              <a:t> великою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будь-якою</a:t>
            </a:r>
            <a:r>
              <a:rPr lang="ru-RU" dirty="0" smtClean="0"/>
              <a:t> </a:t>
            </a:r>
            <a:r>
              <a:rPr lang="ru-RU" dirty="0" err="1" smtClean="0"/>
              <a:t>зручною</a:t>
            </a:r>
            <a:r>
              <a:rPr lang="ru-RU" dirty="0" smtClean="0"/>
              <a:t> платформою.</a:t>
            </a:r>
            <a:endParaRPr lang="ru-RU" dirty="0"/>
          </a:p>
        </p:txBody>
      </p:sp>
      <p:pic>
        <p:nvPicPr>
          <p:cNvPr id="3074" name="Picture 2" descr="C:\Users\Виталий\Desktop\EtXUK5eXIAAmqwx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87337" y="3215648"/>
            <a:ext cx="5982789" cy="29391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/>
          <a:lstStyle/>
          <a:p>
            <a:r>
              <a:rPr lang="ru-RU" dirty="0" smtClean="0"/>
              <a:t>Для </a:t>
            </a:r>
            <a:r>
              <a:rPr lang="ru-RU" dirty="0" err="1" smtClean="0"/>
              <a:t>військових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 </a:t>
            </a:r>
            <a:r>
              <a:rPr lang="ru-RU" dirty="0" err="1" smtClean="0"/>
              <a:t>веде</a:t>
            </a:r>
            <a:r>
              <a:rPr lang="ru-RU" dirty="0" smtClean="0"/>
              <a:t> </a:t>
            </a:r>
            <a:r>
              <a:rPr lang="ru-RU" dirty="0" err="1" smtClean="0"/>
              <a:t>розвідку</a:t>
            </a:r>
            <a:r>
              <a:rPr lang="ru-RU" dirty="0" smtClean="0"/>
              <a:t> на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відстані</a:t>
            </a:r>
            <a:r>
              <a:rPr lang="ru-RU" dirty="0" smtClean="0"/>
              <a:t>, </a:t>
            </a:r>
            <a:r>
              <a:rPr lang="ru-RU" dirty="0" err="1" smtClean="0"/>
              <a:t>виявлення</a:t>
            </a:r>
            <a:r>
              <a:rPr lang="ru-RU" dirty="0" smtClean="0"/>
              <a:t>, </a:t>
            </a:r>
            <a:r>
              <a:rPr lang="ru-RU" dirty="0" err="1" smtClean="0"/>
              <a:t>класифікацію</a:t>
            </a:r>
            <a:r>
              <a:rPr lang="ru-RU" dirty="0" smtClean="0"/>
              <a:t> та </a:t>
            </a:r>
            <a:r>
              <a:rPr lang="ru-RU" dirty="0" err="1" smtClean="0"/>
              <a:t>ідентифікацію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в широкому </a:t>
            </a:r>
            <a:r>
              <a:rPr lang="ru-RU" dirty="0" err="1" smtClean="0"/>
              <a:t>районі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заявлено, </a:t>
            </a:r>
            <a:r>
              <a:rPr lang="ru-RU" dirty="0" err="1" smtClean="0"/>
              <a:t>підводний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 </a:t>
            </a:r>
            <a:r>
              <a:rPr lang="ru-RU" dirty="0" err="1" smtClean="0"/>
              <a:t>здатен</a:t>
            </a:r>
            <a:r>
              <a:rPr lang="ru-RU" dirty="0" smtClean="0"/>
              <a:t> </a:t>
            </a:r>
            <a:r>
              <a:rPr lang="ru-RU" dirty="0" err="1" smtClean="0"/>
              <a:t>виявляти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.</a:t>
            </a:r>
          </a:p>
          <a:p>
            <a:r>
              <a:rPr lang="en-US" dirty="0" smtClean="0"/>
              <a:t>HUGIN AUV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встановив</a:t>
            </a:r>
            <a:r>
              <a:rPr lang="ru-RU" dirty="0" smtClean="0"/>
              <a:t> стандарт для </a:t>
            </a:r>
            <a:r>
              <a:rPr lang="ru-RU" dirty="0" err="1" smtClean="0"/>
              <a:t>автономних</a:t>
            </a:r>
            <a:r>
              <a:rPr lang="ru-RU" dirty="0" smtClean="0"/>
              <a:t>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надійності</a:t>
            </a:r>
            <a:r>
              <a:rPr lang="ru-RU" dirty="0" smtClean="0"/>
              <a:t> та </a:t>
            </a:r>
            <a:r>
              <a:rPr lang="ru-RU" dirty="0" err="1" smtClean="0"/>
              <a:t>точним</a:t>
            </a:r>
            <a:r>
              <a:rPr lang="ru-RU" dirty="0" smtClean="0"/>
              <a:t>, </a:t>
            </a:r>
            <a:r>
              <a:rPr lang="ru-RU" dirty="0" err="1" smtClean="0"/>
              <a:t>ультрасучасним</a:t>
            </a:r>
            <a:r>
              <a:rPr lang="ru-RU" dirty="0" smtClean="0"/>
              <a:t> датчикам </a:t>
            </a:r>
            <a:r>
              <a:rPr lang="ru-RU" dirty="0" err="1" smtClean="0"/>
              <a:t>корисного</a:t>
            </a:r>
            <a:r>
              <a:rPr lang="ru-RU" dirty="0" smtClean="0"/>
              <a:t> </a:t>
            </a:r>
            <a:r>
              <a:rPr lang="ru-RU" dirty="0" err="1" smtClean="0"/>
              <a:t>навантаження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Апарат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широкий </a:t>
            </a:r>
            <a:r>
              <a:rPr lang="ru-RU" dirty="0" err="1" smtClean="0"/>
              <a:t>масив</a:t>
            </a:r>
            <a:r>
              <a:rPr lang="ru-RU" dirty="0" smtClean="0"/>
              <a:t> </a:t>
            </a:r>
            <a:r>
              <a:rPr lang="ru-RU" dirty="0" err="1" smtClean="0"/>
              <a:t>датчиків</a:t>
            </a:r>
            <a:r>
              <a:rPr lang="ru-RU" dirty="0" smtClean="0"/>
              <a:t>, </a:t>
            </a:r>
            <a:r>
              <a:rPr lang="ru-RU" dirty="0" err="1" smtClean="0"/>
              <a:t>включаючи</a:t>
            </a:r>
            <a:r>
              <a:rPr lang="ru-RU" dirty="0" smtClean="0"/>
              <a:t> </a:t>
            </a:r>
            <a:r>
              <a:rPr lang="ru-RU" dirty="0" err="1" smtClean="0"/>
              <a:t>гідролокатор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синтетичною апертурою </a:t>
            </a:r>
            <a:r>
              <a:rPr lang="en-US" dirty="0" smtClean="0"/>
              <a:t>Kongsberg </a:t>
            </a:r>
            <a:r>
              <a:rPr lang="en-US" dirty="0" err="1" smtClean="0"/>
              <a:t>HiSAS</a:t>
            </a:r>
            <a:r>
              <a:rPr lang="en-US" dirty="0" smtClean="0"/>
              <a:t>, </a:t>
            </a:r>
            <a:r>
              <a:rPr lang="ru-RU" dirty="0" err="1" smtClean="0"/>
              <a:t>багатопроменевий</a:t>
            </a:r>
            <a:r>
              <a:rPr lang="ru-RU" dirty="0" smtClean="0"/>
              <a:t> </a:t>
            </a:r>
            <a:r>
              <a:rPr lang="ru-RU" dirty="0" err="1" smtClean="0"/>
              <a:t>ехолот</a:t>
            </a:r>
            <a:r>
              <a:rPr lang="ru-RU" dirty="0" smtClean="0"/>
              <a:t> широкого </a:t>
            </a:r>
            <a:r>
              <a:rPr lang="ru-RU" dirty="0" err="1" smtClean="0"/>
              <a:t>діапазону</a:t>
            </a:r>
            <a:r>
              <a:rPr lang="ru-RU" dirty="0" smtClean="0"/>
              <a:t>, </a:t>
            </a:r>
            <a:r>
              <a:rPr lang="ru-RU" dirty="0" err="1" smtClean="0"/>
              <a:t>профілювальник</a:t>
            </a:r>
            <a:r>
              <a:rPr lang="ru-RU" dirty="0" smtClean="0"/>
              <a:t> </a:t>
            </a:r>
            <a:r>
              <a:rPr lang="ru-RU" dirty="0" err="1" smtClean="0"/>
              <a:t>підводного</a:t>
            </a:r>
            <a:r>
              <a:rPr lang="ru-RU" dirty="0" smtClean="0"/>
              <a:t> дна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магнітометр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Виталий\Desktop\Screenshot_1-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8269" y="702218"/>
            <a:ext cx="10050615" cy="484949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45635" y="5765465"/>
            <a:ext cx="91584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 smtClean="0"/>
              <a:t>Обмін</a:t>
            </a:r>
            <a:r>
              <a:rPr lang="ru-RU" sz="3200" dirty="0" smtClean="0"/>
              <a:t> </a:t>
            </a:r>
            <a:r>
              <a:rPr lang="ru-RU" sz="3200" dirty="0" err="1" smtClean="0"/>
              <a:t>даними</a:t>
            </a:r>
            <a:r>
              <a:rPr lang="ru-RU" sz="3200" dirty="0" smtClean="0"/>
              <a:t> </a:t>
            </a:r>
            <a:r>
              <a:rPr lang="ru-RU" sz="3200" dirty="0" err="1" smtClean="0"/>
              <a:t>між</a:t>
            </a:r>
            <a:r>
              <a:rPr lang="ru-RU" sz="3200" dirty="0" smtClean="0"/>
              <a:t> </a:t>
            </a:r>
            <a:r>
              <a:rPr lang="en-US" sz="3200" dirty="0" smtClean="0"/>
              <a:t>HUGIN Endurance </a:t>
            </a:r>
            <a:r>
              <a:rPr lang="ru-RU" sz="3200" dirty="0" smtClean="0"/>
              <a:t>та </a:t>
            </a:r>
            <a:r>
              <a:rPr lang="ru-RU" sz="3200" dirty="0" err="1" smtClean="0"/>
              <a:t>супутником</a:t>
            </a:r>
            <a:endParaRPr lang="ru-RU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27017"/>
            <a:ext cx="10515600" cy="5549946"/>
          </a:xfrm>
        </p:spPr>
        <p:txBody>
          <a:bodyPr>
            <a:normAutofit/>
          </a:bodyPr>
          <a:lstStyle/>
          <a:p>
            <a:r>
              <a:rPr lang="ru-RU" dirty="0" smtClean="0"/>
              <a:t>Цей </a:t>
            </a:r>
            <a:r>
              <a:rPr lang="ru-RU" dirty="0" err="1" smtClean="0"/>
              <a:t>перевірений</a:t>
            </a:r>
            <a:r>
              <a:rPr lang="ru-RU" dirty="0" smtClean="0"/>
              <a:t> комплекс </a:t>
            </a:r>
            <a:r>
              <a:rPr lang="ru-RU" dirty="0" err="1" smtClean="0"/>
              <a:t>гідроакустичних</a:t>
            </a:r>
            <a:r>
              <a:rPr lang="ru-RU" dirty="0" smtClean="0"/>
              <a:t> </a:t>
            </a:r>
            <a:r>
              <a:rPr lang="ru-RU" dirty="0" err="1" smtClean="0"/>
              <a:t>датчиків</a:t>
            </a:r>
            <a:r>
              <a:rPr lang="ru-RU" dirty="0" smtClean="0"/>
              <a:t>,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в </a:t>
            </a:r>
            <a:r>
              <a:rPr lang="ru-RU" dirty="0" err="1" smtClean="0"/>
              <a:t>поєднанні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безпрецедентним</a:t>
            </a:r>
            <a:r>
              <a:rPr lang="ru-RU" dirty="0" smtClean="0"/>
              <a:t> </a:t>
            </a:r>
            <a:r>
              <a:rPr lang="ru-RU" dirty="0" err="1" smtClean="0"/>
              <a:t>робочим</a:t>
            </a:r>
            <a:r>
              <a:rPr lang="ru-RU" dirty="0" smtClean="0"/>
              <a:t> </a:t>
            </a:r>
            <a:r>
              <a:rPr lang="ru-RU" dirty="0" err="1" smtClean="0"/>
              <a:t>діапазоном</a:t>
            </a:r>
            <a:r>
              <a:rPr lang="ru-RU" dirty="0" smtClean="0"/>
              <a:t> </a:t>
            </a:r>
            <a:r>
              <a:rPr lang="ru-RU" dirty="0" err="1" smtClean="0"/>
              <a:t>гарантує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en-US" dirty="0" smtClean="0"/>
              <a:t>HUGIN Endurance </a:t>
            </a:r>
            <a:r>
              <a:rPr lang="ru-RU" dirty="0" smtClean="0"/>
              <a:t>добре оснащений для </a:t>
            </a:r>
            <a:r>
              <a:rPr lang="ru-RU" dirty="0" err="1" smtClean="0"/>
              <a:t>розширеного</a:t>
            </a:r>
            <a:r>
              <a:rPr lang="ru-RU" dirty="0" smtClean="0"/>
              <a:t> </a:t>
            </a:r>
            <a:r>
              <a:rPr lang="ru-RU" dirty="0" err="1" smtClean="0"/>
              <a:t>сканування</a:t>
            </a:r>
            <a:r>
              <a:rPr lang="ru-RU" dirty="0" smtClean="0"/>
              <a:t> </a:t>
            </a:r>
            <a:r>
              <a:rPr lang="ru-RU" dirty="0" err="1" smtClean="0"/>
              <a:t>ситуаційної</a:t>
            </a:r>
            <a:r>
              <a:rPr lang="ru-RU" dirty="0" smtClean="0"/>
              <a:t> </a:t>
            </a:r>
            <a:r>
              <a:rPr lang="ru-RU" dirty="0" err="1" smtClean="0"/>
              <a:t>обізнаності</a:t>
            </a:r>
            <a:r>
              <a:rPr lang="ru-RU" dirty="0" smtClean="0"/>
              <a:t> та </a:t>
            </a:r>
            <a:r>
              <a:rPr lang="ru-RU" dirty="0" err="1" smtClean="0"/>
              <a:t>картографування</a:t>
            </a:r>
            <a:r>
              <a:rPr lang="ru-RU" dirty="0" smtClean="0"/>
              <a:t> / </a:t>
            </a:r>
            <a:r>
              <a:rPr lang="ru-RU" dirty="0" err="1" smtClean="0"/>
              <a:t>інспектування</a:t>
            </a:r>
            <a:r>
              <a:rPr lang="ru-RU" dirty="0" smtClean="0"/>
              <a:t> далеких </a:t>
            </a:r>
            <a:r>
              <a:rPr lang="ru-RU" dirty="0" err="1" smtClean="0"/>
              <a:t>морських</a:t>
            </a:r>
            <a:r>
              <a:rPr lang="ru-RU" dirty="0" smtClean="0"/>
              <a:t> зон, </a:t>
            </a:r>
            <a:r>
              <a:rPr lang="ru-RU" dirty="0" err="1" smtClean="0"/>
              <a:t>інспекції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вітряних</a:t>
            </a:r>
            <a:r>
              <a:rPr lang="ru-RU" dirty="0" smtClean="0"/>
              <a:t> </a:t>
            </a:r>
            <a:r>
              <a:rPr lang="ru-RU" dirty="0" err="1" smtClean="0"/>
              <a:t>електростанцій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«</a:t>
            </a:r>
            <a:r>
              <a:rPr lang="en-US" dirty="0" smtClean="0"/>
              <a:t>Endurance </a:t>
            </a:r>
            <a:r>
              <a:rPr lang="ru-RU" dirty="0" err="1" smtClean="0"/>
              <a:t>з</a:t>
            </a:r>
            <a:r>
              <a:rPr lang="ru-RU" dirty="0" smtClean="0"/>
              <a:t> великим </a:t>
            </a:r>
            <a:r>
              <a:rPr lang="ru-RU" dirty="0" err="1" smtClean="0"/>
              <a:t>покриттям</a:t>
            </a:r>
            <a:r>
              <a:rPr lang="ru-RU" dirty="0" smtClean="0"/>
              <a:t> </a:t>
            </a:r>
            <a:r>
              <a:rPr lang="ru-RU" dirty="0" err="1" smtClean="0"/>
              <a:t>акваторії</a:t>
            </a:r>
            <a:r>
              <a:rPr lang="ru-RU" dirty="0" smtClean="0"/>
              <a:t> в </a:t>
            </a:r>
            <a:r>
              <a:rPr lang="ru-RU" dirty="0" err="1" smtClean="0"/>
              <a:t>поєднанні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суперсучасних</a:t>
            </a:r>
            <a:r>
              <a:rPr lang="ru-RU" dirty="0" smtClean="0"/>
              <a:t> </a:t>
            </a:r>
            <a:r>
              <a:rPr lang="ru-RU" dirty="0" err="1" smtClean="0"/>
              <a:t>датчиків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за один </a:t>
            </a:r>
            <a:r>
              <a:rPr lang="ru-RU" dirty="0" err="1" smtClean="0"/>
              <a:t>вихід</a:t>
            </a:r>
            <a:r>
              <a:rPr lang="ru-RU" dirty="0" smtClean="0"/>
              <a:t> </a:t>
            </a:r>
            <a:r>
              <a:rPr lang="ru-RU" dirty="0" err="1" smtClean="0"/>
              <a:t>обстежити</a:t>
            </a:r>
            <a:r>
              <a:rPr lang="ru-RU" dirty="0" smtClean="0"/>
              <a:t> до 1100 кв. км. </a:t>
            </a:r>
            <a:r>
              <a:rPr lang="ru-RU" dirty="0" err="1" smtClean="0"/>
              <a:t>Володіючи</a:t>
            </a:r>
            <a:r>
              <a:rPr lang="ru-RU" dirty="0" smtClean="0"/>
              <a:t> </a:t>
            </a:r>
            <a:r>
              <a:rPr lang="ru-RU" dirty="0" err="1" smtClean="0"/>
              <a:t>безпрецедентною</a:t>
            </a:r>
            <a:r>
              <a:rPr lang="ru-RU" dirty="0" smtClean="0"/>
              <a:t> </a:t>
            </a:r>
            <a:r>
              <a:rPr lang="ru-RU" dirty="0" err="1" smtClean="0"/>
              <a:t>дальністю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передовими</a:t>
            </a:r>
            <a:r>
              <a:rPr lang="ru-RU" dirty="0" smtClean="0"/>
              <a:t> </a:t>
            </a:r>
            <a:r>
              <a:rPr lang="ru-RU" dirty="0" err="1" smtClean="0"/>
              <a:t>комунікаціями</a:t>
            </a:r>
            <a:r>
              <a:rPr lang="ru-RU" dirty="0" smtClean="0"/>
              <a:t>, </a:t>
            </a:r>
            <a:r>
              <a:rPr lang="en-US" dirty="0" smtClean="0"/>
              <a:t>HUGIN Endurance </a:t>
            </a:r>
            <a:r>
              <a:rPr lang="ru-RU" dirty="0" err="1" smtClean="0"/>
              <a:t>встановлює</a:t>
            </a:r>
            <a:r>
              <a:rPr lang="ru-RU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стандарт для автономного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картографування</a:t>
            </a:r>
            <a:r>
              <a:rPr lang="ru-RU" dirty="0" smtClean="0"/>
              <a:t> та </a:t>
            </a:r>
            <a:r>
              <a:rPr lang="ru-RU" dirty="0" err="1" smtClean="0"/>
              <a:t>інспекції</a:t>
            </a:r>
            <a:r>
              <a:rPr lang="ru-RU" dirty="0" smtClean="0"/>
              <a:t>», – </a:t>
            </a:r>
            <a:r>
              <a:rPr lang="ru-RU" dirty="0" err="1" smtClean="0"/>
              <a:t>повідомляє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227909"/>
            <a:ext cx="10515600" cy="49490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hlinkClick r:id="rId2" tooltip="Журнал &quot;Суднобудування та судноремонт&quot;"/>
              </a:rPr>
              <a:t>https://</a:t>
            </a:r>
            <a:r>
              <a:rPr lang="en-US" dirty="0" smtClean="0">
                <a:hlinkClick r:id="rId2" tooltip="Журнал &quot;Суднобудування та судноремонт&quot;"/>
              </a:rPr>
              <a:t>uk.wikipedia.org/wik</a:t>
            </a:r>
            <a:r>
              <a:rPr lang="uk-UA" dirty="0" smtClean="0">
                <a:hlinkClick r:id="rId2" tooltip="Журнал &quot;Суднобудування та судноремонт&quot;"/>
              </a:rPr>
              <a:t> Дистанційно керований підводний апарат</a:t>
            </a:r>
          </a:p>
          <a:p>
            <a:pPr>
              <a:buNone/>
            </a:pPr>
            <a:r>
              <a:rPr lang="en-US" dirty="0" smtClean="0">
                <a:hlinkClick r:id="rId2" tooltip="Журнал &quot;Суднобудування та судноремонт&quot;"/>
              </a:rPr>
              <a:t>https://mil.in.ua/uk/news/u-norvegiyi-predstavyly-novyj-pidvodnyj-aparat/</a:t>
            </a:r>
            <a:endParaRPr lang="ru-RU" dirty="0" smtClean="0">
              <a:hlinkClick r:id="rId2" tooltip="Журнал &quot;Суднобудування та судноремонт&quot;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199914" cy="87584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До нових зустрічей!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3313" name="Picture 1" descr="C:\Users\Виталий\Desktop\ROV_Edvar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2754" y="1319347"/>
            <a:ext cx="7347859" cy="48985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НОВІ ПІДВОДНІ АПАРАТИ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528354"/>
            <a:ext cx="10515600" cy="4648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b="1" dirty="0" smtClean="0"/>
              <a:t>Дистанці́йно-керо́ваний підво́дний </a:t>
            </a:r>
            <a:r>
              <a:rPr lang="vi-VN" b="1" dirty="0" smtClean="0"/>
              <a:t>апара́т</a:t>
            </a:r>
            <a:r>
              <a:rPr lang="en-US" dirty="0" smtClean="0"/>
              <a:t>, </a:t>
            </a:r>
            <a:r>
              <a:rPr lang="vi-VN" dirty="0" smtClean="0"/>
              <a:t>також </a:t>
            </a:r>
            <a:r>
              <a:rPr lang="vi-VN" b="1" dirty="0" smtClean="0"/>
              <a:t>ненасе́лений телекеро́ваний підво́дний апара́т</a:t>
            </a:r>
            <a:r>
              <a:rPr lang="vi-VN" dirty="0" smtClean="0"/>
              <a:t> </a:t>
            </a:r>
            <a:r>
              <a:rPr lang="vi-VN" dirty="0" smtClean="0"/>
              <a:t>(</a:t>
            </a:r>
            <a:r>
              <a:rPr lang="vi-VN" b="1" dirty="0" smtClean="0"/>
              <a:t>НПА</a:t>
            </a:r>
            <a:r>
              <a:rPr lang="vi-VN" dirty="0" smtClean="0"/>
              <a:t>, </a:t>
            </a:r>
            <a:r>
              <a:rPr lang="vi-VN" b="1" dirty="0" smtClean="0"/>
              <a:t>ТПА</a:t>
            </a:r>
            <a:r>
              <a:rPr lang="vi-VN" dirty="0" smtClean="0"/>
              <a:t>) — занурюваний під воду ненаселений </a:t>
            </a:r>
            <a:r>
              <a:rPr lang="vi-VN" dirty="0" smtClean="0">
                <a:hlinkClick r:id="rId2" tooltip="Підводний апарат"/>
              </a:rPr>
              <a:t>підводний апарат</a:t>
            </a:r>
            <a:r>
              <a:rPr lang="vi-VN" dirty="0" smtClean="0"/>
              <a:t>, пристрій, що переміщається в товщі води і (або) по дну, і який керується з поверхні командою пілотів-техніків з борту </a:t>
            </a:r>
            <a:r>
              <a:rPr lang="vi-VN" dirty="0" smtClean="0">
                <a:hlinkClick r:id="rId3" tooltip="Судно"/>
              </a:rPr>
              <a:t>надводного судна</a:t>
            </a:r>
            <a:r>
              <a:rPr lang="vi-VN" dirty="0" smtClean="0"/>
              <a:t>, оснащений спеціальним обладнанням, приладами та інструментами для </a:t>
            </a:r>
            <a:r>
              <a:rPr lang="vi-VN" dirty="0" smtClean="0">
                <a:hlinkClick r:id="rId4" tooltip="Наукове дослідження"/>
              </a:rPr>
              <a:t>наукових досліджень</a:t>
            </a:r>
            <a:r>
              <a:rPr lang="vi-VN" dirty="0" smtClean="0"/>
              <a:t>, </a:t>
            </a:r>
            <a:r>
              <a:rPr lang="vi-VN" dirty="0" smtClean="0">
                <a:hlinkClick r:id="rId5" tooltip="Аварійно-рятувальна служба"/>
              </a:rPr>
              <a:t>пошукових і аварійно-рятувальних операцій</a:t>
            </a:r>
            <a:r>
              <a:rPr lang="vi-VN" dirty="0" smtClean="0"/>
              <a:t>, виробничих робіт під водою, а також у військових </a:t>
            </a:r>
            <a:r>
              <a:rPr lang="vi-VN" dirty="0" smtClean="0"/>
              <a:t>цілях. </a:t>
            </a:r>
            <a:r>
              <a:rPr lang="vi-VN" dirty="0" smtClean="0"/>
              <a:t>У цей клас підводних апаратів входять різноманітні за призначенням і конструкцією прив'язні, буксирувані і автономні телекеровані підводні </a:t>
            </a:r>
            <a:r>
              <a:rPr lang="vi-VN" dirty="0" smtClean="0"/>
              <a:t>апарати.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61703"/>
            <a:ext cx="10515600" cy="56152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Класичний</a:t>
            </a:r>
            <a:r>
              <a:rPr lang="ru-RU" dirty="0" smtClean="0"/>
              <a:t> </a:t>
            </a:r>
            <a:r>
              <a:rPr lang="ru-RU" dirty="0" err="1" smtClean="0"/>
              <a:t>дистанційно-керований</a:t>
            </a:r>
            <a:r>
              <a:rPr lang="ru-RU" dirty="0" smtClean="0"/>
              <a:t> </a:t>
            </a:r>
            <a:r>
              <a:rPr lang="ru-RU" dirty="0" err="1" smtClean="0"/>
              <a:t>підводний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вільноплаваюча</a:t>
            </a:r>
            <a:r>
              <a:rPr lang="ru-RU" dirty="0" smtClean="0"/>
              <a:t> машина,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таких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baseline="30000" dirty="0" smtClean="0"/>
              <a:t>[</a:t>
            </a:r>
            <a:r>
              <a:rPr lang="ru-RU" dirty="0" smtClean="0"/>
              <a:t>: </a:t>
            </a:r>
            <a:endParaRPr lang="ru-RU" dirty="0" smtClean="0"/>
          </a:p>
          <a:p>
            <a:r>
              <a:rPr lang="ru-RU" b="1" dirty="0" err="1" smtClean="0">
                <a:hlinkClick r:id="rId2" tooltip="Шасі (приладобудування) (ще не написана)"/>
              </a:rPr>
              <a:t>Шасі</a:t>
            </a:r>
            <a:r>
              <a:rPr lang="ru-RU" dirty="0" smtClean="0"/>
              <a:t> для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smtClean="0">
                <a:hlinkClick r:id="rId3" tooltip="Вага"/>
              </a:rPr>
              <a:t>ваги</a:t>
            </a:r>
            <a:r>
              <a:rPr lang="ru-RU" dirty="0" smtClean="0"/>
              <a:t> </a:t>
            </a:r>
            <a:r>
              <a:rPr lang="ru-RU" dirty="0" err="1" smtClean="0"/>
              <a:t>виготовлене</a:t>
            </a:r>
            <a:r>
              <a:rPr lang="ru-RU" dirty="0" smtClean="0"/>
              <a:t>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>
                <a:hlinkClick r:id="rId4" tooltip="Алюміній"/>
              </a:rPr>
              <a:t>алюмінієвих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>
                <a:hlinkClick r:id="rId5" tooltip="Поліпропілен"/>
              </a:rPr>
              <a:t>поліпропіленових</a:t>
            </a:r>
            <a:r>
              <a:rPr lang="ru-RU" dirty="0" smtClean="0"/>
              <a:t> </a:t>
            </a:r>
            <a:r>
              <a:rPr lang="ru-RU" dirty="0" err="1" smtClean="0"/>
              <a:t>конструкцій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Блок </a:t>
            </a:r>
            <a:r>
              <a:rPr lang="ru-RU" b="1" dirty="0" err="1" smtClean="0"/>
              <a:t>додаткової</a:t>
            </a:r>
            <a:r>
              <a:rPr lang="ru-RU" b="1" dirty="0" smtClean="0"/>
              <a:t> </a:t>
            </a:r>
            <a:r>
              <a:rPr lang="ru-RU" b="1" dirty="0" err="1" smtClean="0"/>
              <a:t>плавучості</a:t>
            </a:r>
            <a:r>
              <a:rPr lang="ru-RU" dirty="0" smtClean="0"/>
              <a:t> </a:t>
            </a:r>
            <a:r>
              <a:rPr lang="ru-RU" dirty="0" err="1" smtClean="0"/>
              <a:t>виготовлений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>
                <a:hlinkClick r:id="rId6" tooltip="Газонаповнені пластмаси"/>
              </a:rPr>
              <a:t>синтетичної</a:t>
            </a:r>
            <a:r>
              <a:rPr lang="ru-RU" dirty="0" smtClean="0">
                <a:hlinkClick r:id="rId6" tooltip="Газонаповнені пластмаси"/>
              </a:rPr>
              <a:t> </a:t>
            </a:r>
            <a:r>
              <a:rPr lang="ru-RU" dirty="0" err="1" smtClean="0">
                <a:hlinkClick r:id="rId6" tooltip="Газонаповнені пластмаси"/>
              </a:rPr>
              <a:t>піни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Підводний</a:t>
            </a:r>
            <a:r>
              <a:rPr lang="ru-RU" b="1" dirty="0" smtClean="0"/>
              <a:t> </a:t>
            </a:r>
            <a:r>
              <a:rPr lang="ru-RU" b="1" dirty="0" err="1" smtClean="0"/>
              <a:t>силовий</a:t>
            </a:r>
            <a:r>
              <a:rPr lang="ru-RU" b="1" dirty="0" smtClean="0"/>
              <a:t> блок</a:t>
            </a:r>
            <a:r>
              <a:rPr lang="ru-RU" dirty="0" smtClean="0"/>
              <a:t>,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електрогідравлічний</a:t>
            </a:r>
            <a:r>
              <a:rPr lang="ru-RU" dirty="0" smtClean="0"/>
              <a:t>, </a:t>
            </a:r>
            <a:r>
              <a:rPr lang="ru-RU" dirty="0" err="1" smtClean="0"/>
              <a:t>класична</a:t>
            </a:r>
            <a:r>
              <a:rPr lang="ru-RU" dirty="0" smtClean="0"/>
              <a:t> </a:t>
            </a:r>
            <a:r>
              <a:rPr lang="ru-RU" dirty="0" err="1" smtClean="0"/>
              <a:t>конфігурація</a:t>
            </a:r>
            <a:r>
              <a:rPr lang="ru-RU" dirty="0" smtClean="0"/>
              <a:t> —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>
                <a:hlinkClick r:id="rId7" tooltip="Гідронасос"/>
              </a:rPr>
              <a:t>гідравлічні</a:t>
            </a:r>
            <a:r>
              <a:rPr lang="ru-RU" dirty="0" smtClean="0">
                <a:hlinkClick r:id="rId7" tooltip="Гідронасос"/>
              </a:rPr>
              <a:t> </a:t>
            </a:r>
            <a:r>
              <a:rPr lang="ru-RU" dirty="0" err="1" smtClean="0">
                <a:hlinkClick r:id="rId7" tooltip="Гідронасос"/>
              </a:rPr>
              <a:t>помпи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приводяться</a:t>
            </a:r>
            <a:r>
              <a:rPr lang="ru-RU" dirty="0" smtClean="0"/>
              <a:t> в </a:t>
            </a:r>
            <a:r>
              <a:rPr lang="ru-RU" dirty="0" err="1" smtClean="0"/>
              <a:t>обертання</a:t>
            </a:r>
            <a:r>
              <a:rPr lang="ru-RU" dirty="0" smtClean="0"/>
              <a:t> </a:t>
            </a:r>
            <a:r>
              <a:rPr lang="ru-RU" dirty="0" err="1" smtClean="0"/>
              <a:t>високовольтними</a:t>
            </a:r>
            <a:r>
              <a:rPr lang="ru-RU" dirty="0" smtClean="0"/>
              <a:t> </a:t>
            </a:r>
            <a:r>
              <a:rPr lang="ru-RU" dirty="0" err="1" smtClean="0">
                <a:hlinkClick r:id="rId8" tooltip="Електродвигун"/>
              </a:rPr>
              <a:t>електричними</a:t>
            </a:r>
            <a:r>
              <a:rPr lang="ru-RU" dirty="0" smtClean="0">
                <a:hlinkClick r:id="rId8" tooltip="Електродвигун"/>
              </a:rPr>
              <a:t> </a:t>
            </a:r>
            <a:r>
              <a:rPr lang="ru-RU" dirty="0" err="1" smtClean="0">
                <a:hlinkClick r:id="rId8" tooltip="Електродвигун"/>
              </a:rPr>
              <a:t>двигунами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Система </a:t>
            </a:r>
            <a:r>
              <a:rPr lang="ru-RU" b="1" dirty="0" err="1" smtClean="0"/>
              <a:t>пересування</a:t>
            </a:r>
            <a:r>
              <a:rPr lang="ru-RU" dirty="0" smtClean="0"/>
              <a:t>, </a:t>
            </a:r>
            <a:r>
              <a:rPr lang="ru-RU" dirty="0" err="1" smtClean="0"/>
              <a:t>типова</a:t>
            </a:r>
            <a:r>
              <a:rPr lang="ru-RU" dirty="0" smtClean="0"/>
              <a:t> </a:t>
            </a:r>
            <a:r>
              <a:rPr lang="ru-RU" dirty="0" err="1" smtClean="0"/>
              <a:t>конфігурація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 —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горизонтальні</a:t>
            </a:r>
            <a:r>
              <a:rPr lang="ru-RU" dirty="0" smtClean="0"/>
              <a:t>, та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вертикальні</a:t>
            </a:r>
            <a:r>
              <a:rPr lang="ru-RU" dirty="0" smtClean="0"/>
              <a:t> </a:t>
            </a:r>
            <a:r>
              <a:rPr lang="ru-RU" dirty="0" err="1" smtClean="0">
                <a:hlinkClick r:id="rId9" tooltip="Гребний гвинт"/>
              </a:rPr>
              <a:t>гребні</a:t>
            </a:r>
            <a:r>
              <a:rPr lang="ru-RU" dirty="0" smtClean="0">
                <a:hlinkClick r:id="rId9" tooltip="Гребний гвинт"/>
              </a:rPr>
              <a:t> </a:t>
            </a:r>
            <a:r>
              <a:rPr lang="ru-RU" dirty="0" err="1" smtClean="0">
                <a:hlinkClick r:id="rId9" tooltip="Гребний гвинт"/>
              </a:rPr>
              <a:t>гвинти</a:t>
            </a:r>
            <a:r>
              <a:rPr lang="ru-RU" dirty="0" smtClean="0"/>
              <a:t>. При </a:t>
            </a:r>
            <a:r>
              <a:rPr lang="ru-RU" dirty="0" err="1" smtClean="0"/>
              <a:t>допомозі</a:t>
            </a:r>
            <a:r>
              <a:rPr lang="ru-RU" dirty="0" smtClean="0"/>
              <a:t> </a:t>
            </a:r>
            <a:r>
              <a:rPr lang="ru-RU" dirty="0" err="1" smtClean="0"/>
              <a:t>гвинтів</a:t>
            </a:r>
            <a:r>
              <a:rPr lang="ru-RU" dirty="0" smtClean="0"/>
              <a:t> </a:t>
            </a:r>
            <a:r>
              <a:rPr lang="ru-RU" dirty="0" err="1" smtClean="0"/>
              <a:t>нейтральноплавуча</a:t>
            </a:r>
            <a:r>
              <a:rPr lang="ru-RU" dirty="0" smtClean="0"/>
              <a:t> машина в </a:t>
            </a:r>
            <a:r>
              <a:rPr lang="ru-RU" dirty="0" err="1" smtClean="0"/>
              <a:t>товщі</a:t>
            </a:r>
            <a:r>
              <a:rPr lang="ru-RU" dirty="0" smtClean="0"/>
              <a:t> води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рухатися</a:t>
            </a:r>
            <a:r>
              <a:rPr lang="ru-RU" dirty="0" smtClean="0"/>
              <a:t> в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площинах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Привід</a:t>
            </a:r>
            <a:r>
              <a:rPr lang="ru-RU" b="1" dirty="0" smtClean="0"/>
              <a:t> </a:t>
            </a:r>
            <a:r>
              <a:rPr lang="ru-RU" b="1" dirty="0" err="1" smtClean="0"/>
              <a:t>гвинтів</a:t>
            </a:r>
            <a:r>
              <a:rPr lang="ru-RU" dirty="0" smtClean="0"/>
              <a:t> — в </a:t>
            </a:r>
            <a:r>
              <a:rPr lang="ru-RU" dirty="0" err="1" smtClean="0"/>
              <a:t>апаратах</a:t>
            </a:r>
            <a:r>
              <a:rPr lang="ru-RU" dirty="0" smtClean="0"/>
              <a:t> </a:t>
            </a:r>
            <a:r>
              <a:rPr lang="ru-RU" dirty="0" err="1" smtClean="0"/>
              <a:t>малої</a:t>
            </a:r>
            <a:r>
              <a:rPr lang="ru-RU" dirty="0" smtClean="0"/>
              <a:t> та </a:t>
            </a:r>
            <a:r>
              <a:rPr lang="ru-RU" dirty="0" err="1" smtClean="0"/>
              <a:t>середньої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(до 50 </a:t>
            </a:r>
            <a:r>
              <a:rPr lang="ru-RU" dirty="0" smtClean="0">
                <a:hlinkClick r:id="rId10" tooltip="КВт"/>
              </a:rPr>
              <a:t>КВт</a:t>
            </a:r>
            <a:r>
              <a:rPr lang="ru-RU" dirty="0" smtClean="0"/>
              <a:t>) </a:t>
            </a:r>
            <a:r>
              <a:rPr lang="ru-RU" dirty="0" err="1" smtClean="0">
                <a:hlinkClick r:id="rId11" tooltip="Електродвигун постійного струму"/>
              </a:rPr>
              <a:t>електричні</a:t>
            </a:r>
            <a:r>
              <a:rPr lang="ru-RU" dirty="0" smtClean="0">
                <a:hlinkClick r:id="rId11" tooltip="Електродвигун постійного струму"/>
              </a:rPr>
              <a:t> </a:t>
            </a:r>
            <a:r>
              <a:rPr lang="ru-RU" dirty="0" err="1" smtClean="0">
                <a:hlinkClick r:id="rId11" tooltip="Електродвигун постійного струму"/>
              </a:rPr>
              <a:t>двигуни</a:t>
            </a:r>
            <a:r>
              <a:rPr lang="ru-RU" dirty="0" smtClean="0">
                <a:hlinkClick r:id="rId11" tooltip="Електродвигун постійного струму"/>
              </a:rPr>
              <a:t> </a:t>
            </a:r>
            <a:r>
              <a:rPr lang="ru-RU" dirty="0" err="1" smtClean="0">
                <a:hlinkClick r:id="rId11" tooltip="Електродвигун постійного струму"/>
              </a:rPr>
              <a:t>постійного</a:t>
            </a:r>
            <a:r>
              <a:rPr lang="ru-RU" dirty="0" smtClean="0">
                <a:hlinkClick r:id="rId11" tooltip="Електродвигун постійного струму"/>
              </a:rPr>
              <a:t> струму</a:t>
            </a:r>
            <a:r>
              <a:rPr lang="ru-RU" dirty="0" smtClean="0"/>
              <a:t>, </a:t>
            </a:r>
            <a:r>
              <a:rPr lang="en-US" dirty="0" smtClean="0"/>
              <a:t>a </a:t>
            </a:r>
            <a:r>
              <a:rPr lang="ru-RU" dirty="0" smtClean="0"/>
              <a:t>в </a:t>
            </a:r>
            <a:r>
              <a:rPr lang="ru-RU" dirty="0" err="1" smtClean="0"/>
              <a:t>апаратах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</a:t>
            </a:r>
            <a:r>
              <a:rPr lang="ru-RU" dirty="0" err="1" smtClean="0">
                <a:hlinkClick r:id="rId12" tooltip="Гідравлічний двигун"/>
              </a:rPr>
              <a:t>гідравлічні</a:t>
            </a:r>
            <a:r>
              <a:rPr lang="ru-RU" dirty="0" smtClean="0">
                <a:hlinkClick r:id="rId12" tooltip="Гідравлічний двигун"/>
              </a:rPr>
              <a:t> </a:t>
            </a:r>
            <a:r>
              <a:rPr lang="ru-RU" dirty="0" err="1" smtClean="0">
                <a:hlinkClick r:id="rId12" tooltip="Гідравлічний двигун"/>
              </a:rPr>
              <a:t>двигуни</a:t>
            </a:r>
            <a:r>
              <a:rPr lang="ru-RU" dirty="0" smtClean="0"/>
              <a:t>. В </a:t>
            </a:r>
            <a:r>
              <a:rPr lang="ru-RU" dirty="0" err="1" smtClean="0"/>
              <a:t>гусеничних</a:t>
            </a:r>
            <a:r>
              <a:rPr lang="ru-RU" dirty="0" smtClean="0"/>
              <a:t> </a:t>
            </a:r>
            <a:r>
              <a:rPr lang="ru-RU" dirty="0" err="1" smtClean="0"/>
              <a:t>апаратах</a:t>
            </a:r>
            <a:r>
              <a:rPr lang="ru-RU" dirty="0" smtClean="0"/>
              <a:t> для приводу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гідравлічні</a:t>
            </a:r>
            <a:r>
              <a:rPr lang="ru-RU" dirty="0" smtClean="0"/>
              <a:t> </a:t>
            </a:r>
            <a:r>
              <a:rPr lang="ru-RU" dirty="0" err="1" smtClean="0"/>
              <a:t>двигуни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Система </a:t>
            </a:r>
            <a:r>
              <a:rPr lang="ru-RU" b="1" dirty="0" err="1" smtClean="0"/>
              <a:t>керування</a:t>
            </a:r>
            <a:r>
              <a:rPr lang="ru-RU" b="1" dirty="0" smtClean="0"/>
              <a:t> (</a:t>
            </a:r>
            <a:r>
              <a:rPr lang="ru-RU" b="1" dirty="0" err="1" smtClean="0"/>
              <a:t>підводна</a:t>
            </a:r>
            <a:r>
              <a:rPr lang="ru-RU" b="1" dirty="0" smtClean="0"/>
              <a:t> </a:t>
            </a:r>
            <a:r>
              <a:rPr lang="ru-RU" b="1" dirty="0" err="1" smtClean="0"/>
              <a:t>частина</a:t>
            </a:r>
            <a:r>
              <a:rPr lang="ru-RU" b="1" dirty="0" smtClean="0"/>
              <a:t>)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силового блоку, блоку </a:t>
            </a:r>
            <a:r>
              <a:rPr lang="ru-RU" dirty="0" err="1" smtClean="0"/>
              <a:t>зв'язку</a:t>
            </a:r>
            <a:r>
              <a:rPr lang="ru-RU" dirty="0" smtClean="0"/>
              <a:t>, та блоку </a:t>
            </a:r>
            <a:r>
              <a:rPr lang="ru-RU" dirty="0" err="1" smtClean="0"/>
              <a:t>керування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18457"/>
            <a:ext cx="10515600" cy="5458506"/>
          </a:xfrm>
        </p:spPr>
        <p:txBody>
          <a:bodyPr/>
          <a:lstStyle/>
          <a:p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надводними</a:t>
            </a:r>
            <a:r>
              <a:rPr lang="ru-RU" dirty="0" smtClean="0"/>
              <a:t> системами </a:t>
            </a:r>
            <a:r>
              <a:rPr lang="ru-RU" dirty="0" err="1" smtClean="0"/>
              <a:t>здійснюється</a:t>
            </a:r>
            <a:r>
              <a:rPr lang="ru-RU" dirty="0" smtClean="0"/>
              <a:t> по </a:t>
            </a:r>
            <a:r>
              <a:rPr lang="ru-RU" b="1" dirty="0" smtClean="0">
                <a:hlinkClick r:id="rId2" tooltip="Кабель"/>
              </a:rPr>
              <a:t>кабелю</a:t>
            </a:r>
            <a:r>
              <a:rPr lang="ru-RU" b="1" dirty="0" smtClean="0"/>
              <a:t> </a:t>
            </a:r>
            <a:r>
              <a:rPr lang="ru-RU" b="1" dirty="0" err="1" smtClean="0"/>
              <a:t>живлення</a:t>
            </a:r>
            <a:r>
              <a:rPr lang="ru-RU" b="1" dirty="0" smtClean="0"/>
              <a:t> та </a:t>
            </a:r>
            <a:r>
              <a:rPr lang="ru-RU" b="1" dirty="0" err="1" smtClean="0"/>
              <a:t>зв'язку</a:t>
            </a:r>
            <a:r>
              <a:rPr lang="en-US" dirty="0" smtClean="0"/>
              <a:t>. </a:t>
            </a:r>
            <a:r>
              <a:rPr lang="ru-RU" dirty="0" smtClean="0"/>
              <a:t>Кабель </a:t>
            </a:r>
            <a:r>
              <a:rPr lang="ru-RU" dirty="0" err="1" smtClean="0"/>
              <a:t>доволі</a:t>
            </a:r>
            <a:r>
              <a:rPr lang="ru-RU" dirty="0" smtClean="0"/>
              <a:t> </a:t>
            </a:r>
            <a:r>
              <a:rPr lang="ru-RU" dirty="0" err="1" smtClean="0"/>
              <a:t>складної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силових</a:t>
            </a:r>
            <a:r>
              <a:rPr lang="ru-RU" dirty="0" smtClean="0"/>
              <a:t> </a:t>
            </a:r>
            <a:r>
              <a:rPr lang="ru-RU" dirty="0" err="1" smtClean="0"/>
              <a:t>високовольтних</a:t>
            </a:r>
            <a:r>
              <a:rPr lang="ru-RU" dirty="0" smtClean="0"/>
              <a:t> </a:t>
            </a:r>
            <a:r>
              <a:rPr lang="ru-RU" dirty="0" err="1" smtClean="0"/>
              <a:t>ліній</a:t>
            </a:r>
            <a:r>
              <a:rPr lang="ru-RU" dirty="0" smtClean="0"/>
              <a:t> (до 3000 </a:t>
            </a:r>
            <a:r>
              <a:rPr lang="ru-RU" dirty="0" smtClean="0">
                <a:hlinkClick r:id="rId3" tooltip="Вольт"/>
              </a:rPr>
              <a:t>В</a:t>
            </a:r>
            <a:r>
              <a:rPr lang="ru-RU" dirty="0" smtClean="0"/>
              <a:t>) для </a:t>
            </a:r>
            <a:r>
              <a:rPr lang="ru-RU" dirty="0" err="1" smtClean="0"/>
              <a:t>живлення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керування</a:t>
            </a:r>
            <a:r>
              <a:rPr lang="ru-RU" dirty="0" smtClean="0"/>
              <a:t> та </a:t>
            </a:r>
            <a:r>
              <a:rPr lang="ru-RU" dirty="0" err="1" smtClean="0"/>
              <a:t>електричних</a:t>
            </a:r>
            <a:r>
              <a:rPr lang="ru-RU" dirty="0" smtClean="0"/>
              <a:t> </a:t>
            </a:r>
            <a:r>
              <a:rPr lang="ru-RU" dirty="0" err="1" smtClean="0"/>
              <a:t>двигунів</a:t>
            </a:r>
            <a:r>
              <a:rPr lang="ru-RU" dirty="0" smtClean="0"/>
              <a:t>, </a:t>
            </a:r>
            <a:r>
              <a:rPr lang="ru-RU" dirty="0" err="1" smtClean="0"/>
              <a:t>ліній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(</a:t>
            </a:r>
            <a:r>
              <a:rPr lang="ru-RU" dirty="0" err="1" smtClean="0"/>
              <a:t>гальванічного</a:t>
            </a:r>
            <a:r>
              <a:rPr lang="ru-RU" dirty="0" smtClean="0"/>
              <a:t> </a:t>
            </a:r>
            <a:r>
              <a:rPr lang="ru-RU" dirty="0" err="1" smtClean="0"/>
              <a:t>під'єднання</a:t>
            </a:r>
            <a:r>
              <a:rPr lang="ru-RU" dirty="0" smtClean="0"/>
              <a:t> до корпусу судна), та </a:t>
            </a:r>
            <a:r>
              <a:rPr lang="ru-RU" dirty="0" err="1" smtClean="0"/>
              <a:t>ліній</a:t>
            </a:r>
            <a:r>
              <a:rPr lang="ru-RU" dirty="0" smtClean="0"/>
              <a:t> </a:t>
            </a:r>
            <a:r>
              <a:rPr lang="ru-RU" dirty="0" err="1" smtClean="0"/>
              <a:t>зв'язку</a:t>
            </a:r>
            <a:r>
              <a:rPr lang="ru-RU" dirty="0" smtClean="0"/>
              <a:t>. </a:t>
            </a:r>
            <a:r>
              <a:rPr lang="en-US" dirty="0" smtClean="0"/>
              <a:t>B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глибоководних</a:t>
            </a:r>
            <a:r>
              <a:rPr lang="ru-RU" dirty="0" smtClean="0"/>
              <a:t> </a:t>
            </a:r>
            <a:r>
              <a:rPr lang="ru-RU" dirty="0" err="1" smtClean="0"/>
              <a:t>апаратах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 </a:t>
            </a:r>
            <a:r>
              <a:rPr lang="ru-RU" dirty="0" err="1" smtClean="0"/>
              <a:t>зв'язку</a:t>
            </a:r>
            <a:r>
              <a:rPr lang="ru-RU" dirty="0" smtClean="0"/>
              <a:t> </a:t>
            </a:r>
            <a:r>
              <a:rPr lang="ru-RU" dirty="0" err="1" smtClean="0">
                <a:hlinkClick r:id="rId4" tooltip="Оптоволоконний зв'язок"/>
              </a:rPr>
              <a:t>оптоволоконні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кабель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для запуску та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апарата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кабель </a:t>
            </a:r>
            <a:r>
              <a:rPr lang="ru-RU" dirty="0" err="1" smtClean="0">
                <a:hlinkClick r:id="rId5" tooltip="Бронекабель (ще не написана)"/>
              </a:rPr>
              <a:t>броньований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Виталий\Desktop\800px-Nereus_(underwater_vehicle)_hydro20100720-ful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02446" y="336459"/>
            <a:ext cx="5317675" cy="543732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3030" y="5807728"/>
            <a:ext cx="105409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Рекорд </a:t>
            </a:r>
            <a:r>
              <a:rPr lang="ru-RU" sz="3600" dirty="0" err="1" smtClean="0"/>
              <a:t>глибини</a:t>
            </a:r>
            <a:r>
              <a:rPr lang="ru-RU" sz="3600" dirty="0" smtClean="0"/>
              <a:t> </a:t>
            </a:r>
            <a:r>
              <a:rPr lang="ru-RU" sz="3600" dirty="0" err="1" smtClean="0"/>
              <a:t>занурення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належить</a:t>
            </a:r>
            <a:r>
              <a:rPr lang="ru-RU" sz="3600" dirty="0" smtClean="0"/>
              <a:t> </a:t>
            </a:r>
            <a:r>
              <a:rPr lang="ru-RU" sz="3600" dirty="0" err="1" smtClean="0"/>
              <a:t>апарату</a:t>
            </a:r>
            <a:r>
              <a:rPr lang="ru-RU" sz="3600" dirty="0" smtClean="0"/>
              <a:t> </a:t>
            </a:r>
            <a:r>
              <a:rPr lang="ru-RU" sz="3600" dirty="0" err="1" smtClean="0">
                <a:hlinkClick r:id="rId3" tooltip="Nereus"/>
              </a:rPr>
              <a:t>Nereus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22514"/>
            <a:ext cx="10515600" cy="56544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Є </a:t>
            </a:r>
            <a:r>
              <a:rPr lang="ru-RU" dirty="0" err="1" smtClean="0"/>
              <a:t>декілька</a:t>
            </a:r>
            <a:r>
              <a:rPr lang="ru-RU" dirty="0" smtClean="0"/>
              <a:t> характеристик, за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класифікуються</a:t>
            </a:r>
            <a:r>
              <a:rPr lang="ru-RU" dirty="0" smtClean="0"/>
              <a:t> ДКА.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</a:t>
            </a:r>
            <a:r>
              <a:rPr lang="ru-RU" b="1" dirty="0" err="1" smtClean="0">
                <a:solidFill>
                  <a:srgbClr val="FF0000"/>
                </a:solidFill>
              </a:rPr>
              <a:t>Класифікація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за методом </a:t>
            </a:r>
            <a:r>
              <a:rPr lang="ru-RU" b="1" dirty="0" err="1" smtClean="0">
                <a:solidFill>
                  <a:srgbClr val="FF0000"/>
                </a:solidFill>
              </a:rPr>
              <a:t>пересування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dirty="0" err="1" smtClean="0"/>
              <a:t>Вільноплаваючі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нейтральною </a:t>
            </a:r>
            <a:r>
              <a:rPr lang="ru-RU" dirty="0" err="1" smtClean="0">
                <a:hlinkClick r:id="rId2" tooltip="Плавучість"/>
              </a:rPr>
              <a:t>плавучістю</a:t>
            </a:r>
            <a:r>
              <a:rPr lang="ru-RU" dirty="0" smtClean="0"/>
              <a:t>, вага </a:t>
            </a:r>
            <a:r>
              <a:rPr lang="ru-RU" dirty="0" err="1" smtClean="0"/>
              <a:t>яких</a:t>
            </a:r>
            <a:r>
              <a:rPr lang="ru-RU" dirty="0" smtClean="0"/>
              <a:t> в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занурення</a:t>
            </a:r>
            <a:r>
              <a:rPr lang="ru-RU" dirty="0" smtClean="0"/>
              <a:t> </a:t>
            </a:r>
            <a:r>
              <a:rPr lang="ru-RU" dirty="0" err="1" smtClean="0"/>
              <a:t>близька</a:t>
            </a:r>
            <a:r>
              <a:rPr lang="ru-RU" dirty="0" smtClean="0"/>
              <a:t> до нуля.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для </a:t>
            </a:r>
            <a:r>
              <a:rPr lang="ru-RU" dirty="0" err="1" smtClean="0"/>
              <a:t>роботи</a:t>
            </a:r>
            <a:r>
              <a:rPr lang="ru-RU" dirty="0" smtClean="0"/>
              <a:t> в </a:t>
            </a:r>
            <a:r>
              <a:rPr lang="ru-RU" dirty="0" err="1" smtClean="0"/>
              <a:t>товщі</a:t>
            </a:r>
            <a:r>
              <a:rPr lang="ru-RU" dirty="0" smtClean="0"/>
              <a:t> води. Вага в </a:t>
            </a:r>
            <a:r>
              <a:rPr lang="ru-RU" dirty="0" err="1" smtClean="0"/>
              <a:t>повітрі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кілограмів</a:t>
            </a:r>
            <a:r>
              <a:rPr lang="ru-RU" dirty="0" smtClean="0"/>
              <a:t> (</a:t>
            </a:r>
            <a:r>
              <a:rPr lang="en-US" dirty="0" err="1" smtClean="0"/>
              <a:t>VideoRay</a:t>
            </a:r>
            <a:r>
              <a:rPr lang="en-US" dirty="0" smtClean="0"/>
              <a:t>) </a:t>
            </a:r>
            <a:r>
              <a:rPr lang="ru-RU" dirty="0" smtClean="0"/>
              <a:t>до 60 тон (</a:t>
            </a:r>
            <a:r>
              <a:rPr lang="en-US" dirty="0" smtClean="0"/>
              <a:t>SMD UT-1).</a:t>
            </a:r>
          </a:p>
          <a:p>
            <a:r>
              <a:rPr lang="ru-RU" dirty="0" err="1" smtClean="0"/>
              <a:t>Гусеничні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 (</a:t>
            </a:r>
            <a:r>
              <a:rPr lang="ru-RU" dirty="0" err="1" smtClean="0"/>
              <a:t>трактори</a:t>
            </a:r>
            <a:r>
              <a:rPr lang="ru-RU" dirty="0" smtClean="0"/>
              <a:t>),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пересуваються</a:t>
            </a:r>
            <a:r>
              <a:rPr lang="ru-RU" dirty="0" smtClean="0"/>
              <a:t> по дну на </a:t>
            </a:r>
            <a:r>
              <a:rPr lang="ru-RU" dirty="0" err="1" smtClean="0">
                <a:hlinkClick r:id="rId3" tooltip="Гусениця (техніка)"/>
              </a:rPr>
              <a:t>гусеницях</a:t>
            </a:r>
            <a:r>
              <a:rPr lang="ru-RU" dirty="0" smtClean="0"/>
              <a:t>, вага в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занурення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кілограмів</a:t>
            </a:r>
            <a:r>
              <a:rPr lang="ru-RU" dirty="0" smtClean="0"/>
              <a:t> до 50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тонн, вага в </a:t>
            </a:r>
            <a:r>
              <a:rPr lang="ru-RU" dirty="0" err="1" smtClean="0"/>
              <a:t>повітрі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6 тонн (</a:t>
            </a:r>
            <a:r>
              <a:rPr lang="en-US" dirty="0" smtClean="0"/>
              <a:t>Perry ST200) </a:t>
            </a:r>
            <a:r>
              <a:rPr lang="ru-RU" dirty="0" smtClean="0"/>
              <a:t>до 85 тонн (</a:t>
            </a:r>
            <a:r>
              <a:rPr lang="en-US" dirty="0" smtClean="0"/>
              <a:t>EB </a:t>
            </a:r>
            <a:r>
              <a:rPr lang="en-US" dirty="0" err="1" smtClean="0"/>
              <a:t>i</a:t>
            </a:r>
            <a:r>
              <a:rPr lang="en-US" dirty="0" smtClean="0"/>
              <a:t>-Trencher).</a:t>
            </a:r>
          </a:p>
          <a:p>
            <a:r>
              <a:rPr lang="ru-RU" dirty="0" err="1" smtClean="0"/>
              <a:t>Буксируванні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, </a:t>
            </a:r>
            <a:r>
              <a:rPr lang="ru-RU" dirty="0" err="1" smtClean="0"/>
              <a:t>пересуваються</a:t>
            </a:r>
            <a:r>
              <a:rPr lang="ru-RU" dirty="0" smtClean="0"/>
              <a:t> по дну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smtClean="0">
                <a:hlinkClick r:id="rId4" tooltip="Буксирування"/>
              </a:rPr>
              <a:t>буксирного тросу</a:t>
            </a:r>
            <a:r>
              <a:rPr lang="ru-RU" dirty="0" smtClean="0"/>
              <a:t>. Вага в </a:t>
            </a:r>
            <a:r>
              <a:rPr lang="ru-RU" dirty="0" err="1" smtClean="0"/>
              <a:t>зануреному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15 до 100 тонн. Вага в </a:t>
            </a:r>
            <a:r>
              <a:rPr lang="ru-RU" dirty="0" err="1" smtClean="0"/>
              <a:t>повітрі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20 до 250 тонн.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Виталий\Desktop\250px-Кабельний_Плуг_MD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4074" y="1368584"/>
            <a:ext cx="3495545" cy="2628650"/>
          </a:xfrm>
          <a:prstGeom prst="rect">
            <a:avLst/>
          </a:prstGeom>
          <a:noFill/>
        </p:spPr>
      </p:pic>
      <p:pic>
        <p:nvPicPr>
          <p:cNvPr id="6147" name="Picture 3" descr="C:\Users\Виталий\Desktop\800px-Гусеничний_Траншейний_ДКА_Atlas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31920" y="1097278"/>
            <a:ext cx="4049486" cy="3037114"/>
          </a:xfrm>
          <a:prstGeom prst="rect">
            <a:avLst/>
          </a:prstGeom>
          <a:noFill/>
        </p:spPr>
      </p:pic>
      <p:pic>
        <p:nvPicPr>
          <p:cNvPr id="6148" name="Picture 4" descr="C:\Users\Виталий\Desktop\250px-ДКА_робочого_класу_Scorpio_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2889" y="1399177"/>
            <a:ext cx="3385380" cy="2545806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04950" y="4571999"/>
          <a:ext cx="11260182" cy="600891"/>
        </p:xfrm>
        <a:graphic>
          <a:graphicData uri="http://schemas.openxmlformats.org/drawingml/2006/table">
            <a:tbl>
              <a:tblPr/>
              <a:tblGrid>
                <a:gridCol w="3753394"/>
                <a:gridCol w="3753394"/>
                <a:gridCol w="3753394"/>
              </a:tblGrid>
              <a:tr h="600891">
                <a:tc>
                  <a:txBody>
                    <a:bodyPr/>
                    <a:lstStyle/>
                    <a:p>
                      <a:pPr algn="ctr"/>
                      <a:r>
                        <a:rPr lang="ru-RU" i="1"/>
                        <a:t>ДКА робочого класу Scorpio 45</a:t>
                      </a:r>
                      <a:endParaRPr lang="ru-RU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/>
                        <a:t>Гусеничний траншейний ДКА Atlas 1</a:t>
                      </a:r>
                      <a:endParaRPr lang="ru-RU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err="1"/>
                        <a:t>Кабельний</a:t>
                      </a:r>
                      <a:r>
                        <a:rPr lang="ru-RU" i="1" dirty="0"/>
                        <a:t> плуг </a:t>
                      </a:r>
                      <a:r>
                        <a:rPr lang="en-US" i="1" dirty="0"/>
                        <a:t>MD1</a:t>
                      </a:r>
                      <a:endParaRPr lang="en-US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18011"/>
            <a:ext cx="10515600" cy="57589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</a:t>
            </a:r>
            <a:r>
              <a:rPr lang="ru-RU" b="1" dirty="0" err="1" smtClean="0">
                <a:solidFill>
                  <a:srgbClr val="FF0000"/>
                </a:solidFill>
              </a:rPr>
              <a:t>Класифікація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за </a:t>
            </a:r>
            <a:r>
              <a:rPr lang="ru-RU" b="1" dirty="0" err="1" smtClean="0">
                <a:solidFill>
                  <a:srgbClr val="FF0000"/>
                </a:solidFill>
              </a:rPr>
              <a:t>призначенням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dirty="0" err="1" smtClean="0"/>
              <a:t>Оглядові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. </a:t>
            </a:r>
            <a:r>
              <a:rPr lang="ru-RU" dirty="0" err="1" smtClean="0"/>
              <a:t>Встановлена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до 20 КВт.</a:t>
            </a:r>
          </a:p>
          <a:p>
            <a:r>
              <a:rPr lang="ru-RU" dirty="0" err="1" smtClean="0"/>
              <a:t>Робочі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 (</a:t>
            </a:r>
            <a:r>
              <a:rPr lang="ru-RU" dirty="0" err="1" smtClean="0"/>
              <a:t>підклас</a:t>
            </a:r>
            <a:r>
              <a:rPr lang="ru-RU" dirty="0" smtClean="0"/>
              <a:t> </a:t>
            </a:r>
            <a:r>
              <a:rPr lang="ru-RU" dirty="0" err="1" smtClean="0"/>
              <a:t>легкі</a:t>
            </a:r>
            <a:r>
              <a:rPr lang="ru-RU" dirty="0" smtClean="0"/>
              <a:t> та </a:t>
            </a:r>
            <a:r>
              <a:rPr lang="ru-RU" dirty="0" err="1" smtClean="0"/>
              <a:t>важкі</a:t>
            </a:r>
            <a:r>
              <a:rPr lang="ru-RU" dirty="0" smtClean="0"/>
              <a:t>). </a:t>
            </a:r>
            <a:r>
              <a:rPr lang="ru-RU" dirty="0" err="1" smtClean="0"/>
              <a:t>Встановлена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до 150 КВт.</a:t>
            </a:r>
          </a:p>
          <a:p>
            <a:r>
              <a:rPr lang="ru-RU" dirty="0" err="1" smtClean="0"/>
              <a:t>Траншейні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. </a:t>
            </a:r>
            <a:r>
              <a:rPr lang="ru-RU" dirty="0" err="1" smtClean="0"/>
              <a:t>Апарати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для </a:t>
            </a:r>
            <a:r>
              <a:rPr lang="ru-RU" dirty="0" err="1" smtClean="0"/>
              <a:t>закопування</a:t>
            </a:r>
            <a:r>
              <a:rPr lang="ru-RU" dirty="0" smtClean="0"/>
              <a:t> в дно </a:t>
            </a:r>
            <a:r>
              <a:rPr lang="ru-RU" dirty="0" err="1" smtClean="0"/>
              <a:t>прокладених</a:t>
            </a:r>
            <a:r>
              <a:rPr lang="ru-RU" dirty="0" smtClean="0"/>
              <a:t> </a:t>
            </a:r>
            <a:r>
              <a:rPr lang="ru-RU" dirty="0" err="1" smtClean="0"/>
              <a:t>кабелів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труб, </a:t>
            </a:r>
            <a:r>
              <a:rPr lang="ru-RU" dirty="0" err="1" smtClean="0"/>
              <a:t>глибина</a:t>
            </a:r>
            <a:r>
              <a:rPr lang="ru-RU" dirty="0" smtClean="0"/>
              <a:t> </a:t>
            </a:r>
            <a:r>
              <a:rPr lang="ru-RU" dirty="0" err="1" smtClean="0"/>
              <a:t>траншеї</a:t>
            </a:r>
            <a:r>
              <a:rPr lang="ru-RU" dirty="0" smtClean="0"/>
              <a:t> до 3 </a:t>
            </a:r>
            <a:r>
              <a:rPr lang="ru-RU" dirty="0" err="1" smtClean="0"/>
              <a:t>метрів</a:t>
            </a:r>
            <a:r>
              <a:rPr lang="ru-RU" dirty="0" smtClean="0"/>
              <a:t>. </a:t>
            </a:r>
            <a:r>
              <a:rPr lang="ru-RU" dirty="0" err="1" smtClean="0"/>
              <a:t>Встановлена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пересування</a:t>
            </a:r>
            <a:r>
              <a:rPr lang="ru-RU" dirty="0" smtClean="0"/>
              <a:t> (</a:t>
            </a:r>
            <a:r>
              <a:rPr lang="ru-RU" dirty="0" err="1" smtClean="0"/>
              <a:t>гвинти</a:t>
            </a:r>
            <a:r>
              <a:rPr lang="ru-RU" dirty="0" smtClean="0"/>
              <a:t> та </a:t>
            </a:r>
            <a:r>
              <a:rPr lang="ru-RU" dirty="0" err="1" smtClean="0"/>
              <a:t>гусениці</a:t>
            </a:r>
            <a:r>
              <a:rPr lang="ru-RU" dirty="0" smtClean="0"/>
              <a:t>) до 500 КВт, </a:t>
            </a:r>
            <a:r>
              <a:rPr lang="ru-RU" dirty="0" err="1" smtClean="0"/>
              <a:t>водяних</a:t>
            </a:r>
            <a:r>
              <a:rPr lang="ru-RU" dirty="0" smtClean="0"/>
              <a:t> помп до 1,5 МВт.</a:t>
            </a:r>
          </a:p>
          <a:p>
            <a:r>
              <a:rPr lang="ru-RU" dirty="0" smtClean="0"/>
              <a:t>Плуги. </a:t>
            </a:r>
            <a:r>
              <a:rPr lang="ru-RU" dirty="0" err="1" smtClean="0"/>
              <a:t>Апарати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при </a:t>
            </a:r>
            <a:r>
              <a:rPr lang="ru-RU" dirty="0" err="1" smtClean="0"/>
              <a:t>прокладанні</a:t>
            </a:r>
            <a:r>
              <a:rPr lang="ru-RU" dirty="0" smtClean="0"/>
              <a:t> </a:t>
            </a:r>
            <a:r>
              <a:rPr lang="ru-RU" dirty="0" err="1" smtClean="0"/>
              <a:t>кабелів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труб коли </a:t>
            </a:r>
            <a:r>
              <a:rPr lang="ru-RU" dirty="0" err="1" smtClean="0"/>
              <a:t>є</a:t>
            </a:r>
            <a:r>
              <a:rPr lang="ru-RU" dirty="0" smtClean="0"/>
              <a:t> потреба </a:t>
            </a:r>
            <a:r>
              <a:rPr lang="ru-RU" dirty="0" err="1" smtClean="0"/>
              <a:t>закопати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в дно, </a:t>
            </a:r>
            <a:r>
              <a:rPr lang="ru-RU" dirty="0" err="1" smtClean="0"/>
              <a:t>глибина</a:t>
            </a:r>
            <a:r>
              <a:rPr lang="ru-RU" dirty="0" smtClean="0"/>
              <a:t> </a:t>
            </a:r>
            <a:r>
              <a:rPr lang="ru-RU" dirty="0" err="1" smtClean="0"/>
              <a:t>закопування</a:t>
            </a:r>
            <a:r>
              <a:rPr lang="ru-RU" dirty="0" smtClean="0"/>
              <a:t> до 4 </a:t>
            </a:r>
            <a:r>
              <a:rPr lang="ru-RU" dirty="0" err="1" smtClean="0"/>
              <a:t>метрів</a:t>
            </a:r>
            <a:r>
              <a:rPr lang="ru-RU" dirty="0" smtClean="0"/>
              <a:t>. </a:t>
            </a:r>
            <a:r>
              <a:rPr lang="ru-RU" dirty="0" err="1" smtClean="0"/>
              <a:t>Встановлена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</a:t>
            </a:r>
            <a:r>
              <a:rPr lang="ru-RU" dirty="0" err="1" smtClean="0"/>
              <a:t>гідравлічної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до 50 КВт, </a:t>
            </a:r>
            <a:r>
              <a:rPr lang="ru-RU" dirty="0" err="1" smtClean="0"/>
              <a:t>водяних</a:t>
            </a:r>
            <a:r>
              <a:rPr lang="ru-RU" dirty="0" smtClean="0"/>
              <a:t> помп до 500 КВт.</a:t>
            </a:r>
          </a:p>
          <a:p>
            <a:r>
              <a:rPr lang="ru-RU" dirty="0" err="1" smtClean="0"/>
              <a:t>Також</a:t>
            </a:r>
            <a:r>
              <a:rPr lang="ru-RU" dirty="0" smtClean="0"/>
              <a:t> в </a:t>
            </a:r>
            <a:r>
              <a:rPr lang="ru-RU" dirty="0" err="1" smtClean="0"/>
              <a:t>останні</a:t>
            </a:r>
            <a:r>
              <a:rPr lang="ru-RU" dirty="0" smtClean="0"/>
              <a:t> роки все </a:t>
            </a:r>
            <a:r>
              <a:rPr lang="ru-RU" dirty="0" err="1" smtClean="0"/>
              <a:t>більшої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</a:t>
            </a:r>
            <a:r>
              <a:rPr lang="ru-RU" dirty="0" err="1" smtClean="0"/>
              <a:t>набувають</a:t>
            </a:r>
            <a:r>
              <a:rPr lang="ru-RU" dirty="0" smtClean="0"/>
              <a:t>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бурові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для </a:t>
            </a:r>
            <a:r>
              <a:rPr lang="ru-RU" dirty="0" err="1" smtClean="0">
                <a:hlinkClick r:id="rId2" tooltip="Гірничорозвідувальні роботи"/>
              </a:rPr>
              <a:t>зняття</a:t>
            </a:r>
            <a:r>
              <a:rPr lang="ru-RU" dirty="0" smtClean="0">
                <a:hlinkClick r:id="rId2" tooltip="Гірничорозвідувальні роботи"/>
              </a:rPr>
              <a:t> </a:t>
            </a:r>
            <a:r>
              <a:rPr lang="ru-RU" dirty="0" err="1" smtClean="0">
                <a:hlinkClick r:id="rId2" tooltip="Гірничорозвідувальні роботи"/>
              </a:rPr>
              <a:t>геологічних</a:t>
            </a:r>
            <a:r>
              <a:rPr lang="ru-RU" dirty="0" smtClean="0">
                <a:hlinkClick r:id="rId2" tooltip="Гірничорозвідувальні роботи"/>
              </a:rPr>
              <a:t> проб дна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61703"/>
            <a:ext cx="10515600" cy="561526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Так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smtClean="0"/>
              <a:t>Kongsberg Maritime </a:t>
            </a:r>
            <a:r>
              <a:rPr lang="ru-RU" dirty="0" err="1" smtClean="0"/>
              <a:t>оголосила</a:t>
            </a:r>
            <a:r>
              <a:rPr lang="ru-RU" dirty="0" smtClean="0"/>
              <a:t> про </a:t>
            </a:r>
            <a:r>
              <a:rPr lang="ru-RU" dirty="0" err="1" smtClean="0"/>
              <a:t>випуск</a:t>
            </a:r>
            <a:r>
              <a:rPr lang="ru-RU" dirty="0" smtClean="0"/>
              <a:t> нового </a:t>
            </a:r>
            <a:r>
              <a:rPr lang="ru-RU" dirty="0" err="1" smtClean="0"/>
              <a:t>покоління</a:t>
            </a:r>
            <a:r>
              <a:rPr lang="ru-RU" dirty="0" smtClean="0"/>
              <a:t> </a:t>
            </a:r>
            <a:r>
              <a:rPr lang="ru-RU" dirty="0" err="1" smtClean="0"/>
              <a:t>вдосконаленого</a:t>
            </a:r>
            <a:r>
              <a:rPr lang="ru-RU" dirty="0" smtClean="0"/>
              <a:t> автономного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апарата</a:t>
            </a:r>
            <a:r>
              <a:rPr lang="ru-RU" dirty="0" smtClean="0"/>
              <a:t> </a:t>
            </a:r>
            <a:r>
              <a:rPr lang="en-US" dirty="0" smtClean="0"/>
              <a:t>HUGIN</a:t>
            </a:r>
            <a:r>
              <a:rPr lang="en-US" dirty="0" smtClean="0"/>
              <a:t>.</a:t>
            </a:r>
            <a:r>
              <a:rPr lang="uk-UA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повідомляє</a:t>
            </a:r>
            <a:r>
              <a:rPr lang="ru-RU" dirty="0" smtClean="0"/>
              <a:t> </a:t>
            </a:r>
            <a:r>
              <a:rPr lang="ru-RU" dirty="0" err="1" smtClean="0"/>
              <a:t>пресцентр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en-US" dirty="0" smtClean="0"/>
              <a:t>Kongsberg.</a:t>
            </a:r>
          </a:p>
          <a:p>
            <a:pPr>
              <a:buNone/>
            </a:pPr>
            <a:r>
              <a:rPr lang="ru-RU" dirty="0" smtClean="0"/>
              <a:t>             Названий </a:t>
            </a:r>
            <a:r>
              <a:rPr lang="en-US" dirty="0" smtClean="0"/>
              <a:t>HUGIN Endurance,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 автономно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до 15 </a:t>
            </a:r>
            <a:r>
              <a:rPr lang="ru-RU" dirty="0" err="1" smtClean="0"/>
              <a:t>діб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розширені</a:t>
            </a:r>
            <a:r>
              <a:rPr lang="ru-RU" dirty="0" smtClean="0"/>
              <a:t> </a:t>
            </a:r>
            <a:r>
              <a:rPr lang="ru-RU" dirty="0" err="1" smtClean="0"/>
              <a:t>розвідувальні</a:t>
            </a:r>
            <a:r>
              <a:rPr lang="ru-RU" dirty="0" smtClean="0"/>
              <a:t> та </a:t>
            </a:r>
            <a:r>
              <a:rPr lang="ru-RU" dirty="0" err="1" smtClean="0"/>
              <a:t>інспекційні</a:t>
            </a:r>
            <a:r>
              <a:rPr lang="ru-RU" dirty="0" smtClean="0"/>
              <a:t> </a:t>
            </a:r>
            <a:r>
              <a:rPr lang="ru-RU" dirty="0" err="1" smtClean="0"/>
              <a:t>місії</a:t>
            </a:r>
            <a:r>
              <a:rPr lang="ru-RU" dirty="0" smtClean="0"/>
              <a:t> далеко </a:t>
            </a:r>
            <a:r>
              <a:rPr lang="ru-RU" dirty="0" err="1" smtClean="0"/>
              <a:t>від</a:t>
            </a:r>
            <a:r>
              <a:rPr lang="ru-RU" dirty="0" smtClean="0"/>
              <a:t> берега.</a:t>
            </a:r>
            <a:endParaRPr lang="ru-RU" dirty="0"/>
          </a:p>
        </p:txBody>
      </p:sp>
      <p:pic>
        <p:nvPicPr>
          <p:cNvPr id="5" name="Picture 2" descr="C:\Users\Виталий\Desktop\124124Obrazets-oblozhky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3583" y="3213463"/>
            <a:ext cx="5872065" cy="3082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695</Words>
  <Application>Microsoft Office PowerPoint</Application>
  <PresentationFormat>Произвольный</PresentationFormat>
  <Paragraphs>46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Офисная тема</vt:lpstr>
      <vt:lpstr>Слайд 1</vt:lpstr>
      <vt:lpstr>НОВІ ПІДВОДНІ АПАРАТИ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Джерела:</vt:lpstr>
      <vt:lpstr>До нових зустрічей!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Виталий</cp:lastModifiedBy>
  <cp:revision>90</cp:revision>
  <dcterms:created xsi:type="dcterms:W3CDTF">2020-05-07T09:46:48Z</dcterms:created>
  <dcterms:modified xsi:type="dcterms:W3CDTF">2021-03-24T10:00:58Z</dcterms:modified>
</cp:coreProperties>
</file>