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33" r:id="rId3"/>
    <p:sldId id="340" r:id="rId4"/>
    <p:sldId id="332" r:id="rId5"/>
    <p:sldId id="334" r:id="rId6"/>
    <p:sldId id="335" r:id="rId7"/>
    <p:sldId id="336" r:id="rId8"/>
    <p:sldId id="337" r:id="rId9"/>
    <p:sldId id="338" r:id="rId10"/>
    <p:sldId id="328" r:id="rId11"/>
    <p:sldId id="330" r:id="rId12"/>
    <p:sldId id="331" r:id="rId13"/>
    <p:sldId id="341" r:id="rId14"/>
    <p:sldId id="316" r:id="rId15"/>
    <p:sldId id="283" r:id="rId1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EE3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 autoAdjust="0"/>
  </p:normalViewPr>
  <p:slideViewPr>
    <p:cSldViewPr snapToGrid="0">
      <p:cViewPr varScale="1">
        <p:scale>
          <a:sx n="88" d="100"/>
          <a:sy n="88" d="100"/>
        </p:scale>
        <p:origin x="-326" y="-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  <a:p>
            <a:pPr>
              <a:defRPr/>
            </a:pPr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4FC7D9B-C001-4326-9FC6-E2363C2E42DE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noProof="0"/>
          </a:p>
          <a:p>
            <a:pPr lvl="0"/>
            <a:endParaRPr lang="en-US" noProof="0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 noProof="0"/>
              <a:t>Щелкните для изменения стиля основного текста</a:t>
            </a:r>
          </a:p>
          <a:p>
            <a:pPr lvl="1"/>
            <a:r>
              <a:rPr lang="ru-RU" altLang="en-US" noProof="0"/>
              <a:t>Второй уровень</a:t>
            </a:r>
          </a:p>
          <a:p>
            <a:pPr lvl="2"/>
            <a:r>
              <a:rPr lang="ru-RU" altLang="en-US" noProof="0"/>
              <a:t>Третий уровень</a:t>
            </a:r>
          </a:p>
          <a:p>
            <a:pPr lvl="3"/>
            <a:r>
              <a:rPr lang="ru-RU" altLang="en-US" noProof="0"/>
              <a:t>Четвертый уровень</a:t>
            </a:r>
          </a:p>
          <a:p>
            <a:pPr lvl="4"/>
            <a:r>
              <a:rPr lang="ru-RU" altLang="en-US" noProof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BE1AA5-4062-42CA-8D4C-6F8F58617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12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F6FF25-825A-4509-A0DC-6627D58CECE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1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59D28A-D962-4051-9FA7-8521217CD2E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altLang="en-US"/>
              <a:t>Щелкните для изменения стиля основного подзаголовка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2C66E-3548-49A2-9803-BC701E58D5E9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0E95-73F6-4EA5-8974-30969ADC9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звание и текст по вертика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по вертикали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65FF1-CF83-4273-909E-5D752B26838C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B563F-BC24-4A3A-96A3-91C1FD58D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Название по вертикали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по вертикали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F642-7C32-4FAB-A2B2-0BF462B45A70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5A095-59D7-4949-B83B-2C3263F08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ние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8403C-01EE-4180-AAED-C185057E1345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E7D41-B871-4A33-80D2-394BED7D9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911F-FA81-4078-955D-9DD59C8ACC86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39A50-338A-4F67-9E75-1FBBC00A9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контента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C24C8-52EE-4E68-AB40-24A2DB961522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6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BCF92-84EF-43C0-9795-EA1D71756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4" name="Заполнитель контента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Заполнитель текста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6" name="Заполнитель контента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7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CFCD-BDBE-4957-A3F5-4EE161EC2DE3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8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07F1A-4AAE-40C3-86B8-BEC0206BE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650F0-6D64-470C-824D-B2C83C23B9CA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4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B4F2-DCAC-4985-B1D5-D2F2E0C55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E39FB-0DD7-4E20-9C32-997CD7E30E28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3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CCC07-7FDF-4D2E-AD4E-D0243207E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Контен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текста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5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177B5-8183-4DDD-8652-4657CDBCC9DE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6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840B4-6056-4B34-84BC-E6B5627CC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изображения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altLang="en-US" noProof="0"/>
              <a:t>Щелкните значок, чтобы добавить рисунок</a:t>
            </a:r>
          </a:p>
        </p:txBody>
      </p:sp>
      <p:sp>
        <p:nvSpPr>
          <p:cNvPr id="4" name="Заполнитель текста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5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8DE73-9AA3-46D4-812A-E2B424C3D5A4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6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C9B15-EAF9-43A2-BF1B-7E1D99FAF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полнитель названия 1"/>
          <p:cNvSpPr>
            <a:spLocks noGrp="1" noEditPoint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Щелкните для изменения стиля основного заголовка</a:t>
            </a:r>
          </a:p>
        </p:txBody>
      </p:sp>
      <p:sp>
        <p:nvSpPr>
          <p:cNvPr id="1027" name="Заполнитель текста 2"/>
          <p:cNvSpPr>
            <a:spLocks noGrp="1" noEditPoint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Щелкните для изменения стиля основного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C4B3E2-D9F7-4AF0-9ABB-974ADC723B8B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1FD11C-8A92-436F-9BA0-CCF8A84E0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D%D0%B5%D0%BF%D1%82%D1%83%D0%BD_(%D0%B1%D0%B5%D1%80%D0%B5%D0%B3%D0%BE%D0%B2%D0%B8%D0%B9_%D1%80%D0%B0%D0%BA%D0%B5%D1%82%D0%BD%D0%B8%D0%B9_%D0%BA%D0%BE%D0%BC%D0%BF%D0%BB%D0%B5%D0%BA%D1%81)" TargetMode="External"/><Relationship Id="rId7" Type="http://schemas.openxmlformats.org/officeDocument/2006/relationships/image" Target="../media/image9.png"/><Relationship Id="rId2" Type="http://schemas.openxmlformats.org/officeDocument/2006/relationships/hyperlink" Target="https://uk.wikipedia.org/wiki/%D0%9D%D0%B5%D0%BF%D1%82%D1%83%D0%BD_(%D0%BA%D1%80%D0%B8%D0%BB%D0%B0%D1%82%D0%B0_%D1%80%D0%B0%D0%BA%D0%B5%D1%82%D0%B0)#&#1056;&#1086;&#1089;&#1110;&#1081;&#1089;&#1100;&#1082;&#1086;-&#1091;&#1082;&#1088;&#1072;&#1111;&#1085;&#1089;&#1100;&#1082;&#1072;_&#1074;&#1110;&#1081;&#1085;&#1072;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Tatra_815" TargetMode="External"/><Relationship Id="rId5" Type="http://schemas.openxmlformats.org/officeDocument/2006/relationships/hyperlink" Target="https://uk.wikipedia.org/wiki/%D0%A0%D0%B0%D0%BA%D0%B5%D1%82%D0%BD%D0%B8%D0%B9_%D0%BA%D0%B0%D1%82%D0%B5%D1%80_%C2%AB%D0%92%D0%B5%D1%81%D0%BF%D0%B0%C2%BB" TargetMode="External"/><Relationship Id="rId4" Type="http://schemas.openxmlformats.org/officeDocument/2006/relationships/hyperlink" Target="https://uk.wikipedia.org/wiki/%D0%A8%D0%B2%D0%B8%D0%B4%D0%BA%D0%BE%D1%85%D1%96%D0%B4%D0%BD%D1%96_%D1%80%D0%B0%D0%BA%D0%B5%D1%82%D0%BD%D1%96_%D0%BA%D0%B0%D1%82%D0%B5%D1%80%D0%B8_%D0%BF%D1%80%D0%BE%D0%B5%D0%BA%D1%82%D1%83_%C2%AB%D0%9B%D0%B0%D0%BD%D1%8C%C2%BB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1%D0%B0%D1%81%D1%82%D1%96%D0%BE%D0%BD_(%D0%B1%D0%B5%D1%80%D0%B5%D0%B3%D0%BE%D0%B2%D0%B8%D0%B9_%D1%80%D0%B0%D0%BA%D0%B5%D1%82%D0%BD%D0%B8%D0%B9_%D0%BA%D0%BE%D0%BC%D0%BF%D0%BB%D0%B5%D0%BA%D1%81)" TargetMode="External"/><Relationship Id="rId2" Type="http://schemas.openxmlformats.org/officeDocument/2006/relationships/hyperlink" Target="https://uk.wikipedia.org/wiki/%D0%91%D0%B0%D0%BB_(%D0%B1%D0%B5%D1%80%D0%B5%D0%B3%D0%BE%D0%B2%D0%B8%D0%B9_%D1%80%D0%B0%D0%BA%D0%B5%D1%82%D0%BD%D0%B8%D0%B9_%D0%BA%D0%BE%D0%BC%D0%BF%D0%BB%D0%B5%D0%BA%D1%81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1%D0%9C-27_%C2%AB%D0%A3%D1%80%D0%B0%D0%B3%D0%B0%D0%BD%C2%BB" TargetMode="External"/><Relationship Id="rId5" Type="http://schemas.openxmlformats.org/officeDocument/2006/relationships/hyperlink" Target="https://uk.wikipedia.org/wiki/32-%D0%B9_%D1%80%D0%B5%D0%B0%D0%BA%D1%82%D0%B8%D0%B2%D0%BD%D0%B8%D0%B9_%D0%B0%D1%80%D1%82%D0%B8%D0%BB%D0%B5%D1%80%D1%96%D0%B9%D1%81%D1%8C%D0%BA%D0%B8%D0%B9_%D0%BF%D0%BE%D0%BB%D0%BA_(%D0%A3%D0%BA%D1%80%D0%B0%D1%97%D0%BD%D0%B0)" TargetMode="External"/><Relationship Id="rId4" Type="http://schemas.openxmlformats.org/officeDocument/2006/relationships/hyperlink" Target="https://uk.wikipedia.org/wiki/406-%D1%82%D0%B0_%D0%BE%D0%BA%D1%80%D0%B5%D0%BC%D0%B0_%D0%B0%D1%80%D1%82%D0%B8%D0%BB%D0%B5%D1%80%D1%96%D0%B9%D1%81%D1%8C%D0%BA%D0%B0_%D0%B1%D1%80%D0%B8%D0%B3%D0%B0%D0%B4%D0%B0_(%D0%A3%D0%BA%D1%80%D0%B0%D1%97%D0%BD%D0%B0)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C%D0%BE%D1%81%D0%BA%D0%B2%D0%B0_(%D1%80%D0%B0%D0%BA%D0%B5%D1%82%D0%BD%D0%B8%D0%B9_%D0%BA%D1%80%D0%B5%D0%B9%D1%81%D0%B5%D1%80)" TargetMode="External"/><Relationship Id="rId2" Type="http://schemas.openxmlformats.org/officeDocument/2006/relationships/hyperlink" Target="https://uk.wikipedia.org/wiki/%D0%A0%D0%BE%D1%81%D1%96%D0%B9%D1%81%D1%8C%D0%BA%D0%B5_%D0%B2%D1%82%D0%BE%D1%80%D0%B3%D0%BD%D0%B5%D0%BD%D0%BD%D1%8F_%D0%B2_%D0%A3%D0%BA%D1%80%D0%B0%D1%97%D0%BD%D1%83_(2022)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hyperlink" Target="https://uk.wikipedia.org/wiki/%D0%A7%D0%BE%D1%80%D0%BD%D0%BE%D0%BC%D0%BE%D1%80%D1%81%D1%8C%D0%BA%D0%B8%D0%B9_%D1%84%D0%BB%D0%BE%D1%82_%D0%92%D0%9C%D0%A4_%D0%A0%D0%BE%D1%81%D1%96%D1%97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8%D0%B2%D0%B8%D0%B4%D0%BA%D1%96%D1%81%D1%82%D1%8C_%D0%B7%D0%B2%D1%83%D0%BA%D1%83" TargetMode="External"/><Relationship Id="rId3" Type="http://schemas.openxmlformats.org/officeDocument/2006/relationships/hyperlink" Target="https://uk.wikipedia.org/wiki/%D0%9B%D1%83%D1%87_(%D0%BA%D0%BE%D0%BD%D1%81%D1%82%D1%80%D1%83%D0%BA%D1%82%D0%BE%D1%80%D1%81%D1%8C%D0%BA%D0%B5_%D0%B1%D1%8E%D1%80%D0%BE)" TargetMode="External"/><Relationship Id="rId7" Type="http://schemas.openxmlformats.org/officeDocument/2006/relationships/hyperlink" Target="https://uk.wikipedia.org/wiki/%D0%91%D0%BE%D0%B9%D0%BE%D0%B2%D0%B0_%D1%87%D0%B0%D1%81%D1%82%D0%B8%D0%BD%D0%B0" TargetMode="External"/><Relationship Id="rId2" Type="http://schemas.openxmlformats.org/officeDocument/2006/relationships/hyperlink" Target="https://uk.wikipedia.org/wiki/%D0%9F%D1%80%D0%BE%D1%82%D0%B8%D0%BA%D0%BE%D1%80%D0%B0%D0%B1%D0%B5%D0%BB%D1%8C%D0%BD%D0%B0_%D1%80%D0%B0%D0%BA%D0%B5%D1%82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2%D0%BE%D0%B4%D0%BE%D1%82%D0%BE%D0%BD%D0%BD%D0%B0%D0%B6%D0%BD%D1%96%D1%81%D1%82%D1%8C" TargetMode="External"/><Relationship Id="rId5" Type="http://schemas.openxmlformats.org/officeDocument/2006/relationships/hyperlink" Target="https://uk.wikipedia.org/wiki/%D0%97%D0%B1%D1%80%D0%BE%D0%B9%D0%BD%D1%96_%D1%81%D0%B8%D0%BB%D0%B8_%D0%A3%D0%BA%D1%80%D0%B0%D1%97%D0%BD%D0%B8" TargetMode="External"/><Relationship Id="rId4" Type="http://schemas.openxmlformats.org/officeDocument/2006/relationships/hyperlink" Target="https://uk.wikipedia.org/wiki/%D0%9D%D0%B5%D0%BF%D1%82%D1%83%D0%BD_(%D0%B1%D0%B5%D1%80%D0%B5%D0%B3%D0%BE%D0%B2%D0%B8%D0%B9_%D1%80%D0%B0%D0%BA%D0%B5%D1%82%D0%BD%D0%B8%D0%B9_%D0%BA%D0%BE%D0%BC%D0%BF%D0%BB%D0%B5%D0%BA%D1%81)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F%D1%96%D0%B4%D1%80%D0%B8%D0%B2%D0%B0%D1%87" TargetMode="External"/><Relationship Id="rId2" Type="http://schemas.openxmlformats.org/officeDocument/2006/relationships/hyperlink" Target="https://uk.wikipedia.org/wiki/%D0%9E%D1%81%D0%BA%D0%BE%D0%BB%D0%BA%D0%BE%D0%B2%D0%BE-%D1%84%D1%83%D0%B3%D0%B0%D1%81%D0%BD%D0%B8%D0%B9_%D1%81%D0%BD%D0%B0%D1%80%D1%8F%D0%B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/index.php?title=%D0%9C%D0%A1-400&amp;action=edit&amp;redlink=1" TargetMode="External"/><Relationship Id="rId3" Type="http://schemas.openxmlformats.org/officeDocument/2006/relationships/hyperlink" Target="https://uk.wikipedia.org/wiki/%D0%A0%D0%B0%D0%B4%D1%96%D0%BE%D0%BD%D1%96%D0%BA%D1%81" TargetMode="External"/><Relationship Id="rId7" Type="http://schemas.openxmlformats.org/officeDocument/2006/relationships/hyperlink" Target="https://uk.wikipedia.org/wiki/%D0%9D%D0%B5%D0%BF%D1%82%D1%83%D0%BD_(%D0%BA%D1%80%D0%B8%D0%BB%D0%B0%D1%82%D0%B0_%D1%80%D0%B0%D0%BA%D0%B5%D1%82%D0%B0)#cite_note-zgur0219-34" TargetMode="External"/><Relationship Id="rId2" Type="http://schemas.openxmlformats.org/officeDocument/2006/relationships/hyperlink" Target="https://uk.wikipedia.org/wiki/%D0%93%D0%BE%D0%BB%D1%96%D0%B2%D0%BA%D0%B0_%D1%81%D0%B0%D0%BC%D0%BE%D0%BD%D0%B0%D0%B2%D0%B5%D0%B4%D0%B5%D0%BD%D0%BD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A1-125" TargetMode="External"/><Relationship Id="rId5" Type="http://schemas.openxmlformats.org/officeDocument/2006/relationships/hyperlink" Target="https://uk.wikipedia.org/wiki/%D0%93%D0%B0%D1%80%D0%BF%D1%83%D0%BD_(%D1%80%D0%B0%D0%BA%D0%B5%D1%82%D0%B0)" TargetMode="External"/><Relationship Id="rId4" Type="http://schemas.openxmlformats.org/officeDocument/2006/relationships/hyperlink" Target="https://uk.wikipedia.org/wiki/Defense_Express" TargetMode="External"/><Relationship Id="rId9" Type="http://schemas.openxmlformats.org/officeDocument/2006/relationships/hyperlink" Target="https://uk.wikipedia.org/wiki/%D0%9C%D0%BE%D1%82%D0%BE%D1%80_%D0%A1%D1%96%D1%8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uk.wikipedia.org/wiki/%D0%9A%D1%80%D0%90%D0%97-763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uk.wikipedia.org/wiki/%D0%9D%D0%B5%D0%BF%D1%82%D1%83%D0%BD_(%D0%B1%D0%B5%D1%80%D0%B5%D0%B3%D0%BE%D0%B2%D0%B8%D0%B9_%D1%80%D0%B0%D0%BA%D0%B5%D1%82%D0%BD%D0%B8%D0%B9_%D0%BA%D0%BE%D0%BC%D0%BF%D0%BB%D0%B5%D0%BA%D1%81)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193800" y="2589213"/>
            <a:ext cx="10018713" cy="4068762"/>
          </a:xfrm>
        </p:spPr>
        <p:txBody>
          <a:bodyPr/>
          <a:lstStyle/>
          <a:p>
            <a:pPr eaLnBrk="1" hangingPunct="1"/>
            <a:r>
              <a:rPr lang="uk-UA" altLang="en-US" smtClean="0"/>
              <a:t/>
            </a:r>
            <a:br>
              <a:rPr lang="uk-UA" altLang="en-US" smtClean="0"/>
            </a:br>
            <a:r>
              <a:rPr lang="uk-UA" altLang="en-US" smtClean="0"/>
              <a:t/>
            </a:r>
            <a:br>
              <a:rPr lang="uk-UA" altLang="en-US" smtClean="0"/>
            </a:br>
            <a:r>
              <a:rPr lang="uk-UA" altLang="en-US" b="1" smtClean="0">
                <a:solidFill>
                  <a:srgbClr val="FF0000"/>
                </a:solidFill>
                <a:latin typeface="Comic Sans MS" pitchFamily="66" charset="0"/>
              </a:rPr>
              <a:t>судномодельний гурток</a:t>
            </a:r>
            <a:br>
              <a:rPr lang="uk-UA" altLang="en-US" b="1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uk-UA" altLang="en-US" b="1" smtClean="0">
                <a:solidFill>
                  <a:srgbClr val="00B050"/>
                </a:solidFill>
                <a:latin typeface="Comic Sans MS" pitchFamily="66" charset="0"/>
              </a:rPr>
              <a:t>НВК</a:t>
            </a:r>
            <a:r>
              <a:rPr lang="uk-UA" altLang="en-US" b="1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br>
              <a:rPr lang="uk-UA" altLang="en-US" b="1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uk-UA" altLang="en-US" sz="4000" b="1" smtClean="0">
                <a:solidFill>
                  <a:srgbClr val="FF0000"/>
                </a:solidFill>
                <a:latin typeface="Comic Sans MS" pitchFamily="66" charset="0"/>
              </a:rPr>
              <a:t>презентує</a:t>
            </a:r>
            <a:br>
              <a:rPr lang="uk-UA" altLang="en-US" sz="4000" b="1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uk-UA" altLang="en-US" sz="4000" b="1" smtClean="0">
                <a:solidFill>
                  <a:srgbClr val="FF0000"/>
                </a:solidFill>
                <a:latin typeface="Comic Sans MS" pitchFamily="66" charset="0"/>
              </a:rPr>
              <a:t>заняття основного рівня </a:t>
            </a:r>
            <a:br>
              <a:rPr lang="uk-UA" altLang="en-US" sz="4000" b="1" smtClean="0">
                <a:solidFill>
                  <a:srgbClr val="FF0000"/>
                </a:solidFill>
                <a:latin typeface="Comic Sans MS" pitchFamily="66" charset="0"/>
              </a:rPr>
            </a:br>
            <a:endParaRPr lang="uk-UA" altLang="en-US" smtClean="0"/>
          </a:p>
        </p:txBody>
      </p:sp>
      <p:pic>
        <p:nvPicPr>
          <p:cNvPr id="14338" name="Изображение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5400" y="365125"/>
            <a:ext cx="4273550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40278" y="1837426"/>
            <a:ext cx="91094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r>
              <a:rPr lang="ru-RU" baseline="30000" dirty="0" smtClean="0">
                <a:hlinkClick r:id="rId2"/>
              </a:rPr>
              <a:t>[⇨</a:t>
            </a:r>
            <a:endParaRPr lang="ru-RU" baseline="30000" dirty="0" smtClean="0"/>
          </a:p>
          <a:p>
            <a:endParaRPr lang="uk-UA" baseline="30000" dirty="0"/>
          </a:p>
          <a:p>
            <a:endParaRPr lang="uk-UA" baseline="30000" dirty="0" smtClean="0"/>
          </a:p>
          <a:p>
            <a:endParaRPr lang="uk-UA" baseline="30000" dirty="0"/>
          </a:p>
          <a:p>
            <a:endParaRPr lang="uk-UA" baseline="30000" dirty="0" smtClean="0"/>
          </a:p>
          <a:p>
            <a:endParaRPr lang="uk-UA" baseline="30000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10883" y="543464"/>
            <a:ext cx="1067950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n-lt"/>
              </a:rPr>
              <a:t>Ракету </a:t>
            </a:r>
            <a:r>
              <a:rPr lang="ru-RU" sz="2800" dirty="0" err="1">
                <a:latin typeface="+mn-lt"/>
              </a:rPr>
              <a:t>можна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використовувати</a:t>
            </a:r>
            <a:r>
              <a:rPr lang="ru-RU" sz="2800" dirty="0">
                <a:latin typeface="+mn-lt"/>
              </a:rPr>
              <a:t> з </a:t>
            </a:r>
            <a:r>
              <a:rPr lang="ru-RU" sz="2800" dirty="0" err="1">
                <a:latin typeface="+mn-lt"/>
              </a:rPr>
              <a:t>трьох</a:t>
            </a:r>
            <a:r>
              <a:rPr lang="ru-RU" sz="2800" dirty="0">
                <a:latin typeface="+mn-lt"/>
              </a:rPr>
              <a:t> платформ: корабельного, наземного і </a:t>
            </a:r>
            <a:r>
              <a:rPr lang="ru-RU" sz="2800" dirty="0" err="1">
                <a:latin typeface="+mn-lt"/>
              </a:rPr>
              <a:t>повітряного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базування</a:t>
            </a:r>
            <a:r>
              <a:rPr lang="ru-RU" sz="2800" dirty="0">
                <a:latin typeface="+mn-lt"/>
              </a:rPr>
              <a:t>. В 2019 </a:t>
            </a:r>
            <a:r>
              <a:rPr lang="ru-RU" sz="2800" dirty="0" err="1">
                <a:latin typeface="+mn-lt"/>
              </a:rPr>
              <a:t>році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виготовлено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наземний</a:t>
            </a:r>
            <a:r>
              <a:rPr lang="ru-RU" sz="2800" dirty="0">
                <a:latin typeface="+mn-lt"/>
              </a:rPr>
              <a:t> комплекс — </a:t>
            </a:r>
            <a:r>
              <a:rPr lang="ru-RU" sz="2800" dirty="0">
                <a:latin typeface="+mn-lt"/>
                <a:hlinkClick r:id="rId3" tooltip="Нептун (береговий ракетний комплекс)"/>
              </a:rPr>
              <a:t>РК-360МЦ</a:t>
            </a:r>
            <a:r>
              <a:rPr lang="ru-RU" sz="2800" dirty="0">
                <a:latin typeface="+mn-lt"/>
              </a:rPr>
              <a:t>, до складу </a:t>
            </a:r>
            <a:r>
              <a:rPr lang="ru-RU" sz="2800" dirty="0" err="1">
                <a:latin typeface="+mn-lt"/>
              </a:rPr>
              <a:t>якого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входять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декілька</a:t>
            </a:r>
            <a:r>
              <a:rPr lang="ru-RU" sz="2800" dirty="0">
                <a:latin typeface="+mn-lt"/>
              </a:rPr>
              <a:t> машин: </a:t>
            </a:r>
            <a:r>
              <a:rPr lang="ru-RU" sz="2800" dirty="0" err="1">
                <a:latin typeface="+mn-lt"/>
              </a:rPr>
              <a:t>командний</a:t>
            </a:r>
            <a:r>
              <a:rPr lang="ru-RU" sz="2800" dirty="0">
                <a:latin typeface="+mn-lt"/>
              </a:rPr>
              <a:t> пункт, </a:t>
            </a:r>
            <a:r>
              <a:rPr lang="ru-RU" sz="2800" dirty="0" err="1">
                <a:latin typeface="+mn-lt"/>
              </a:rPr>
              <a:t>пускова</a:t>
            </a:r>
            <a:r>
              <a:rPr lang="ru-RU" sz="2800" dirty="0">
                <a:latin typeface="+mn-lt"/>
              </a:rPr>
              <a:t> установка, транспортно-</a:t>
            </a:r>
            <a:r>
              <a:rPr lang="ru-RU" sz="2800" dirty="0" err="1">
                <a:latin typeface="+mn-lt"/>
              </a:rPr>
              <a:t>заряджувальна</a:t>
            </a:r>
            <a:r>
              <a:rPr lang="ru-RU" sz="2800" dirty="0">
                <a:latin typeface="+mn-lt"/>
              </a:rPr>
              <a:t> машина </a:t>
            </a:r>
            <a:r>
              <a:rPr lang="ru-RU" sz="2800" dirty="0" err="1">
                <a:latin typeface="+mn-lt"/>
              </a:rPr>
              <a:t>тощо</a:t>
            </a:r>
            <a:r>
              <a:rPr lang="ru-RU" sz="2800" dirty="0">
                <a:latin typeface="+mn-lt"/>
              </a:rPr>
              <a:t>. Як </a:t>
            </a:r>
            <a:r>
              <a:rPr lang="ru-RU" sz="2800" dirty="0" err="1">
                <a:latin typeface="+mn-lt"/>
              </a:rPr>
              <a:t>корабельну</a:t>
            </a:r>
            <a:r>
              <a:rPr lang="ru-RU" sz="2800" dirty="0">
                <a:latin typeface="+mn-lt"/>
              </a:rPr>
              <a:t> платформу для ракет </a:t>
            </a:r>
            <a:r>
              <a:rPr lang="ru-RU" sz="2800" dirty="0" err="1">
                <a:latin typeface="+mn-lt"/>
              </a:rPr>
              <a:t>спершу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розглядали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катери</a:t>
            </a:r>
            <a:r>
              <a:rPr lang="ru-RU" sz="2800" dirty="0">
                <a:latin typeface="+mn-lt"/>
              </a:rPr>
              <a:t> типу </a:t>
            </a:r>
            <a:r>
              <a:rPr lang="ru-RU" sz="2800" dirty="0">
                <a:latin typeface="+mn-lt"/>
                <a:hlinkClick r:id="rId4" tooltip="Швидкохідні ракетні катери проекту «Лань»"/>
              </a:rPr>
              <a:t>«Лань»</a:t>
            </a:r>
            <a:r>
              <a:rPr lang="ru-RU" sz="2800" dirty="0">
                <a:latin typeface="+mn-lt"/>
              </a:rPr>
              <a:t>, але з 2018 року — </a:t>
            </a:r>
            <a:r>
              <a:rPr lang="ru-RU" sz="2800" dirty="0" err="1">
                <a:latin typeface="+mn-lt"/>
              </a:rPr>
              <a:t>катери</a:t>
            </a:r>
            <a:r>
              <a:rPr lang="ru-RU" sz="2800" dirty="0">
                <a:latin typeface="+mn-lt"/>
              </a:rPr>
              <a:t> типу </a:t>
            </a:r>
            <a:r>
              <a:rPr lang="ru-RU" sz="2800" dirty="0">
                <a:latin typeface="+mn-lt"/>
                <a:hlinkClick r:id="rId5" tooltip="Ракетний катер «Веспа»"/>
              </a:rPr>
              <a:t>«</a:t>
            </a:r>
            <a:r>
              <a:rPr lang="ru-RU" sz="2800" dirty="0" err="1">
                <a:latin typeface="+mn-lt"/>
                <a:hlinkClick r:id="rId5" tooltip="Ракетний катер «Веспа»"/>
              </a:rPr>
              <a:t>Веспа</a:t>
            </a:r>
            <a:r>
              <a:rPr lang="ru-RU" sz="2800" dirty="0">
                <a:latin typeface="+mn-lt"/>
                <a:hlinkClick r:id="rId5" tooltip="Ракетний катер «Веспа»"/>
              </a:rPr>
              <a:t>»</a:t>
            </a:r>
            <a:r>
              <a:rPr lang="ru-RU" sz="2800" dirty="0">
                <a:latin typeface="+mn-lt"/>
              </a:rPr>
              <a:t>. </a:t>
            </a:r>
            <a:endParaRPr lang="ru-RU" sz="2800" dirty="0" smtClean="0">
              <a:latin typeface="+mn-lt"/>
            </a:endParaRPr>
          </a:p>
          <a:p>
            <a:endParaRPr lang="uk-UA" sz="2800" dirty="0">
              <a:latin typeface="+mn-lt"/>
            </a:endParaRPr>
          </a:p>
          <a:p>
            <a:endParaRPr lang="uk-UA" sz="2800" dirty="0" smtClean="0">
              <a:latin typeface="+mn-lt"/>
            </a:endParaRPr>
          </a:p>
          <a:p>
            <a:endParaRPr lang="uk-UA" sz="2800" dirty="0">
              <a:latin typeface="+mn-lt"/>
            </a:endParaRPr>
          </a:p>
          <a:p>
            <a:endParaRPr lang="uk-UA" sz="2800" dirty="0">
              <a:latin typeface="+mn-lt"/>
            </a:endParaRPr>
          </a:p>
          <a:p>
            <a:endParaRPr lang="ru-RU" sz="2800" dirty="0" smtClean="0"/>
          </a:p>
          <a:p>
            <a:r>
              <a:rPr lang="ru-RU" sz="1600" dirty="0" smtClean="0"/>
              <a:t>УСПУ-360 </a:t>
            </a:r>
            <a:r>
              <a:rPr lang="ru-RU" sz="1600" dirty="0"/>
              <a:t>на </a:t>
            </a:r>
            <a:r>
              <a:rPr lang="ru-RU" sz="1600" dirty="0" err="1"/>
              <a:t>шасі</a:t>
            </a:r>
            <a:r>
              <a:rPr lang="ru-RU" sz="1600" dirty="0"/>
              <a:t> </a:t>
            </a:r>
            <a:r>
              <a:rPr lang="ru-RU" sz="1600" dirty="0" err="1">
                <a:hlinkClick r:id="rId6" tooltip="Tatra 815"/>
              </a:rPr>
              <a:t>Татра</a:t>
            </a:r>
            <a:r>
              <a:rPr lang="ru-RU" sz="1600" dirty="0">
                <a:hlinkClick r:id="rId6" tooltip="Tatra 815"/>
              </a:rPr>
              <a:t> 815-7</a:t>
            </a:r>
            <a:r>
              <a:rPr lang="ru-RU" sz="1600" dirty="0"/>
              <a:t>. 2021 </a:t>
            </a:r>
            <a:r>
              <a:rPr lang="ru-RU" sz="1600" dirty="0" err="1"/>
              <a:t>рік</a:t>
            </a:r>
            <a:r>
              <a:rPr lang="ru-RU" sz="1600" dirty="0"/>
              <a:t>.</a:t>
            </a:r>
          </a:p>
          <a:p>
            <a:endParaRPr lang="ru-RU" sz="2800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6" t="27899" b="13842"/>
          <a:stretch/>
        </p:blipFill>
        <p:spPr bwMode="auto">
          <a:xfrm>
            <a:off x="4910347" y="3277690"/>
            <a:ext cx="6580038" cy="28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907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1872" y="681487"/>
            <a:ext cx="106363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atin typeface="+mn-lt"/>
              </a:rPr>
              <a:t>Після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захоплення</a:t>
            </a:r>
            <a:r>
              <a:rPr lang="ru-RU" sz="2800" dirty="0" smtClean="0">
                <a:latin typeface="+mn-lt"/>
              </a:rPr>
              <a:t> </a:t>
            </a:r>
            <a:r>
              <a:rPr lang="uk-UA" sz="2800" dirty="0" smtClean="0">
                <a:latin typeface="+mn-lt"/>
              </a:rPr>
              <a:t>Росією Криму </a:t>
            </a:r>
            <a:r>
              <a:rPr lang="ru-RU" sz="2800" dirty="0" smtClean="0">
                <a:latin typeface="+mn-lt"/>
              </a:rPr>
              <a:t>в </a:t>
            </a:r>
            <a:r>
              <a:rPr lang="ru-RU" sz="2800" dirty="0">
                <a:latin typeface="+mn-lt"/>
              </a:rPr>
              <a:t>2014 </a:t>
            </a:r>
            <a:r>
              <a:rPr lang="ru-RU" sz="2800" dirty="0" err="1">
                <a:latin typeface="+mn-lt"/>
              </a:rPr>
              <a:t>році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Військово-морські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сили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Украни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втратили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основний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корабельний</a:t>
            </a:r>
            <a:r>
              <a:rPr lang="ru-RU" sz="2800" dirty="0">
                <a:latin typeface="+mn-lt"/>
              </a:rPr>
              <a:t> склад, а </a:t>
            </a:r>
            <a:r>
              <a:rPr lang="ru-RU" sz="2800" dirty="0" err="1">
                <a:latin typeface="+mn-lt"/>
              </a:rPr>
              <a:t>також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берегові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ракетні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комплекси</a:t>
            </a:r>
            <a:r>
              <a:rPr lang="ru-RU" sz="2800" dirty="0" smtClean="0">
                <a:latin typeface="+mn-lt"/>
              </a:rPr>
              <a:t> «</a:t>
            </a:r>
            <a:r>
              <a:rPr lang="ru-RU" sz="2800" dirty="0" err="1" smtClean="0">
                <a:latin typeface="+mn-lt"/>
              </a:rPr>
              <a:t>Рубіж</a:t>
            </a:r>
            <a:r>
              <a:rPr lang="ru-RU" sz="2800" dirty="0" smtClean="0">
                <a:latin typeface="+mn-lt"/>
              </a:rPr>
              <a:t>».</a:t>
            </a:r>
            <a:r>
              <a:rPr lang="de-DE" sz="2800" dirty="0" smtClean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Потенціал</a:t>
            </a:r>
            <a:r>
              <a:rPr lang="ru-RU" sz="2800" dirty="0">
                <a:latin typeface="+mn-lt"/>
              </a:rPr>
              <a:t> ВМСУ не дозволяв </a:t>
            </a:r>
            <a:r>
              <a:rPr lang="ru-RU" sz="2800" dirty="0" err="1">
                <a:latin typeface="+mn-lt"/>
              </a:rPr>
              <a:t>протидіяти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Чорноморському</a:t>
            </a:r>
            <a:r>
              <a:rPr lang="ru-RU" sz="2800" dirty="0">
                <a:latin typeface="+mn-lt"/>
              </a:rPr>
              <a:t> флоту РФ, </a:t>
            </a:r>
            <a:r>
              <a:rPr lang="ru-RU" sz="2800" dirty="0" err="1">
                <a:latin typeface="+mn-lt"/>
              </a:rPr>
              <a:t>зокрема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ймовірній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наступальній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операції</a:t>
            </a:r>
            <a:r>
              <a:rPr lang="ru-RU" sz="2800" dirty="0">
                <a:latin typeface="+mn-lt"/>
              </a:rPr>
              <a:t> РФ, разом з </a:t>
            </a:r>
            <a:r>
              <a:rPr lang="ru-RU" sz="2800" dirty="0" err="1">
                <a:latin typeface="+mn-lt"/>
              </a:rPr>
              <a:t>висадкою</a:t>
            </a:r>
            <a:r>
              <a:rPr lang="ru-RU" sz="2800" dirty="0">
                <a:latin typeface="+mn-lt"/>
              </a:rPr>
              <a:t> десанту на </a:t>
            </a:r>
            <a:r>
              <a:rPr lang="ru-RU" sz="2800" dirty="0" err="1">
                <a:latin typeface="+mn-lt"/>
              </a:rPr>
              <a:t>український</a:t>
            </a:r>
            <a:r>
              <a:rPr lang="ru-RU" sz="2800" dirty="0">
                <a:latin typeface="+mn-lt"/>
              </a:rPr>
              <a:t> берег, а </a:t>
            </a:r>
            <a:r>
              <a:rPr lang="ru-RU" sz="2800" dirty="0" err="1">
                <a:latin typeface="+mn-lt"/>
              </a:rPr>
              <a:t>також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загрозі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морської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блокади</a:t>
            </a:r>
            <a:r>
              <a:rPr lang="ru-RU" sz="2800" dirty="0">
                <a:latin typeface="+mn-lt"/>
              </a:rPr>
              <a:t>. </a:t>
            </a:r>
            <a:r>
              <a:rPr lang="ru-RU" sz="2800" dirty="0" err="1">
                <a:latin typeface="+mn-lt"/>
              </a:rPr>
              <a:t>Росія</a:t>
            </a:r>
            <a:r>
              <a:rPr lang="ru-RU" sz="2800" dirty="0">
                <a:latin typeface="+mn-lt"/>
              </a:rPr>
              <a:t> ж </a:t>
            </a:r>
            <a:r>
              <a:rPr lang="ru-RU" sz="2800" dirty="0" err="1">
                <a:latin typeface="+mn-lt"/>
              </a:rPr>
              <a:t>після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окупації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Криму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істотно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збільшила</a:t>
            </a:r>
            <a:r>
              <a:rPr lang="ru-RU" sz="2800" dirty="0">
                <a:latin typeface="+mn-lt"/>
              </a:rPr>
              <a:t> там </a:t>
            </a:r>
            <a:r>
              <a:rPr lang="ru-RU" sz="2800" dirty="0" err="1">
                <a:latin typeface="+mn-lt"/>
              </a:rPr>
              <a:t>військову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присутність</a:t>
            </a:r>
            <a:r>
              <a:rPr lang="ru-RU" sz="2800" dirty="0">
                <a:latin typeface="+mn-lt"/>
              </a:rPr>
              <a:t>: на </a:t>
            </a:r>
            <a:r>
              <a:rPr lang="ru-RU" sz="2800" dirty="0" err="1">
                <a:latin typeface="+mn-lt"/>
              </a:rPr>
              <a:t>території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Криму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розгорнула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протикорабельну</a:t>
            </a:r>
            <a:r>
              <a:rPr lang="ru-RU" sz="2800" dirty="0">
                <a:latin typeface="+mn-lt"/>
              </a:rPr>
              <a:t> систему оборони, </a:t>
            </a:r>
            <a:r>
              <a:rPr lang="ru-RU" sz="2800" dirty="0" err="1">
                <a:latin typeface="+mn-lt"/>
              </a:rPr>
              <a:t>котра</a:t>
            </a:r>
            <a:r>
              <a:rPr lang="ru-RU" sz="2800" dirty="0">
                <a:latin typeface="+mn-lt"/>
              </a:rPr>
              <a:t> включала в себе </a:t>
            </a:r>
            <a:r>
              <a:rPr lang="ru-RU" sz="2800" dirty="0" err="1">
                <a:latin typeface="+mn-lt"/>
              </a:rPr>
              <a:t>підсистему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виявлення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надводних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кораблів</a:t>
            </a:r>
            <a:r>
              <a:rPr lang="ru-RU" sz="2800" dirty="0">
                <a:latin typeface="+mn-lt"/>
              </a:rPr>
              <a:t> з </a:t>
            </a:r>
            <a:r>
              <a:rPr lang="ru-RU" sz="2800" dirty="0" err="1">
                <a:latin typeface="+mn-lt"/>
              </a:rPr>
              <a:t>дальністю</a:t>
            </a:r>
            <a:r>
              <a:rPr lang="ru-RU" sz="2800" dirty="0">
                <a:latin typeface="+mn-lt"/>
              </a:rPr>
              <a:t> до 500 км; </a:t>
            </a:r>
            <a:r>
              <a:rPr lang="ru-RU" sz="2800" dirty="0" err="1">
                <a:latin typeface="+mn-lt"/>
              </a:rPr>
              <a:t>підсистему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автоматизованого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управління</a:t>
            </a:r>
            <a:r>
              <a:rPr lang="ru-RU" sz="2800" dirty="0">
                <a:latin typeface="+mn-lt"/>
              </a:rPr>
              <a:t> і </a:t>
            </a:r>
            <a:r>
              <a:rPr lang="ru-RU" sz="2800" dirty="0" err="1">
                <a:latin typeface="+mn-lt"/>
              </a:rPr>
              <a:t>видачі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цілевказання</a:t>
            </a:r>
            <a:r>
              <a:rPr lang="ru-RU" sz="2800" dirty="0" smtClean="0">
                <a:latin typeface="+mn-lt"/>
              </a:rPr>
              <a:t>;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підсистему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вогневого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ураження</a:t>
            </a:r>
            <a:r>
              <a:rPr lang="ru-RU" sz="2800" dirty="0">
                <a:latin typeface="+mn-lt"/>
              </a:rPr>
              <a:t> з </a:t>
            </a:r>
            <a:r>
              <a:rPr lang="ru-RU" sz="2800" dirty="0" err="1">
                <a:latin typeface="+mn-lt"/>
              </a:rPr>
              <a:t>дальністю</a:t>
            </a:r>
            <a:r>
              <a:rPr lang="ru-RU" sz="2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5979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6761" y="603850"/>
            <a:ext cx="1073126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+mn-lt"/>
              </a:rPr>
              <a:t>до </a:t>
            </a:r>
            <a:r>
              <a:rPr lang="ru-RU" sz="2800" dirty="0">
                <a:latin typeface="+mn-lt"/>
              </a:rPr>
              <a:t>350 км, яка </a:t>
            </a:r>
            <a:r>
              <a:rPr lang="ru-RU" sz="2800" dirty="0" err="1">
                <a:latin typeface="+mn-lt"/>
              </a:rPr>
              <a:t>оперує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дивізіонами</a:t>
            </a:r>
            <a:r>
              <a:rPr lang="ru-RU" sz="2800" dirty="0">
                <a:latin typeface="+mn-lt"/>
              </a:rPr>
              <a:t> ПКР </a:t>
            </a:r>
            <a:r>
              <a:rPr lang="ru-RU" sz="2800" dirty="0">
                <a:latin typeface="+mn-lt"/>
                <a:hlinkClick r:id="rId2" tooltip="Бал (береговий ракетний комплекс)"/>
              </a:rPr>
              <a:t>«Бал»</a:t>
            </a:r>
            <a:r>
              <a:rPr lang="ru-RU" sz="2800" dirty="0">
                <a:latin typeface="+mn-lt"/>
              </a:rPr>
              <a:t>, </a:t>
            </a:r>
            <a:r>
              <a:rPr lang="ru-RU" sz="2800" dirty="0">
                <a:latin typeface="+mn-lt"/>
                <a:hlinkClick r:id="rId3" tooltip="Бастіон (береговий ракетний комплекс)"/>
              </a:rPr>
              <a:t>«</a:t>
            </a:r>
            <a:r>
              <a:rPr lang="ru-RU" sz="2800" dirty="0" err="1">
                <a:latin typeface="+mn-lt"/>
                <a:hlinkClick r:id="rId3" tooltip="Бастіон (береговий ракетний комплекс)"/>
              </a:rPr>
              <a:t>Бастіон</a:t>
            </a:r>
            <a:r>
              <a:rPr lang="ru-RU" sz="2800" dirty="0">
                <a:latin typeface="+mn-lt"/>
                <a:hlinkClick r:id="rId3" tooltip="Бастіон (береговий ракетний комплекс)"/>
              </a:rPr>
              <a:t>»</a:t>
            </a:r>
            <a:r>
              <a:rPr lang="ru-RU" sz="2800" dirty="0">
                <a:latin typeface="+mn-lt"/>
              </a:rPr>
              <a:t>, </a:t>
            </a:r>
            <a:r>
              <a:rPr lang="de-DE" sz="2800" dirty="0">
                <a:latin typeface="+mn-lt"/>
              </a:rPr>
              <a:t>Club-K, </a:t>
            </a:r>
            <a:r>
              <a:rPr lang="ru-RU" sz="2800" dirty="0">
                <a:latin typeface="+mn-lt"/>
              </a:rPr>
              <a:t>БРК «Утес», а </a:t>
            </a:r>
            <a:r>
              <a:rPr lang="ru-RU" sz="2800" dirty="0" err="1">
                <a:latin typeface="+mn-lt"/>
              </a:rPr>
              <a:t>також</a:t>
            </a:r>
            <a:r>
              <a:rPr lang="ru-RU" sz="2800" dirty="0">
                <a:latin typeface="+mn-lt"/>
              </a:rPr>
              <a:t> кораблями, </a:t>
            </a:r>
            <a:r>
              <a:rPr lang="ru-RU" sz="2800" dirty="0" err="1">
                <a:latin typeface="+mn-lt"/>
              </a:rPr>
              <a:t>підводними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човнами</a:t>
            </a:r>
            <a:r>
              <a:rPr lang="ru-RU" sz="2800" dirty="0">
                <a:latin typeface="+mn-lt"/>
              </a:rPr>
              <a:t> і </a:t>
            </a:r>
            <a:r>
              <a:rPr lang="ru-RU" sz="2800" dirty="0" err="1">
                <a:latin typeface="+mn-lt"/>
              </a:rPr>
              <a:t>морською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авіацією</a:t>
            </a:r>
            <a:r>
              <a:rPr lang="ru-RU" sz="2800" dirty="0">
                <a:latin typeface="+mn-lt"/>
              </a:rPr>
              <a:t> ЗС РФ. Як </a:t>
            </a:r>
            <a:r>
              <a:rPr lang="ru-RU" sz="2800" dirty="0" err="1">
                <a:latin typeface="+mn-lt"/>
              </a:rPr>
              <a:t>тимчасове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рішення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нарощення</a:t>
            </a:r>
            <a:r>
              <a:rPr lang="ru-RU" sz="2800" dirty="0">
                <a:latin typeface="+mn-lt"/>
              </a:rPr>
              <a:t> оборонного </a:t>
            </a:r>
            <a:r>
              <a:rPr lang="ru-RU" sz="2800" dirty="0" err="1">
                <a:latin typeface="+mn-lt"/>
              </a:rPr>
              <a:t>потенціалу</a:t>
            </a:r>
            <a:r>
              <a:rPr lang="ru-RU" sz="2800" dirty="0">
                <a:latin typeface="+mn-lt"/>
              </a:rPr>
              <a:t>, для ВМСУ </a:t>
            </a:r>
            <a:r>
              <a:rPr lang="ru-RU" sz="2800" dirty="0" err="1">
                <a:latin typeface="+mn-lt"/>
              </a:rPr>
              <a:t>сформували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>
                <a:latin typeface="+mn-lt"/>
                <a:hlinkClick r:id="rId4" tooltip="406-та окрема артилерійська бригада (Україна)"/>
              </a:rPr>
              <a:t>406 </a:t>
            </a:r>
            <a:r>
              <a:rPr lang="ru-RU" sz="2800" dirty="0" err="1">
                <a:latin typeface="+mn-lt"/>
                <a:hlinkClick r:id="rId4" tooltip="406-та окрема артилерійська бригада (Україна)"/>
              </a:rPr>
              <a:t>ОАБр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ствольної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артилерії</a:t>
            </a:r>
            <a:r>
              <a:rPr lang="ru-RU" sz="2800" dirty="0">
                <a:latin typeface="+mn-lt"/>
              </a:rPr>
              <a:t> і </a:t>
            </a:r>
            <a:r>
              <a:rPr lang="ru-RU" sz="2800" dirty="0">
                <a:latin typeface="+mn-lt"/>
                <a:hlinkClick r:id="rId5" tooltip="32-й реактивний артилерійський полк (Україна)"/>
              </a:rPr>
              <a:t>32 </a:t>
            </a:r>
            <a:r>
              <a:rPr lang="ru-RU" sz="2800" dirty="0" err="1">
                <a:latin typeface="+mn-lt"/>
                <a:hlinkClick r:id="rId5" tooltip="32-й реактивний артилерійський полк (Україна)"/>
              </a:rPr>
              <a:t>РеАП</a:t>
            </a:r>
            <a:r>
              <a:rPr lang="ru-RU" sz="2800" dirty="0">
                <a:latin typeface="+mn-lt"/>
              </a:rPr>
              <a:t> з установками </a:t>
            </a:r>
            <a:r>
              <a:rPr lang="ru-RU" sz="2800" dirty="0">
                <a:latin typeface="+mn-lt"/>
                <a:hlinkClick r:id="rId6" tooltip="БМ-27 «Ураган»"/>
              </a:rPr>
              <a:t>БМ-27 Ураган</a:t>
            </a:r>
            <a:r>
              <a:rPr lang="ru-RU" sz="2800" dirty="0">
                <a:latin typeface="+mn-lt"/>
              </a:rPr>
              <a:t>, </a:t>
            </a:r>
            <a:r>
              <a:rPr lang="ru-RU" sz="2800" dirty="0" err="1">
                <a:latin typeface="+mn-lt"/>
              </a:rPr>
              <a:t>проте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артилерія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має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надзвичайно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низьку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ефективність</a:t>
            </a:r>
            <a:r>
              <a:rPr lang="ru-RU" sz="2800" dirty="0">
                <a:latin typeface="+mn-lt"/>
              </a:rPr>
              <a:t> для </a:t>
            </a:r>
            <a:r>
              <a:rPr lang="ru-RU" sz="2800" dirty="0" err="1">
                <a:latin typeface="+mn-lt"/>
              </a:rPr>
              <a:t>ураження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кораблів</a:t>
            </a:r>
            <a:r>
              <a:rPr lang="ru-RU" sz="2800" dirty="0">
                <a:latin typeface="+mn-lt"/>
              </a:rPr>
              <a:t> супротивника. </a:t>
            </a:r>
            <a:r>
              <a:rPr lang="ru-RU" sz="2800" dirty="0" err="1">
                <a:latin typeface="+mn-lt"/>
              </a:rPr>
              <a:t>Питання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побудови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власного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протикорабельного</a:t>
            </a:r>
            <a:r>
              <a:rPr lang="ru-RU" sz="2800" dirty="0">
                <a:latin typeface="+mn-lt"/>
              </a:rPr>
              <a:t> ракетного комплексу </a:t>
            </a:r>
            <a:r>
              <a:rPr lang="ru-RU" sz="2800" dirty="0" err="1">
                <a:latin typeface="+mn-lt"/>
              </a:rPr>
              <a:t>було</a:t>
            </a:r>
            <a:r>
              <a:rPr lang="ru-RU" sz="2800" dirty="0">
                <a:latin typeface="+mn-lt"/>
              </a:rPr>
              <a:t> критично </a:t>
            </a:r>
            <a:r>
              <a:rPr lang="ru-RU" sz="2800" dirty="0" err="1">
                <a:latin typeface="+mn-lt"/>
              </a:rPr>
              <a:t>важливим</a:t>
            </a:r>
            <a:r>
              <a:rPr lang="ru-RU" sz="2800" dirty="0">
                <a:latin typeface="+mn-lt"/>
              </a:rPr>
              <a:t> для </a:t>
            </a:r>
            <a:r>
              <a:rPr lang="ru-RU" sz="2800" dirty="0" err="1">
                <a:latin typeface="+mn-lt"/>
              </a:rPr>
              <a:t>України</a:t>
            </a:r>
            <a:r>
              <a:rPr lang="ru-RU" sz="2800" dirty="0">
                <a:latin typeface="+mn-lt"/>
              </a:rPr>
              <a:t>, </a:t>
            </a:r>
            <a:r>
              <a:rPr lang="ru-RU" sz="2800" dirty="0" err="1">
                <a:latin typeface="+mn-lt"/>
              </a:rPr>
              <a:t>оскільки</a:t>
            </a:r>
            <a:r>
              <a:rPr lang="ru-RU" sz="2800" dirty="0">
                <a:latin typeface="+mn-lt"/>
              </a:rPr>
              <a:t> комплекс </a:t>
            </a:r>
            <a:r>
              <a:rPr lang="ru-RU" sz="2800" dirty="0" err="1">
                <a:latin typeface="+mn-lt"/>
              </a:rPr>
              <a:t>може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забезпечити</a:t>
            </a:r>
            <a:r>
              <a:rPr lang="ru-RU" sz="2800" dirty="0">
                <a:latin typeface="+mn-lt"/>
              </a:rPr>
              <a:t> контроль </a:t>
            </a:r>
            <a:r>
              <a:rPr lang="ru-RU" sz="2800" dirty="0" err="1">
                <a:latin typeface="+mn-lt"/>
              </a:rPr>
              <a:t>територіальних</a:t>
            </a:r>
            <a:r>
              <a:rPr lang="ru-RU" sz="2800" dirty="0">
                <a:latin typeface="+mn-lt"/>
              </a:rPr>
              <a:t> вод і проток, </a:t>
            </a:r>
            <a:r>
              <a:rPr lang="ru-RU" sz="2800" dirty="0" err="1">
                <a:latin typeface="+mn-lt"/>
              </a:rPr>
              <a:t>захистити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військово-морські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бази</a:t>
            </a:r>
            <a:r>
              <a:rPr lang="ru-RU" sz="2800" dirty="0">
                <a:latin typeface="+mn-lt"/>
              </a:rPr>
              <a:t>, </a:t>
            </a:r>
            <a:r>
              <a:rPr lang="ru-RU" sz="2800" dirty="0" err="1">
                <a:latin typeface="+mn-lt"/>
              </a:rPr>
              <a:t>берегові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об'єкти</a:t>
            </a:r>
            <a:r>
              <a:rPr lang="ru-RU" sz="2800" dirty="0">
                <a:latin typeface="+mn-lt"/>
              </a:rPr>
              <a:t> та </a:t>
            </a:r>
            <a:r>
              <a:rPr lang="ru-RU" sz="2800" dirty="0" err="1">
                <a:latin typeface="+mn-lt"/>
              </a:rPr>
              <a:t>інфраструктуру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узбережжя</a:t>
            </a:r>
            <a:r>
              <a:rPr lang="ru-RU" sz="2800" dirty="0">
                <a:latin typeface="+mn-lt"/>
              </a:rPr>
              <a:t>, а </a:t>
            </a:r>
            <a:r>
              <a:rPr lang="ru-RU" sz="2800" dirty="0" err="1">
                <a:latin typeface="+mn-lt"/>
              </a:rPr>
              <a:t>також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протистояти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висадці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морського</a:t>
            </a:r>
            <a:r>
              <a:rPr lang="ru-RU" sz="2800" dirty="0">
                <a:latin typeface="+mn-lt"/>
              </a:rPr>
              <a:t> десанту </a:t>
            </a:r>
            <a:r>
              <a:rPr lang="ru-RU" sz="2800" dirty="0" smtClean="0">
                <a:latin typeface="+mn-lt"/>
              </a:rPr>
              <a:t>супротивника.</a:t>
            </a:r>
          </a:p>
          <a:p>
            <a:endParaRPr lang="ru-RU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24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74453"/>
            <a:ext cx="10515600" cy="570251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>
                <a:hlinkClick r:id="rId2" tooltip="Російське вторгнення в Україну (2022)"/>
              </a:rPr>
              <a:t>російського</a:t>
            </a:r>
            <a:r>
              <a:rPr lang="ru-RU" dirty="0">
                <a:hlinkClick r:id="rId2" tooltip="Російське вторгнення в Україну (2022)"/>
              </a:rPr>
              <a:t> широкомасштабного </a:t>
            </a:r>
            <a:r>
              <a:rPr lang="ru-RU" dirty="0" err="1">
                <a:hlinkClick r:id="rId2" tooltip="Російське вторгнення в Україну (2022)"/>
              </a:rPr>
              <a:t>вторгнення</a:t>
            </a:r>
            <a:r>
              <a:rPr lang="ru-RU" dirty="0">
                <a:hlinkClick r:id="rId2" tooltip="Російське вторгнення в Україну (2022)"/>
              </a:rPr>
              <a:t> в </a:t>
            </a:r>
            <a:r>
              <a:rPr lang="ru-RU" dirty="0" err="1">
                <a:hlinkClick r:id="rId2" tooltip="Російське вторгнення в Україну (2022)"/>
              </a:rPr>
              <a:t>Україну</a:t>
            </a:r>
            <a:r>
              <a:rPr lang="ru-RU" dirty="0"/>
              <a:t> 2022 року ракета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застосована</a:t>
            </a:r>
            <a:r>
              <a:rPr lang="ru-RU" dirty="0"/>
              <a:t> в </a:t>
            </a:r>
            <a:r>
              <a:rPr lang="ru-RU" dirty="0" err="1"/>
              <a:t>бойових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14 </a:t>
            </a:r>
            <a:r>
              <a:rPr lang="ru-RU" dirty="0" err="1"/>
              <a:t>квітня</a:t>
            </a:r>
            <a:r>
              <a:rPr lang="ru-RU" dirty="0"/>
              <a:t> 2022 року ударом </a:t>
            </a:r>
            <a:r>
              <a:rPr lang="ru-RU" dirty="0" err="1"/>
              <a:t>двох</a:t>
            </a:r>
            <a:r>
              <a:rPr lang="ru-RU" dirty="0"/>
              <a:t> ракет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уражено</a:t>
            </a:r>
            <a:r>
              <a:rPr lang="ru-RU" dirty="0"/>
              <a:t> </a:t>
            </a:r>
            <a:r>
              <a:rPr lang="ru-RU" dirty="0" err="1">
                <a:hlinkClick r:id="rId3" tooltip="Москва (ракетний крейсер)"/>
              </a:rPr>
              <a:t>ракетний</a:t>
            </a:r>
            <a:r>
              <a:rPr lang="ru-RU" dirty="0">
                <a:hlinkClick r:id="rId3" tooltip="Москва (ракетний крейсер)"/>
              </a:rPr>
              <a:t> крейсер «Москва»</a:t>
            </a:r>
            <a:r>
              <a:rPr lang="ru-RU" dirty="0"/>
              <a:t>, флагман </a:t>
            </a:r>
            <a:r>
              <a:rPr lang="ru-RU" dirty="0" err="1">
                <a:hlinkClick r:id="rId4" tooltip="Чорноморський флот ВМФ Росії"/>
              </a:rPr>
              <a:t>Чорноморського</a:t>
            </a:r>
            <a:r>
              <a:rPr lang="ru-RU" dirty="0">
                <a:hlinkClick r:id="rId4" tooltip="Чорноморський флот ВМФ Росії"/>
              </a:rPr>
              <a:t> флоту ВМФ РФ</a:t>
            </a:r>
            <a:r>
              <a:rPr lang="ru-RU" dirty="0"/>
              <a:t>, на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вибухнув</a:t>
            </a:r>
            <a:r>
              <a:rPr lang="ru-RU" dirty="0"/>
              <a:t> </a:t>
            </a:r>
            <a:r>
              <a:rPr lang="ru-RU" dirty="0" err="1"/>
              <a:t>боєкомплект</a:t>
            </a:r>
            <a:r>
              <a:rPr lang="ru-RU" dirty="0"/>
              <a:t>,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крейсер затонув.</a:t>
            </a:r>
          </a:p>
          <a:p>
            <a:endParaRPr lang="ru-RU" dirty="0"/>
          </a:p>
        </p:txBody>
      </p:sp>
      <p:pic>
        <p:nvPicPr>
          <p:cNvPr id="5122" name="Picture 2" descr="https://ptoday.ru/wp-content/uploads/2022/04/356goru65e-678x38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99" r="17454" b="-1"/>
          <a:stretch/>
        </p:blipFill>
        <p:spPr bwMode="auto">
          <a:xfrm>
            <a:off x="681786" y="2642046"/>
            <a:ext cx="5330825" cy="371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01" y="2743198"/>
            <a:ext cx="5499758" cy="361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364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/>
            </a:r>
            <a:br>
              <a:rPr lang="en-US" sz="4000" smtClean="0"/>
            </a:br>
            <a:r>
              <a:rPr lang="uk-UA" sz="4000" smtClean="0"/>
              <a:t>Джерела інформації:</a:t>
            </a:r>
            <a:br>
              <a:rPr lang="uk-UA" sz="4000" smtClean="0"/>
            </a:br>
            <a:endParaRPr lang="ru-RU" sz="4000" smtClean="0"/>
          </a:p>
        </p:txBody>
      </p:sp>
      <p:sp>
        <p:nvSpPr>
          <p:cNvPr id="29698" name="Rectangle 3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uk-UA" dirty="0" smtClean="0"/>
              <a:t>Інтернет </a:t>
            </a:r>
            <a:r>
              <a:rPr lang="uk-UA" dirty="0" smtClean="0">
                <a:latin typeface="Arial" charset="0"/>
                <a:hlinkClick r:id="rId2"/>
              </a:rPr>
              <a:t>https://uk.wikipedia.org/wiki/</a:t>
            </a:r>
            <a:endParaRPr lang="uk-UA" dirty="0" smtClean="0">
              <a:latin typeface="Arial" charset="0"/>
            </a:endParaRPr>
          </a:p>
          <a:p>
            <a:pPr eaLnBrk="1" hangingPunct="1"/>
            <a:r>
              <a:rPr lang="uk-UA" dirty="0" smtClean="0">
                <a:latin typeface="Arial" charset="0"/>
              </a:rPr>
              <a:t>Сайт  “Український </a:t>
            </a:r>
            <a:r>
              <a:rPr lang="uk-UA" dirty="0" err="1" smtClean="0">
                <a:latin typeface="Arial" charset="0"/>
              </a:rPr>
              <a:t>мілітарний</a:t>
            </a:r>
            <a:r>
              <a:rPr lang="uk-UA" dirty="0" smtClean="0">
                <a:latin typeface="Arial" charset="0"/>
              </a:rPr>
              <a:t> портал”, “</a:t>
            </a:r>
            <a:r>
              <a:rPr lang="ru-RU" b="1" dirty="0"/>
              <a:t>Затонув </a:t>
            </a:r>
            <a:r>
              <a:rPr lang="ru-RU" b="1" dirty="0" err="1"/>
              <a:t>російський</a:t>
            </a:r>
            <a:r>
              <a:rPr lang="ru-RU" b="1" dirty="0"/>
              <a:t> крейсер “Москва” </a:t>
            </a:r>
            <a:r>
              <a:rPr lang="de-DE" dirty="0" smtClean="0">
                <a:latin typeface="Arial" charset="0"/>
              </a:rPr>
              <a:t>https</a:t>
            </a:r>
            <a:r>
              <a:rPr lang="de-DE" dirty="0">
                <a:latin typeface="Arial" charset="0"/>
              </a:rPr>
              <a:t>://mil.in.ua/uk/news/zatonuv-rosijskyj-krejser-moskva-minoborony-rosiyi/</a:t>
            </a:r>
            <a:endParaRPr lang="ru-RU" dirty="0" smtClean="0">
              <a:latin typeface="Arial" charset="0"/>
            </a:endParaRPr>
          </a:p>
          <a:p>
            <a:pPr eaLnBrk="1" hangingPunct="1"/>
            <a:endParaRPr lang="ru-RU" dirty="0" smtClean="0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Текст. поле 6"/>
          <p:cNvSpPr txBox="1">
            <a:spLocks noChangeArrowheads="1"/>
          </p:cNvSpPr>
          <p:nvPr/>
        </p:nvSpPr>
        <p:spPr bwMode="auto">
          <a:xfrm>
            <a:off x="2087592" y="500332"/>
            <a:ext cx="8145433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Слава </a:t>
            </a:r>
            <a:r>
              <a:rPr lang="uk-UA" sz="4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Украні</a:t>
            </a:r>
            <a:r>
              <a:rPr lang="uk-UA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endParaRPr lang="uk-UA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Героям слава!</a:t>
            </a:r>
            <a:endParaRPr lang="en-US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5" name="AutoShape 5" descr="Z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0727" name="AutoShape 7" descr="Z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0729" name="AutoShape 9" descr="Нові кораблі, авіація, ракети та бази – перспективи ВМСУ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307" y="1389032"/>
            <a:ext cx="6362019" cy="371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2187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Крилата ракета «Нептун»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49" name="Picture 1" descr="https://upload.wikimedia.org/wikipedia/commons/thumb/4/49/Flag_of_Ukraine.svg/23px-Flag_of_Ukrain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825625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52091" y="1095555"/>
            <a:ext cx="11188460" cy="5081408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Довжина</a:t>
            </a:r>
            <a:r>
              <a:rPr lang="ru-RU" dirty="0" smtClean="0"/>
              <a:t> </a:t>
            </a:r>
            <a:r>
              <a:rPr lang="ru-RU" dirty="0" err="1"/>
              <a:t>самої</a:t>
            </a:r>
            <a:r>
              <a:rPr lang="ru-RU" dirty="0"/>
              <a:t> </a:t>
            </a:r>
            <a:r>
              <a:rPr lang="ru-RU" dirty="0" err="1"/>
              <a:t>ракети</a:t>
            </a:r>
            <a:r>
              <a:rPr lang="ru-RU" dirty="0"/>
              <a:t> з </a:t>
            </a:r>
            <a:r>
              <a:rPr lang="ru-RU" dirty="0" err="1"/>
              <a:t>стартов</a:t>
            </a:r>
            <a:r>
              <a:rPr lang="ru-RU" i="1" dirty="0" err="1"/>
              <a:t>и</a:t>
            </a:r>
            <a:r>
              <a:rPr lang="ru-RU" dirty="0" err="1"/>
              <a:t>м</a:t>
            </a:r>
            <a:r>
              <a:rPr lang="ru-RU" dirty="0"/>
              <a:t> </a:t>
            </a:r>
            <a:r>
              <a:rPr lang="ru-RU" dirty="0" err="1"/>
              <a:t>двигуном</a:t>
            </a:r>
            <a:r>
              <a:rPr lang="ru-RU" dirty="0"/>
              <a:t> — 5050 </a:t>
            </a:r>
            <a:r>
              <a:rPr lang="ru-RU" dirty="0" smtClean="0"/>
              <a:t>мм. </a:t>
            </a:r>
            <a:r>
              <a:rPr lang="ru-RU" dirty="0" err="1"/>
              <a:t>Стартова</a:t>
            </a:r>
            <a:r>
              <a:rPr lang="ru-RU" dirty="0"/>
              <a:t> </a:t>
            </a:r>
            <a:r>
              <a:rPr lang="ru-RU" dirty="0" err="1"/>
              <a:t>маса</a:t>
            </a:r>
            <a:r>
              <a:rPr lang="ru-RU" dirty="0"/>
              <a:t> </a:t>
            </a:r>
            <a:r>
              <a:rPr lang="ru-RU" dirty="0" err="1"/>
              <a:t>ракети</a:t>
            </a:r>
            <a:r>
              <a:rPr lang="ru-RU" dirty="0"/>
              <a:t> — </a:t>
            </a:r>
            <a:r>
              <a:rPr lang="ru-RU" dirty="0" err="1"/>
              <a:t>близько</a:t>
            </a:r>
            <a:r>
              <a:rPr lang="ru-RU" dirty="0"/>
              <a:t> 870 кг, </a:t>
            </a:r>
            <a:r>
              <a:rPr lang="ru-RU" dirty="0" err="1"/>
              <a:t>бойової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- 150 </a:t>
            </a:r>
            <a:r>
              <a:rPr lang="ru-RU" dirty="0" smtClean="0"/>
              <a:t>кг. </a:t>
            </a:r>
            <a:r>
              <a:rPr lang="ru-RU" dirty="0" err="1"/>
              <a:t>Цих</a:t>
            </a:r>
            <a:r>
              <a:rPr lang="ru-RU" dirty="0"/>
              <a:t> характеристик </a:t>
            </a:r>
            <a:r>
              <a:rPr lang="ru-RU" dirty="0" err="1"/>
              <a:t>достатньо</a:t>
            </a:r>
            <a:r>
              <a:rPr lang="ru-RU" dirty="0"/>
              <a:t> для </a:t>
            </a:r>
            <a:r>
              <a:rPr lang="ru-RU" dirty="0" err="1"/>
              <a:t>ураження</a:t>
            </a:r>
            <a:r>
              <a:rPr lang="ru-RU" dirty="0"/>
              <a:t> </a:t>
            </a:r>
            <a:r>
              <a:rPr lang="ru-RU" dirty="0" err="1"/>
              <a:t>бойових</a:t>
            </a:r>
            <a:r>
              <a:rPr lang="ru-RU" dirty="0"/>
              <a:t> </a:t>
            </a:r>
            <a:r>
              <a:rPr lang="ru-RU" dirty="0" err="1"/>
              <a:t>надводних</a:t>
            </a:r>
            <a:r>
              <a:rPr lang="ru-RU" dirty="0"/>
              <a:t> </a:t>
            </a:r>
            <a:r>
              <a:rPr lang="ru-RU" dirty="0" err="1"/>
              <a:t>кораблів</a:t>
            </a:r>
            <a:r>
              <a:rPr lang="ru-RU" dirty="0"/>
              <a:t> і </a:t>
            </a:r>
            <a:r>
              <a:rPr lang="ru-RU" dirty="0" err="1"/>
              <a:t>транспортних</a:t>
            </a:r>
            <a:r>
              <a:rPr lang="ru-RU" dirty="0"/>
              <a:t> суден </a:t>
            </a:r>
            <a:r>
              <a:rPr lang="ru-RU" dirty="0" err="1"/>
              <a:t>водотоннажністю</a:t>
            </a:r>
            <a:r>
              <a:rPr lang="ru-RU" dirty="0"/>
              <a:t> до 5000 </a:t>
            </a:r>
            <a:r>
              <a:rPr lang="ru-RU" dirty="0" smtClean="0"/>
              <a:t>тонн. </a:t>
            </a:r>
            <a:r>
              <a:rPr lang="ru-RU" dirty="0"/>
              <a:t>Ракета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хрестоподібне</a:t>
            </a:r>
            <a:r>
              <a:rPr lang="ru-RU" dirty="0"/>
              <a:t> </a:t>
            </a:r>
            <a:r>
              <a:rPr lang="ru-RU" dirty="0" err="1"/>
              <a:t>складане</a:t>
            </a:r>
            <a:r>
              <a:rPr lang="ru-RU" dirty="0"/>
              <a:t> </a:t>
            </a:r>
            <a:r>
              <a:rPr lang="ru-RU" dirty="0" err="1" smtClean="0"/>
              <a:t>крило</a:t>
            </a:r>
            <a:r>
              <a:rPr lang="ru-RU" dirty="0" smtClean="0"/>
              <a:t>. </a:t>
            </a:r>
            <a:endParaRPr lang="ru-RU" dirty="0"/>
          </a:p>
          <a:p>
            <a:pPr marL="0" indent="0">
              <a:buNone/>
            </a:pPr>
            <a:endParaRPr lang="ru-RU" b="1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928" y="3140015"/>
            <a:ext cx="6245525" cy="320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81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60717"/>
            <a:ext cx="10515600" cy="5616246"/>
          </a:xfrm>
        </p:spPr>
        <p:txBody>
          <a:bodyPr/>
          <a:lstStyle/>
          <a:p>
            <a:r>
              <a:rPr lang="ru-RU" b="1" dirty="0"/>
              <a:t>Р-360 «</a:t>
            </a:r>
            <a:r>
              <a:rPr lang="ru-RU" b="1" dirty="0" err="1"/>
              <a:t>Непту́н</a:t>
            </a:r>
            <a:r>
              <a:rPr lang="ru-RU" b="1" dirty="0"/>
              <a:t>»</a:t>
            </a:r>
            <a:r>
              <a:rPr lang="ru-RU" dirty="0"/>
              <a:t> — 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>
                <a:hlinkClick r:id="rId2" tooltip="Протикорабельна ракета"/>
              </a:rPr>
              <a:t>протикорабельна</a:t>
            </a:r>
            <a:r>
              <a:rPr lang="ru-RU" dirty="0">
                <a:hlinkClick r:id="rId2" tooltip="Протикорабельна ракета"/>
              </a:rPr>
              <a:t> </a:t>
            </a:r>
            <a:r>
              <a:rPr lang="ru-RU" dirty="0" err="1">
                <a:hlinkClick r:id="rId2" tooltip="Протикорабельна ракета"/>
              </a:rPr>
              <a:t>крилата</a:t>
            </a:r>
            <a:r>
              <a:rPr lang="ru-RU" dirty="0">
                <a:hlinkClick r:id="rId2" tooltip="Протикорабельна ракета"/>
              </a:rPr>
              <a:t> ракета</a:t>
            </a:r>
            <a:r>
              <a:rPr lang="ru-RU" dirty="0"/>
              <a:t>. </a:t>
            </a:r>
            <a:r>
              <a:rPr lang="ru-RU" dirty="0" err="1"/>
              <a:t>Розроблена</a:t>
            </a:r>
            <a:r>
              <a:rPr lang="ru-RU" dirty="0"/>
              <a:t> в </a:t>
            </a:r>
            <a:r>
              <a:rPr lang="ru-RU" dirty="0" err="1"/>
              <a:t>київському</a:t>
            </a:r>
            <a:r>
              <a:rPr lang="ru-RU" dirty="0"/>
              <a:t> </a:t>
            </a:r>
            <a:r>
              <a:rPr lang="ru-RU" dirty="0" err="1">
                <a:hlinkClick r:id="rId3" tooltip="Луч (конструкторське бюро)"/>
              </a:rPr>
              <a:t>конструкторському</a:t>
            </a:r>
            <a:r>
              <a:rPr lang="ru-RU" dirty="0">
                <a:hlinkClick r:id="rId3" tooltip="Луч (конструкторське бюро)"/>
              </a:rPr>
              <a:t> бюро «Луч»</a:t>
            </a:r>
            <a:r>
              <a:rPr lang="ru-RU" dirty="0"/>
              <a:t> у 2012―2020 роках. 2020 року </a:t>
            </a:r>
            <a:r>
              <a:rPr lang="ru-RU" dirty="0" err="1"/>
              <a:t>береговий</a:t>
            </a:r>
            <a:r>
              <a:rPr lang="ru-RU" dirty="0"/>
              <a:t> комплекс </a:t>
            </a:r>
            <a:r>
              <a:rPr lang="ru-RU" dirty="0">
                <a:hlinkClick r:id="rId4" tooltip="Нептун (береговий ракетний комплекс)"/>
              </a:rPr>
              <a:t>РК-360МЦ «Нептун»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ракети</a:t>
            </a:r>
            <a:r>
              <a:rPr lang="ru-RU" dirty="0"/>
              <a:t> </a:t>
            </a:r>
            <a:r>
              <a:rPr lang="ru-RU" dirty="0" err="1"/>
              <a:t>прийнятий</a:t>
            </a:r>
            <a:r>
              <a:rPr lang="ru-RU" dirty="0"/>
              <a:t> на </a:t>
            </a:r>
            <a:r>
              <a:rPr lang="ru-RU" dirty="0" err="1"/>
              <a:t>озброєння</a:t>
            </a:r>
            <a:r>
              <a:rPr lang="ru-RU" dirty="0"/>
              <a:t> </a:t>
            </a:r>
            <a:r>
              <a:rPr lang="ru-RU" dirty="0" err="1">
                <a:hlinkClick r:id="rId5" tooltip="Збройні сили України"/>
              </a:rPr>
              <a:t>Збройних</a:t>
            </a:r>
            <a:r>
              <a:rPr lang="ru-RU" dirty="0">
                <a:hlinkClick r:id="rId5" tooltip="Збройні сили України"/>
              </a:rPr>
              <a:t> сил </a:t>
            </a:r>
            <a:r>
              <a:rPr lang="ru-RU" dirty="0" err="1">
                <a:hlinkClick r:id="rId5" tooltip="Збройні сили України"/>
              </a:rPr>
              <a:t>України</a:t>
            </a:r>
            <a:r>
              <a:rPr lang="ru-RU" dirty="0"/>
              <a:t>. </a:t>
            </a:r>
          </a:p>
          <a:p>
            <a:r>
              <a:rPr lang="ru-RU" dirty="0"/>
              <a:t>Ракета </a:t>
            </a:r>
            <a:r>
              <a:rPr lang="ru-RU" dirty="0" err="1"/>
              <a:t>призначена</a:t>
            </a:r>
            <a:r>
              <a:rPr lang="ru-RU" dirty="0"/>
              <a:t> для </a:t>
            </a:r>
            <a:r>
              <a:rPr lang="ru-RU" dirty="0" err="1"/>
              <a:t>знищення</a:t>
            </a:r>
            <a:r>
              <a:rPr lang="ru-RU" dirty="0"/>
              <a:t> </a:t>
            </a:r>
            <a:r>
              <a:rPr lang="ru-RU" dirty="0" err="1"/>
              <a:t>кораблів</a:t>
            </a:r>
            <a:r>
              <a:rPr lang="ru-RU" dirty="0"/>
              <a:t> </a:t>
            </a:r>
            <a:r>
              <a:rPr lang="ru-RU" dirty="0" err="1">
                <a:hlinkClick r:id="rId6" tooltip="Водотоннажність"/>
              </a:rPr>
              <a:t>водотоннажністю</a:t>
            </a:r>
            <a:r>
              <a:rPr lang="ru-RU" dirty="0"/>
              <a:t> до 5000 тонн і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>
                <a:hlinkClick r:id="rId7" tooltip="Бойова частина"/>
              </a:rPr>
              <a:t>бойову</a:t>
            </a:r>
            <a:r>
              <a:rPr lang="ru-RU" dirty="0">
                <a:hlinkClick r:id="rId7" tooltip="Бойова частина"/>
              </a:rPr>
              <a:t> </a:t>
            </a:r>
            <a:r>
              <a:rPr lang="ru-RU" dirty="0" err="1">
                <a:hlinkClick r:id="rId7" tooltip="Бойова частина"/>
              </a:rPr>
              <a:t>частину</a:t>
            </a:r>
            <a:r>
              <a:rPr lang="ru-RU" dirty="0"/>
              <a:t> </a:t>
            </a:r>
            <a:r>
              <a:rPr lang="ru-RU" dirty="0" err="1"/>
              <a:t>масою</a:t>
            </a:r>
            <a:r>
              <a:rPr lang="ru-RU" dirty="0"/>
              <a:t> 150 кг. </a:t>
            </a:r>
            <a:r>
              <a:rPr lang="ru-RU" dirty="0" err="1"/>
              <a:t>Дальність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ракети</a:t>
            </a:r>
            <a:r>
              <a:rPr lang="ru-RU" dirty="0"/>
              <a:t> — до 280 км. Ракета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>
                <a:hlinkClick r:id="rId8" tooltip="Швидкість звуку"/>
              </a:rPr>
              <a:t>дозвукову</a:t>
            </a:r>
            <a:r>
              <a:rPr lang="ru-RU" dirty="0">
                <a:hlinkClick r:id="rId8" tooltip="Швидкість звуку"/>
              </a:rPr>
              <a:t> </a:t>
            </a:r>
            <a:r>
              <a:rPr lang="ru-RU" dirty="0" err="1">
                <a:hlinkClick r:id="rId8" tooltip="Швидкість звуку"/>
              </a:rPr>
              <a:t>швидкість</a:t>
            </a:r>
            <a:r>
              <a:rPr lang="ru-RU" dirty="0"/>
              <a:t> (900 км/год) і </a:t>
            </a:r>
            <a:r>
              <a:rPr lang="ru-RU" dirty="0" err="1"/>
              <a:t>здійснює</a:t>
            </a:r>
            <a:r>
              <a:rPr lang="ru-RU" dirty="0"/>
              <a:t> </a:t>
            </a:r>
            <a:r>
              <a:rPr lang="ru-RU" dirty="0" err="1"/>
              <a:t>політ</a:t>
            </a:r>
            <a:r>
              <a:rPr lang="ru-RU" dirty="0"/>
              <a:t> на над </a:t>
            </a:r>
            <a:r>
              <a:rPr lang="ru-RU" dirty="0" err="1"/>
              <a:t>малих</a:t>
            </a:r>
            <a:r>
              <a:rPr lang="ru-RU" dirty="0"/>
              <a:t> </a:t>
            </a:r>
            <a:r>
              <a:rPr lang="ru-RU" dirty="0" err="1"/>
              <a:t>висотах</a:t>
            </a:r>
            <a:r>
              <a:rPr lang="ru-RU" dirty="0"/>
              <a:t> —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метрів</a:t>
            </a:r>
            <a:r>
              <a:rPr lang="ru-RU" dirty="0"/>
              <a:t> над </a:t>
            </a:r>
            <a:r>
              <a:rPr lang="ru-RU" dirty="0" err="1"/>
              <a:t>рівнем</a:t>
            </a:r>
            <a:r>
              <a:rPr lang="ru-RU" dirty="0"/>
              <a:t> моря. Ракета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маневрувати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польоту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570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81257"/>
            <a:ext cx="10515600" cy="5895706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Р-360 </a:t>
            </a:r>
            <a:r>
              <a:rPr lang="ru-RU" dirty="0"/>
              <a:t>«Нептун»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81257"/>
            <a:ext cx="81280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988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0717" y="431321"/>
            <a:ext cx="11162581" cy="5745642"/>
          </a:xfrm>
        </p:spPr>
        <p:txBody>
          <a:bodyPr/>
          <a:lstStyle/>
          <a:p>
            <a:r>
              <a:rPr lang="ru-RU" b="1" dirty="0" err="1"/>
              <a:t>Бойова</a:t>
            </a:r>
            <a:r>
              <a:rPr lang="ru-RU" b="1" dirty="0"/>
              <a:t> </a:t>
            </a:r>
            <a:r>
              <a:rPr lang="ru-RU" b="1" dirty="0" err="1"/>
              <a:t>частина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Тип </a:t>
            </a:r>
            <a:r>
              <a:rPr lang="ru-RU" dirty="0" err="1"/>
              <a:t>бойової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 — </a:t>
            </a:r>
            <a:r>
              <a:rPr lang="ru-RU" dirty="0" err="1">
                <a:hlinkClick r:id="rId2" tooltip="Осколково-фугасний снаряд"/>
              </a:rPr>
              <a:t>осколково-фугасна</a:t>
            </a:r>
            <a:r>
              <a:rPr lang="ru-RU" dirty="0"/>
              <a:t> </a:t>
            </a:r>
            <a:r>
              <a:rPr lang="ru-RU" dirty="0" err="1"/>
              <a:t>проникаючого</a:t>
            </a:r>
            <a:r>
              <a:rPr lang="ru-RU" dirty="0"/>
              <a:t> типу, </a:t>
            </a:r>
            <a:r>
              <a:rPr lang="ru-RU" dirty="0" err="1"/>
              <a:t>маса</a:t>
            </a:r>
            <a:r>
              <a:rPr lang="ru-RU" dirty="0"/>
              <a:t> — 150 </a:t>
            </a:r>
            <a:r>
              <a:rPr lang="ru-RU" dirty="0" smtClean="0"/>
              <a:t>кг. </a:t>
            </a:r>
            <a:r>
              <a:rPr lang="ru-RU" dirty="0" err="1"/>
              <a:t>Бойова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приводиться в </a:t>
            </a:r>
            <a:r>
              <a:rPr lang="ru-RU" dirty="0" err="1"/>
              <a:t>дію</a:t>
            </a:r>
            <a:r>
              <a:rPr lang="ru-RU" dirty="0"/>
              <a:t> </a:t>
            </a:r>
            <a:r>
              <a:rPr lang="ru-RU" dirty="0" err="1">
                <a:hlinkClick r:id="rId3" tooltip="Підривач"/>
              </a:rPr>
              <a:t>підривачем</a:t>
            </a:r>
            <a:r>
              <a:rPr lang="ru-RU" dirty="0"/>
              <a:t> при </a:t>
            </a:r>
            <a:r>
              <a:rPr lang="ru-RU" dirty="0" err="1"/>
              <a:t>контакті</a:t>
            </a:r>
            <a:r>
              <a:rPr lang="ru-RU" dirty="0"/>
              <a:t> з </a:t>
            </a:r>
            <a:r>
              <a:rPr lang="ru-RU" dirty="0" err="1"/>
              <a:t>ціллю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дистанційно</a:t>
            </a:r>
            <a:r>
              <a:rPr lang="ru-RU" dirty="0"/>
              <a:t> — </a:t>
            </a:r>
            <a:r>
              <a:rPr lang="ru-RU" dirty="0" err="1"/>
              <a:t>неконтактними</a:t>
            </a:r>
            <a:r>
              <a:rPr lang="ru-RU" dirty="0"/>
              <a:t> </a:t>
            </a:r>
            <a:r>
              <a:rPr lang="ru-RU" dirty="0" smtClean="0"/>
              <a:t>датчиками.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вересні</a:t>
            </a:r>
            <a:r>
              <a:rPr lang="ru-RU" dirty="0"/>
              <a:t> 2021 року стало </a:t>
            </a:r>
            <a:r>
              <a:rPr lang="ru-RU" dirty="0" err="1"/>
              <a:t>відомо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державне</a:t>
            </a:r>
            <a:r>
              <a:rPr lang="ru-RU" dirty="0"/>
              <a:t> </a:t>
            </a:r>
            <a:r>
              <a:rPr lang="ru-RU" dirty="0" err="1"/>
              <a:t>підприємство</a:t>
            </a:r>
            <a:r>
              <a:rPr lang="ru-RU" dirty="0"/>
              <a:t> «</a:t>
            </a:r>
            <a:r>
              <a:rPr lang="ru-RU" dirty="0" err="1"/>
              <a:t>Спецоборонмаш</a:t>
            </a:r>
            <a:r>
              <a:rPr lang="ru-RU" dirty="0"/>
              <a:t>» (входить до ДК «</a:t>
            </a:r>
            <a:r>
              <a:rPr lang="ru-RU" dirty="0" err="1"/>
              <a:t>Укроборонпром</a:t>
            </a:r>
            <a:r>
              <a:rPr lang="ru-RU" dirty="0"/>
              <a:t>») </a:t>
            </a:r>
            <a:r>
              <a:rPr lang="ru-RU" dirty="0" err="1"/>
              <a:t>впровадило</a:t>
            </a:r>
            <a:r>
              <a:rPr lang="ru-RU" dirty="0"/>
              <a:t> </a:t>
            </a:r>
            <a:r>
              <a:rPr lang="ru-RU" dirty="0" err="1"/>
              <a:t>технологію</a:t>
            </a:r>
            <a:r>
              <a:rPr lang="ru-RU" dirty="0"/>
              <a:t> вакуумно-кускового </a:t>
            </a:r>
            <a:r>
              <a:rPr lang="ru-RU" dirty="0" err="1"/>
              <a:t>спорядження</a:t>
            </a:r>
            <a:r>
              <a:rPr lang="ru-RU" dirty="0"/>
              <a:t> </a:t>
            </a:r>
            <a:r>
              <a:rPr lang="ru-RU" dirty="0" err="1"/>
              <a:t>вибухівкою</a:t>
            </a:r>
            <a:r>
              <a:rPr lang="ru-RU" dirty="0"/>
              <a:t> </a:t>
            </a:r>
            <a:r>
              <a:rPr lang="ru-RU" dirty="0" err="1"/>
              <a:t>бойової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Б-360 </a:t>
            </a:r>
            <a:r>
              <a:rPr lang="ru-RU" dirty="0" err="1"/>
              <a:t>ракети</a:t>
            </a:r>
            <a:r>
              <a:rPr lang="ru-RU" dirty="0"/>
              <a:t> Р-360 комплексу «Нептун». </a:t>
            </a:r>
            <a:r>
              <a:rPr lang="ru-RU" dirty="0" err="1"/>
              <a:t>Завдяки</a:t>
            </a:r>
            <a:r>
              <a:rPr lang="ru-RU" dirty="0"/>
              <a:t> вакуумно-кусковому </a:t>
            </a:r>
            <a:r>
              <a:rPr lang="ru-RU" dirty="0" err="1"/>
              <a:t>заливанню</a:t>
            </a:r>
            <a:r>
              <a:rPr lang="ru-RU" dirty="0"/>
              <a:t> </a:t>
            </a:r>
            <a:r>
              <a:rPr lang="ru-RU" dirty="0" err="1"/>
              <a:t>вражаюча</a:t>
            </a:r>
            <a:r>
              <a:rPr lang="ru-RU" dirty="0"/>
              <a:t> </a:t>
            </a:r>
            <a:r>
              <a:rPr lang="ru-RU" dirty="0" err="1"/>
              <a:t>дія</a:t>
            </a:r>
            <a:r>
              <a:rPr lang="ru-RU" dirty="0"/>
              <a:t> </a:t>
            </a:r>
            <a:r>
              <a:rPr lang="ru-RU" dirty="0" err="1"/>
              <a:t>боєприпасів</a:t>
            </a:r>
            <a:r>
              <a:rPr lang="ru-RU" dirty="0"/>
              <a:t>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 smtClean="0"/>
              <a:t>посилюється</a:t>
            </a:r>
            <a:r>
              <a:rPr lang="ru-RU" dirty="0" smtClean="0"/>
              <a:t>. </a:t>
            </a:r>
            <a:endParaRPr lang="ru-RU" dirty="0"/>
          </a:p>
          <a:p>
            <a:pPr marL="0" indent="0">
              <a:buNone/>
            </a:pPr>
            <a:endParaRPr lang="ru-RU" b="1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91" y="4364966"/>
            <a:ext cx="3187730" cy="177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066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947" y="439947"/>
            <a:ext cx="11283351" cy="5737016"/>
          </a:xfrm>
        </p:spPr>
        <p:txBody>
          <a:bodyPr/>
          <a:lstStyle/>
          <a:p>
            <a:r>
              <a:rPr lang="ru-RU" b="1" dirty="0" err="1"/>
              <a:t>Електроніка</a:t>
            </a:r>
            <a:endParaRPr lang="ru-RU" b="1" dirty="0"/>
          </a:p>
          <a:p>
            <a:pPr marL="0" indent="0">
              <a:buNone/>
            </a:pPr>
            <a:r>
              <a:rPr lang="ru-RU" dirty="0" err="1">
                <a:hlinkClick r:id="rId2" tooltip="Голівка самонаведення"/>
              </a:rPr>
              <a:t>Голівку</a:t>
            </a:r>
            <a:r>
              <a:rPr lang="ru-RU" dirty="0">
                <a:hlinkClick r:id="rId2" tooltip="Голівка самонаведення"/>
              </a:rPr>
              <a:t> </a:t>
            </a:r>
            <a:r>
              <a:rPr lang="ru-RU" dirty="0" err="1">
                <a:hlinkClick r:id="rId2" tooltip="Голівка самонаведення"/>
              </a:rPr>
              <a:t>самонаведення</a:t>
            </a:r>
            <a:r>
              <a:rPr lang="ru-RU" dirty="0"/>
              <a:t> для </a:t>
            </a:r>
            <a:r>
              <a:rPr lang="ru-RU" dirty="0" err="1"/>
              <a:t>ракети</a:t>
            </a:r>
            <a:r>
              <a:rPr lang="ru-RU" dirty="0"/>
              <a:t> </a:t>
            </a:r>
            <a:r>
              <a:rPr lang="ru-RU" dirty="0" err="1"/>
              <a:t>розроблено</a:t>
            </a:r>
            <a:r>
              <a:rPr lang="ru-RU" dirty="0"/>
              <a:t> НВП </a:t>
            </a:r>
            <a:r>
              <a:rPr lang="ru-RU" dirty="0">
                <a:hlinkClick r:id="rId3" tooltip="Радіонікс"/>
              </a:rPr>
              <a:t>«</a:t>
            </a:r>
            <a:r>
              <a:rPr lang="ru-RU" dirty="0" err="1">
                <a:hlinkClick r:id="rId3" tooltip="Радіонікс"/>
              </a:rPr>
              <a:t>Радіонікс</a:t>
            </a:r>
            <a:r>
              <a:rPr lang="ru-RU" dirty="0" smtClean="0">
                <a:hlinkClick r:id="rId3" tooltip="Радіонікс"/>
              </a:rPr>
              <a:t>»</a:t>
            </a:r>
            <a:r>
              <a:rPr lang="ru-RU" dirty="0" smtClean="0"/>
              <a:t>. </a:t>
            </a:r>
            <a:r>
              <a:rPr lang="ru-RU" dirty="0"/>
              <a:t>Вона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надвисокі</a:t>
            </a:r>
            <a:r>
              <a:rPr lang="ru-RU" dirty="0"/>
              <a:t> кути </a:t>
            </a:r>
            <a:r>
              <a:rPr lang="ru-RU" dirty="0" err="1"/>
              <a:t>огляду</a:t>
            </a:r>
            <a:r>
              <a:rPr lang="ru-RU" dirty="0"/>
              <a:t> ±60°, </a:t>
            </a:r>
            <a:r>
              <a:rPr lang="ru-RU" dirty="0" err="1"/>
              <a:t>здатна</a:t>
            </a:r>
            <a:r>
              <a:rPr lang="ru-RU" dirty="0"/>
              <a:t> </a:t>
            </a:r>
            <a:r>
              <a:rPr lang="ru-RU" dirty="0" err="1"/>
              <a:t>побачити</a:t>
            </a:r>
            <a:r>
              <a:rPr lang="ru-RU" dirty="0"/>
              <a:t> та </a:t>
            </a:r>
            <a:r>
              <a:rPr lang="ru-RU" dirty="0" err="1"/>
              <a:t>захопити</a:t>
            </a:r>
            <a:r>
              <a:rPr lang="ru-RU" dirty="0"/>
              <a:t> </a:t>
            </a:r>
            <a:r>
              <a:rPr lang="ru-RU" dirty="0" err="1"/>
              <a:t>ціль</a:t>
            </a:r>
            <a:r>
              <a:rPr lang="ru-RU" dirty="0"/>
              <a:t> на </a:t>
            </a:r>
            <a:r>
              <a:rPr lang="ru-RU" dirty="0" err="1"/>
              <a:t>відстані</a:t>
            </a:r>
            <a:r>
              <a:rPr lang="ru-RU" dirty="0"/>
              <a:t> у 50 км,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стійка</a:t>
            </a:r>
            <a:r>
              <a:rPr lang="ru-RU" dirty="0"/>
              <a:t> до </a:t>
            </a:r>
            <a:r>
              <a:rPr lang="ru-RU" dirty="0" err="1"/>
              <a:t>радіолокаційних</a:t>
            </a:r>
            <a:r>
              <a:rPr lang="ru-RU" dirty="0"/>
              <a:t> </a:t>
            </a:r>
            <a:r>
              <a:rPr lang="ru-RU" dirty="0" err="1"/>
              <a:t>завад</a:t>
            </a:r>
            <a:r>
              <a:rPr lang="ru-RU" dirty="0"/>
              <a:t> противника. </a:t>
            </a:r>
            <a:r>
              <a:rPr lang="de-DE" dirty="0">
                <a:hlinkClick r:id="rId4" tooltip="Defense Express"/>
              </a:rPr>
              <a:t>Defense express</a:t>
            </a:r>
            <a:r>
              <a:rPr lang="de-DE" dirty="0"/>
              <a:t> </a:t>
            </a:r>
            <a:r>
              <a:rPr lang="ru-RU" dirty="0"/>
              <a:t>наводить приклад головки </a:t>
            </a:r>
            <a:r>
              <a:rPr lang="de-DE" dirty="0"/>
              <a:t>AN/DSQ-28 </a:t>
            </a:r>
            <a:r>
              <a:rPr lang="ru-RU" dirty="0" err="1"/>
              <a:t>американської</a:t>
            </a:r>
            <a:r>
              <a:rPr lang="ru-RU" dirty="0"/>
              <a:t> </a:t>
            </a:r>
            <a:r>
              <a:rPr lang="ru-RU" dirty="0">
                <a:hlinkClick r:id="rId5" tooltip="Гарпун (ракета)"/>
              </a:rPr>
              <a:t>ПКР Гарпун</a:t>
            </a:r>
            <a:r>
              <a:rPr lang="ru-RU" dirty="0"/>
              <a:t>, яка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слабші</a:t>
            </a:r>
            <a:r>
              <a:rPr lang="ru-RU" dirty="0"/>
              <a:t> характеристики: кути </a:t>
            </a:r>
            <a:r>
              <a:rPr lang="ru-RU" dirty="0" err="1"/>
              <a:t>огляду</a:t>
            </a:r>
            <a:r>
              <a:rPr lang="ru-RU" dirty="0"/>
              <a:t> </a:t>
            </a:r>
            <a:r>
              <a:rPr lang="ru-RU" dirty="0" err="1"/>
              <a:t>становлять</a:t>
            </a:r>
            <a:r>
              <a:rPr lang="ru-RU" dirty="0"/>
              <a:t> ±45</a:t>
            </a:r>
            <a:r>
              <a:rPr lang="ru-RU" dirty="0" smtClean="0"/>
              <a:t>°. </a:t>
            </a:r>
          </a:p>
          <a:p>
            <a:r>
              <a:rPr lang="ru-RU" b="1" dirty="0" err="1"/>
              <a:t>Двигун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Ракета </a:t>
            </a:r>
            <a:r>
              <a:rPr lang="ru-RU" dirty="0" err="1"/>
              <a:t>має</a:t>
            </a:r>
            <a:r>
              <a:rPr lang="ru-RU" dirty="0"/>
              <a:t> два </a:t>
            </a:r>
            <a:r>
              <a:rPr lang="ru-RU" dirty="0" err="1"/>
              <a:t>двигуни</a:t>
            </a:r>
            <a:r>
              <a:rPr lang="ru-RU" dirty="0"/>
              <a:t> — </a:t>
            </a:r>
            <a:r>
              <a:rPr lang="ru-RU" dirty="0" err="1"/>
              <a:t>стартовий</a:t>
            </a:r>
            <a:r>
              <a:rPr lang="ru-RU" dirty="0"/>
              <a:t> і </a:t>
            </a:r>
            <a:r>
              <a:rPr lang="ru-RU" dirty="0" err="1"/>
              <a:t>маршовий</a:t>
            </a:r>
            <a:r>
              <a:rPr lang="ru-RU" dirty="0"/>
              <a:t>. </a:t>
            </a:r>
            <a:r>
              <a:rPr lang="ru-RU" dirty="0" err="1"/>
              <a:t>Стартовий</a:t>
            </a:r>
            <a:r>
              <a:rPr lang="ru-RU" dirty="0"/>
              <a:t> </a:t>
            </a:r>
            <a:r>
              <a:rPr lang="ru-RU" dirty="0" err="1"/>
              <a:t>двигун</a:t>
            </a:r>
            <a:r>
              <a:rPr lang="ru-RU" dirty="0"/>
              <a:t> 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стартовий</a:t>
            </a:r>
            <a:r>
              <a:rPr lang="ru-RU" dirty="0"/>
              <a:t> </a:t>
            </a:r>
            <a:r>
              <a:rPr lang="ru-RU" dirty="0" err="1"/>
              <a:t>прискорювач</a:t>
            </a:r>
            <a:r>
              <a:rPr lang="ru-RU" dirty="0"/>
              <a:t>, </a:t>
            </a:r>
            <a:r>
              <a:rPr lang="ru-RU" dirty="0" err="1"/>
              <a:t>узятий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зенітної</a:t>
            </a:r>
            <a:r>
              <a:rPr lang="ru-RU" dirty="0"/>
              <a:t> </a:t>
            </a:r>
            <a:r>
              <a:rPr lang="ru-RU" dirty="0" err="1"/>
              <a:t>ракети</a:t>
            </a:r>
            <a:r>
              <a:rPr lang="ru-RU" dirty="0"/>
              <a:t> </a:t>
            </a:r>
            <a:r>
              <a:rPr lang="ru-RU" dirty="0">
                <a:hlinkClick r:id="rId6" tooltip="С-125"/>
              </a:rPr>
              <a:t>С-125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є </a:t>
            </a:r>
            <a:r>
              <a:rPr lang="ru-RU" dirty="0" err="1"/>
              <a:t>твердопаливним</a:t>
            </a:r>
            <a:r>
              <a:rPr lang="ru-RU" dirty="0"/>
              <a:t>, і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модифікований</a:t>
            </a:r>
            <a:r>
              <a:rPr lang="ru-RU" dirty="0"/>
              <a:t> для </a:t>
            </a:r>
            <a:r>
              <a:rPr lang="ru-RU" dirty="0" err="1"/>
              <a:t>забезпечення</a:t>
            </a:r>
            <a:r>
              <a:rPr lang="ru-RU" dirty="0"/>
              <a:t> старту </a:t>
            </a:r>
            <a:r>
              <a:rPr lang="ru-RU" dirty="0" err="1"/>
              <a:t>крилатої</a:t>
            </a:r>
            <a:r>
              <a:rPr lang="ru-RU" dirty="0"/>
              <a:t> </a:t>
            </a:r>
            <a:r>
              <a:rPr lang="ru-RU" dirty="0" err="1"/>
              <a:t>ракети</a:t>
            </a:r>
            <a:r>
              <a:rPr lang="ru-RU" dirty="0"/>
              <a:t> з транспортно-пускового контейнера і </a:t>
            </a:r>
            <a:r>
              <a:rPr lang="ru-RU" dirty="0" err="1"/>
              <a:t>надання</a:t>
            </a:r>
            <a:r>
              <a:rPr lang="ru-RU" dirty="0"/>
              <a:t> </a:t>
            </a:r>
            <a:r>
              <a:rPr lang="ru-RU" dirty="0" err="1"/>
              <a:t>їй</a:t>
            </a:r>
            <a:r>
              <a:rPr lang="ru-RU" dirty="0"/>
              <a:t> початкового </a:t>
            </a:r>
            <a:r>
              <a:rPr lang="ru-RU" dirty="0" err="1"/>
              <a:t>прискорення</a:t>
            </a:r>
            <a:r>
              <a:rPr lang="ru-RU" dirty="0"/>
              <a:t> до </a:t>
            </a:r>
            <a:r>
              <a:rPr lang="ru-RU" dirty="0" err="1"/>
              <a:t>швидкостей</a:t>
            </a:r>
            <a:r>
              <a:rPr lang="ru-RU" dirty="0"/>
              <a:t>, де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включитися</a:t>
            </a:r>
            <a:r>
              <a:rPr lang="ru-RU" dirty="0"/>
              <a:t> </a:t>
            </a:r>
            <a:r>
              <a:rPr lang="ru-RU" dirty="0" err="1"/>
              <a:t>основний</a:t>
            </a:r>
            <a:r>
              <a:rPr lang="ru-RU" dirty="0"/>
              <a:t> </a:t>
            </a:r>
            <a:r>
              <a:rPr lang="ru-RU" dirty="0" err="1"/>
              <a:t>двигун</a:t>
            </a:r>
            <a:r>
              <a:rPr lang="ru-RU" baseline="30000" dirty="0">
                <a:hlinkClick r:id="rId7"/>
              </a:rPr>
              <a:t>[34]</a:t>
            </a:r>
            <a:r>
              <a:rPr lang="ru-RU" dirty="0"/>
              <a:t>. </a:t>
            </a:r>
            <a:r>
              <a:rPr lang="ru-RU" dirty="0" err="1"/>
              <a:t>Основний</a:t>
            </a:r>
            <a:r>
              <a:rPr lang="ru-RU" dirty="0"/>
              <a:t> </a:t>
            </a:r>
            <a:r>
              <a:rPr lang="ru-RU" dirty="0" err="1"/>
              <a:t>двигун</a:t>
            </a:r>
            <a:r>
              <a:rPr lang="ru-RU" dirty="0"/>
              <a:t> — </a:t>
            </a:r>
            <a:r>
              <a:rPr lang="ru-RU" dirty="0" err="1"/>
              <a:t>турбореактивний</a:t>
            </a:r>
            <a:r>
              <a:rPr lang="ru-RU" dirty="0"/>
              <a:t> </a:t>
            </a:r>
            <a:r>
              <a:rPr lang="ru-RU" dirty="0" err="1"/>
              <a:t>двигун</a:t>
            </a:r>
            <a:r>
              <a:rPr lang="ru-RU" dirty="0"/>
              <a:t> </a:t>
            </a:r>
            <a:r>
              <a:rPr lang="ru-RU" dirty="0">
                <a:hlinkClick r:id="rId8" tooltip="МС-400 (ще не написана)"/>
              </a:rPr>
              <a:t>МС-400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>
                <a:hlinkClick r:id="rId9" tooltip="Мотор Січ"/>
              </a:rPr>
              <a:t>«Мотор </a:t>
            </a:r>
            <a:r>
              <a:rPr lang="ru-RU" dirty="0" err="1">
                <a:hlinkClick r:id="rId9" tooltip="Мотор Січ"/>
              </a:rPr>
              <a:t>Січ</a:t>
            </a:r>
            <a:r>
              <a:rPr lang="ru-RU" dirty="0" smtClean="0">
                <a:hlinkClick r:id="rId9" tooltip="Мотор Січ"/>
              </a:rPr>
              <a:t>»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678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453" y="1825625"/>
            <a:ext cx="10879347" cy="4644186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Ракети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пусковій</a:t>
            </a:r>
            <a:r>
              <a:rPr lang="ru-RU" dirty="0"/>
              <a:t> </a:t>
            </a:r>
            <a:r>
              <a:rPr lang="ru-RU" dirty="0" err="1"/>
              <a:t>установці</a:t>
            </a:r>
            <a:r>
              <a:rPr lang="ru-RU" dirty="0"/>
              <a:t> УСПУ-360 на </a:t>
            </a:r>
            <a:r>
              <a:rPr lang="ru-RU" dirty="0" err="1"/>
              <a:t>шасі</a:t>
            </a:r>
            <a:r>
              <a:rPr lang="ru-RU" dirty="0"/>
              <a:t> </a:t>
            </a:r>
            <a:r>
              <a:rPr lang="ru-RU" dirty="0">
                <a:hlinkClick r:id="rId2" tooltip="КрАЗ-7634"/>
              </a:rPr>
              <a:t>КрАЗ-7634НЕ</a:t>
            </a:r>
            <a:r>
              <a:rPr lang="ru-RU" dirty="0"/>
              <a:t>. 2020 </a:t>
            </a:r>
            <a:r>
              <a:rPr lang="ru-RU" dirty="0" err="1"/>
              <a:t>рік</a:t>
            </a:r>
            <a:r>
              <a:rPr lang="ru-RU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6" y="534838"/>
            <a:ext cx="7834861" cy="51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793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573" y="431321"/>
            <a:ext cx="11205713" cy="5745642"/>
          </a:xfrm>
        </p:spPr>
        <p:txBody>
          <a:bodyPr/>
          <a:lstStyle/>
          <a:p>
            <a:r>
              <a:rPr lang="ru-RU" b="1" dirty="0"/>
              <a:t>Транспортно-</a:t>
            </a:r>
            <a:r>
              <a:rPr lang="ru-RU" b="1" dirty="0" err="1"/>
              <a:t>пусковий</a:t>
            </a:r>
            <a:r>
              <a:rPr lang="ru-RU" b="1" dirty="0"/>
              <a:t> контейнер</a:t>
            </a:r>
          </a:p>
          <a:p>
            <a:pPr marL="0" indent="0">
              <a:buNone/>
            </a:pPr>
            <a:r>
              <a:rPr lang="ru-RU" dirty="0"/>
              <a:t>Ракета </a:t>
            </a:r>
            <a:r>
              <a:rPr lang="ru-RU" dirty="0" err="1"/>
              <a:t>розміщується</a:t>
            </a:r>
            <a:r>
              <a:rPr lang="ru-RU" dirty="0"/>
              <a:t> в транспортно-</a:t>
            </a:r>
            <a:r>
              <a:rPr lang="ru-RU" dirty="0" err="1"/>
              <a:t>пускових</a:t>
            </a:r>
            <a:r>
              <a:rPr lang="ru-RU" dirty="0"/>
              <a:t> контейнерах (ТПК)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розмірами</a:t>
            </a:r>
            <a:r>
              <a:rPr lang="ru-RU" dirty="0"/>
              <a:t> 5300×600×600 мм. ТПК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розміщуватися</a:t>
            </a:r>
            <a:r>
              <a:rPr lang="ru-RU" dirty="0"/>
              <a:t> на </a:t>
            </a:r>
            <a:r>
              <a:rPr lang="ru-RU" dirty="0" err="1"/>
              <a:t>наземних</a:t>
            </a:r>
            <a:r>
              <a:rPr lang="ru-RU" dirty="0"/>
              <a:t>, </a:t>
            </a:r>
            <a:r>
              <a:rPr lang="ru-RU" dirty="0" err="1"/>
              <a:t>морських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повітряних</a:t>
            </a:r>
            <a:r>
              <a:rPr lang="ru-RU" dirty="0"/>
              <a:t> </a:t>
            </a:r>
            <a:r>
              <a:rPr lang="ru-RU" dirty="0" err="1" smtClean="0"/>
              <a:t>носіях</a:t>
            </a:r>
            <a:r>
              <a:rPr lang="ru-RU" dirty="0" smtClean="0"/>
              <a:t>. </a:t>
            </a:r>
            <a:endParaRPr lang="ru-RU" dirty="0"/>
          </a:p>
          <a:p>
            <a:r>
              <a:rPr lang="ru-RU" b="1" dirty="0"/>
              <a:t>Тактико-</a:t>
            </a:r>
            <a:r>
              <a:rPr lang="ru-RU" b="1" dirty="0" err="1"/>
              <a:t>технічні</a:t>
            </a:r>
            <a:r>
              <a:rPr lang="ru-RU" b="1" dirty="0"/>
              <a:t> характеристики</a:t>
            </a:r>
          </a:p>
          <a:p>
            <a:pPr marL="0" indent="0">
              <a:buNone/>
            </a:pPr>
            <a:r>
              <a:rPr lang="ru-RU" dirty="0"/>
              <a:t>Максимальна </a:t>
            </a:r>
            <a:r>
              <a:rPr lang="ru-RU" dirty="0" err="1"/>
              <a:t>дальність</a:t>
            </a:r>
            <a:r>
              <a:rPr lang="ru-RU" dirty="0"/>
              <a:t> </a:t>
            </a:r>
            <a:r>
              <a:rPr lang="ru-RU" dirty="0" err="1" smtClean="0"/>
              <a:t>польоту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 — до 300 </a:t>
            </a:r>
            <a:r>
              <a:rPr lang="ru-RU" dirty="0" smtClean="0"/>
              <a:t>км.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Швидкість</a:t>
            </a:r>
            <a:r>
              <a:rPr lang="ru-RU" dirty="0"/>
              <a:t> — 900 </a:t>
            </a:r>
            <a:r>
              <a:rPr lang="ru-RU" dirty="0" smtClean="0"/>
              <a:t>км/год.</a:t>
            </a:r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2" r="23750"/>
          <a:stretch/>
        </p:blipFill>
        <p:spPr bwMode="auto">
          <a:xfrm>
            <a:off x="5857336" y="2762373"/>
            <a:ext cx="5633049" cy="346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897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err="1" smtClean="0"/>
              <a:t>Машини</a:t>
            </a:r>
            <a:r>
              <a:rPr lang="ru-RU" dirty="0" smtClean="0"/>
              <a:t> </a:t>
            </a:r>
            <a:r>
              <a:rPr lang="ru-RU" dirty="0"/>
              <a:t>комплексу </a:t>
            </a:r>
            <a:r>
              <a:rPr lang="ru-RU" dirty="0">
                <a:hlinkClick r:id="rId2" tooltip="Нептун (береговий ракетний комплекс)"/>
              </a:rPr>
              <a:t>РК-360МЦ «Нептун»</a:t>
            </a:r>
            <a:r>
              <a:rPr lang="ru-RU" dirty="0"/>
              <a:t>, 5 </a:t>
            </a:r>
            <a:r>
              <a:rPr lang="ru-RU" dirty="0" err="1"/>
              <a:t>квітня</a:t>
            </a:r>
            <a:r>
              <a:rPr lang="ru-RU" dirty="0"/>
              <a:t> 2019.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07" y="404057"/>
            <a:ext cx="8552491" cy="534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645040"/>
      </p:ext>
    </p:extLst>
  </p:cSld>
  <p:clrMapOvr>
    <a:masterClrMapping/>
  </p:clrMapOvr>
</p:sld>
</file>

<file path=ppt/theme/theme1.xml><?xml version="1.0" encoding="utf-8"?>
<a:theme xmlns:a="http://schemas.openxmlformats.org/drawingml/2006/main" name="Офисная тема">
  <a:themeElements>
    <a:clrScheme name="Офис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исная">
      <a:majorFont>
        <a:latin typeface="Calibri Light"/>
        <a:ea typeface=""/>
        <a:cs typeface=""/>
        <a:font script="Arab" typeface="Times New Roman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Times New Roman"/>
        <a:font script="Knda" typeface="Tunga"/>
        <a:font script="Khmr" typeface="MoolBoran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Angsan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 Light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 Light"/>
        <a:font script="Olck" typeface="Nirmala UI"/>
        <a:font script="Lisu" typeface="Segoe UI"/>
        <a:font script="Sora" typeface="Nirmala UI"/>
      </a:majorFont>
      <a:minorFont>
        <a:latin typeface="Calibri"/>
        <a:ea typeface=""/>
        <a:cs typeface=""/>
        <a:font script="Arab" typeface="Arial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Arial"/>
        <a:font script="Knda" typeface="Tunga"/>
        <a:font script="Khmr" typeface="DaunPenh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Cordi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"/>
        <a:font script="Olck" typeface="Nirmala UI"/>
        <a:font script="Lisu" typeface="Segoe UI"/>
        <a:font script="Sora" typeface="Nirmala UI"/>
      </a:minorFont>
    </a:fontScheme>
    <a:fmtScheme name="Офис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322</Words>
  <Application>Microsoft Office PowerPoint</Application>
  <PresentationFormat>Произвольный</PresentationFormat>
  <Paragraphs>77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Офисная тема</vt:lpstr>
      <vt:lpstr>  судномодельний гурток НВК  презентує заняття основного рівня  </vt:lpstr>
      <vt:lpstr>Крилата ракета «Нептун»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Джерела інформації: </vt:lpstr>
      <vt:lpstr>Презентация PowerPoint</vt:lpstr>
    </vt:vector>
  </TitlesOfParts>
  <Company>Mobile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24</cp:revision>
  <dcterms:created xsi:type="dcterms:W3CDTF">2020-04-22T13:01:29Z</dcterms:created>
  <dcterms:modified xsi:type="dcterms:W3CDTF">2022-04-20T17:34:04Z</dcterms:modified>
</cp:coreProperties>
</file>