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319" r:id="rId3"/>
    <p:sldId id="320" r:id="rId4"/>
    <p:sldId id="321" r:id="rId5"/>
    <p:sldId id="322" r:id="rId6"/>
    <p:sldId id="324" r:id="rId7"/>
    <p:sldId id="325" r:id="rId8"/>
    <p:sldId id="327" r:id="rId9"/>
    <p:sldId id="328" r:id="rId10"/>
    <p:sldId id="329" r:id="rId11"/>
    <p:sldId id="330" r:id="rId12"/>
    <p:sldId id="331" r:id="rId13"/>
    <p:sldId id="294" r:id="rId14"/>
    <p:sldId id="31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0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1951C-B587-4669-AEAB-3CA3E620BBD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02500-5BAE-47BD-9A24-DA8251B90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E908737-7F0D-43E3-881E-D559C32D1E2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30DD8669-1381-456D-9152-76B17665A2E2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D6E4F21-2AA8-4FCA-9213-BEC765D560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7461332-109B-4216-A040-E2AE056BBB77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B189D43-7D5D-4E8A-9AC3-41F16E7A8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744073-5C39-4F22-9A95-A951DF15573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4D46F2-ADE1-4EDE-8C39-67B9C61D1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01AF74D4-0C31-44FB-89AF-333C2B103954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807818A-EAA9-414E-BCC0-1222C994A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66EAF66-51F2-4B1D-9CAA-516392A46DAF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ED8C18B8-0AB9-499B-80AD-C83B7785FF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5610017-CDBA-482E-B9B7-C8AB3A109F8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E2C45DB-E2D0-413F-A774-2A3FA58CE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2073D13-A5DD-4361-86C6-8990952A8B11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97FD72D7-AE78-45EA-9A28-FCD2A8FC0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03C9B2A-B63E-4EF0-8861-FA6F31CBEC72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2899A15-DEB5-4B63-A373-0A9517BBF4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9C5A2552-342C-46AA-850C-74A1BFA910EB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4CEE70D1-58EA-4D24-A39D-A277F7D01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244C59C-D113-4CB3-B4B2-49D55DA992C4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AA2849C-D064-4305-9283-89A1125500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25CAEA6-6AE5-4923-9D8A-A806BFC44B82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F496BC1-1331-453F-A4D0-2CC3A4F9E7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C36B8-D485-4F79-A6BF-BA89B061DF0D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B61F2-6DA1-4B3B-ACCD-25C66D00EE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mil.in.ua/uk/news/dlya-vms-vidnovyly-partiyu-morskyh-min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194288" y="2588432"/>
            <a:ext cx="10017736" cy="4069533"/>
          </a:xfrm>
        </p:spPr>
        <p:txBody>
          <a:bodyPr>
            <a:normAutofit fontScale="90000"/>
          </a:bodyPr>
          <a:lstStyle/>
          <a:p>
            <a:endParaRPr lang="uk-UA" altLang="en-US"/>
          </a:p>
          <a:p>
            <a:endParaRPr lang="uk-UA" altLang="en-US"/>
          </a:p>
          <a:p>
            <a:r>
              <a:rPr lang="uk-UA" altLang="en-US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 гурток</a:t>
            </a:r>
          </a:p>
          <a:p>
            <a:r>
              <a:rPr lang="uk-UA" altLang="en-US" b="1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основного рівня </a:t>
            </a:r>
          </a:p>
          <a:p>
            <a:endParaRPr lang="uk-UA" altLang="en-US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35188" y="365282"/>
            <a:ext cx="4274341" cy="222314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61703"/>
            <a:ext cx="10515600" cy="5615260"/>
          </a:xfrm>
        </p:spPr>
        <p:txBody>
          <a:bodyPr/>
          <a:lstStyle/>
          <a:p>
            <a:r>
              <a:rPr lang="en-US" b="1" dirty="0" smtClean="0"/>
              <a:t>Mark 60 </a:t>
            </a:r>
            <a:r>
              <a:rPr lang="en-US" b="1" dirty="0" smtClean="0"/>
              <a:t>Captor</a:t>
            </a:r>
            <a:endParaRPr lang="uk-UA" b="1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ru-RU" dirty="0" err="1" smtClean="0"/>
              <a:t>Ідея</a:t>
            </a:r>
            <a:r>
              <a:rPr lang="ru-RU" dirty="0" smtClean="0"/>
              <a:t> </a:t>
            </a:r>
            <a:r>
              <a:rPr lang="ru-RU" dirty="0" err="1" smtClean="0"/>
              <a:t>використати</a:t>
            </a:r>
            <a:r>
              <a:rPr lang="ru-RU" dirty="0" smtClean="0"/>
              <a:t> торпеду 324 мм як </a:t>
            </a:r>
            <a:r>
              <a:rPr lang="ru-RU" dirty="0" err="1" smtClean="0"/>
              <a:t>пересувну</a:t>
            </a:r>
            <a:r>
              <a:rPr lang="ru-RU" dirty="0" smtClean="0"/>
              <a:t> </a:t>
            </a:r>
            <a:r>
              <a:rPr lang="ru-RU" dirty="0" err="1" smtClean="0"/>
              <a:t>міну</a:t>
            </a:r>
            <a:r>
              <a:rPr lang="ru-RU" dirty="0" smtClean="0"/>
              <a:t> для того,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збільшити</a:t>
            </a:r>
            <a:r>
              <a:rPr lang="ru-RU" dirty="0" smtClean="0"/>
              <a:t> зону </a:t>
            </a:r>
            <a:r>
              <a:rPr lang="ru-RU" dirty="0" err="1" smtClean="0"/>
              <a:t>враження</a:t>
            </a:r>
            <a:r>
              <a:rPr lang="ru-RU" dirty="0" smtClean="0"/>
              <a:t> </a:t>
            </a:r>
            <a:r>
              <a:rPr lang="ru-RU" dirty="0" err="1" smtClean="0"/>
              <a:t>кораблів</a:t>
            </a:r>
            <a:r>
              <a:rPr lang="ru-RU" dirty="0" smtClean="0"/>
              <a:t>, </a:t>
            </a:r>
            <a:r>
              <a:rPr lang="ru-RU" dirty="0" err="1" smtClean="0"/>
              <a:t>виявилася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продуктивною. </a:t>
            </a:r>
            <a:r>
              <a:rPr lang="ru-RU" dirty="0" err="1" smtClean="0"/>
              <a:t>Пристрій</a:t>
            </a:r>
            <a:r>
              <a:rPr lang="ru-RU" dirty="0" smtClean="0"/>
              <a:t> </a:t>
            </a:r>
            <a:r>
              <a:rPr lang="ru-RU" dirty="0" err="1" smtClean="0"/>
              <a:t>представляє</a:t>
            </a:r>
            <a:r>
              <a:rPr lang="ru-RU" dirty="0" smtClean="0"/>
              <a:t> собою невеликий контейнер,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розміщена</a:t>
            </a:r>
            <a:r>
              <a:rPr lang="ru-RU" dirty="0" smtClean="0"/>
              <a:t> торпеда </a:t>
            </a:r>
            <a:r>
              <a:rPr lang="ru-RU" dirty="0" err="1" smtClean="0"/>
              <a:t>Мк</a:t>
            </a:r>
            <a:r>
              <a:rPr lang="ru-RU" dirty="0" smtClean="0"/>
              <a:t>. 46. При </a:t>
            </a:r>
            <a:r>
              <a:rPr lang="ru-RU" dirty="0" err="1" smtClean="0"/>
              <a:t>потраплянні</a:t>
            </a:r>
            <a:r>
              <a:rPr lang="ru-RU" dirty="0" smtClean="0"/>
              <a:t> у воду, контейнер </a:t>
            </a:r>
            <a:r>
              <a:rPr lang="ru-RU" dirty="0" err="1" smtClean="0"/>
              <a:t>відділяється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якоря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займає</a:t>
            </a:r>
            <a:r>
              <a:rPr lang="ru-RU" dirty="0" smtClean="0"/>
              <a:t> </a:t>
            </a:r>
            <a:r>
              <a:rPr lang="ru-RU" dirty="0" err="1" smtClean="0"/>
              <a:t>вертикальну</a:t>
            </a:r>
            <a:r>
              <a:rPr lang="ru-RU" dirty="0" smtClean="0"/>
              <a:t> </a:t>
            </a:r>
            <a:r>
              <a:rPr lang="ru-RU" dirty="0" err="1" smtClean="0"/>
              <a:t>позицію</a:t>
            </a:r>
            <a:r>
              <a:rPr lang="ru-RU" dirty="0" smtClean="0"/>
              <a:t>. </a:t>
            </a:r>
            <a:r>
              <a:rPr lang="ru-RU" dirty="0" err="1" smtClean="0"/>
              <a:t>Глибина</a:t>
            </a:r>
            <a:r>
              <a:rPr lang="ru-RU" dirty="0" smtClean="0"/>
              <a:t> </a:t>
            </a:r>
            <a:r>
              <a:rPr lang="ru-RU" dirty="0" err="1" smtClean="0"/>
              <a:t>встановлення</a:t>
            </a:r>
            <a:r>
              <a:rPr lang="ru-RU" dirty="0" smtClean="0"/>
              <a:t>  – до 914 м, </a:t>
            </a:r>
            <a:r>
              <a:rPr lang="ru-RU" dirty="0" err="1" smtClean="0"/>
              <a:t>дальність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головки </a:t>
            </a:r>
            <a:r>
              <a:rPr lang="ru-RU" dirty="0" err="1" smtClean="0"/>
              <a:t>самонаведення</a:t>
            </a:r>
            <a:r>
              <a:rPr lang="ru-RU" dirty="0" smtClean="0"/>
              <a:t> — до 1500 м., </a:t>
            </a:r>
            <a:r>
              <a:rPr lang="ru-RU" dirty="0" err="1" smtClean="0"/>
              <a:t>дальність</a:t>
            </a:r>
            <a:r>
              <a:rPr lang="ru-RU" dirty="0" smtClean="0"/>
              <a:t> ходу </a:t>
            </a:r>
            <a:r>
              <a:rPr lang="ru-RU" dirty="0" err="1" smtClean="0"/>
              <a:t>торпеди</a:t>
            </a:r>
            <a:r>
              <a:rPr lang="ru-RU" dirty="0" smtClean="0"/>
              <a:t> — 7 км. </a:t>
            </a:r>
            <a:r>
              <a:rPr lang="ru-RU" dirty="0" err="1" smtClean="0"/>
              <a:t>Періодичність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— 40 сек </a:t>
            </a:r>
            <a:r>
              <a:rPr lang="ru-RU" dirty="0" err="1" smtClean="0"/>
              <a:t>кожні</a:t>
            </a:r>
            <a:r>
              <a:rPr lang="ru-RU" dirty="0" smtClean="0"/>
              <a:t> 5 </a:t>
            </a:r>
            <a:r>
              <a:rPr lang="ru-RU" dirty="0" err="1" smtClean="0"/>
              <a:t>хв</a:t>
            </a:r>
            <a:r>
              <a:rPr lang="ru-RU" dirty="0" smtClean="0"/>
              <a:t>. , вага — </a:t>
            </a:r>
            <a:r>
              <a:rPr lang="ru-RU" dirty="0" err="1" smtClean="0"/>
              <a:t>близько</a:t>
            </a:r>
            <a:r>
              <a:rPr lang="ru-RU" dirty="0" smtClean="0"/>
              <a:t> тони, при </a:t>
            </a:r>
            <a:r>
              <a:rPr lang="ru-RU" dirty="0" err="1" smtClean="0"/>
              <a:t>вазі</a:t>
            </a:r>
            <a:r>
              <a:rPr lang="ru-RU" dirty="0" smtClean="0"/>
              <a:t> </a:t>
            </a:r>
            <a:r>
              <a:rPr lang="ru-RU" dirty="0" err="1" smtClean="0"/>
              <a:t>вибухівки</a:t>
            </a:r>
            <a:r>
              <a:rPr lang="ru-RU" dirty="0" smtClean="0"/>
              <a:t> в 44 кг (</a:t>
            </a:r>
            <a:r>
              <a:rPr lang="en-US" dirty="0" smtClean="0"/>
              <a:t>PBXN-103, 1.7 </a:t>
            </a:r>
            <a:r>
              <a:rPr lang="ru-RU" dirty="0" smtClean="0"/>
              <a:t>раза </a:t>
            </a:r>
            <a:r>
              <a:rPr lang="ru-RU" dirty="0" err="1" smtClean="0"/>
              <a:t>потужніше</a:t>
            </a:r>
            <a:r>
              <a:rPr lang="ru-RU" dirty="0" smtClean="0"/>
              <a:t> тротила). Зараз </a:t>
            </a:r>
            <a:r>
              <a:rPr lang="ru-RU" dirty="0" err="1" smtClean="0"/>
              <a:t>замінюється</a:t>
            </a:r>
            <a:r>
              <a:rPr lang="ru-RU" dirty="0" smtClean="0"/>
              <a:t> </a:t>
            </a:r>
            <a:r>
              <a:rPr lang="ru-RU" dirty="0" err="1" smtClean="0"/>
              <a:t>модифікацією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торпедою </a:t>
            </a:r>
            <a:r>
              <a:rPr lang="ru-RU" dirty="0" err="1" smtClean="0"/>
              <a:t>Мк</a:t>
            </a:r>
            <a:r>
              <a:rPr lang="ru-RU" dirty="0" smtClean="0"/>
              <a:t>. 50, </a:t>
            </a:r>
            <a:r>
              <a:rPr lang="ru-RU" dirty="0" err="1" smtClean="0"/>
              <a:t>модифікація</a:t>
            </a:r>
            <a:r>
              <a:rPr lang="ru-RU" dirty="0" smtClean="0"/>
              <a:t> </a:t>
            </a:r>
            <a:r>
              <a:rPr lang="ru-RU" dirty="0" err="1" smtClean="0"/>
              <a:t>називається</a:t>
            </a:r>
            <a:r>
              <a:rPr lang="ru-RU" dirty="0" smtClean="0"/>
              <a:t> </a:t>
            </a:r>
            <a:r>
              <a:rPr lang="en-US" dirty="0" err="1" smtClean="0"/>
              <a:t>Substrike</a:t>
            </a:r>
            <a:r>
              <a:rPr lang="en-US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Виталий\Desktop\Mark-60-Captor-na-palubi-korablya-1536x60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447654"/>
            <a:ext cx="10515600" cy="411450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124464" y="5935283"/>
            <a:ext cx="34728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Mark</a:t>
            </a:r>
            <a:r>
              <a:rPr lang="ru-RU" dirty="0" smtClean="0"/>
              <a:t> 60 </a:t>
            </a:r>
            <a:r>
              <a:rPr lang="ru-RU" dirty="0" err="1" smtClean="0"/>
              <a:t>Captor</a:t>
            </a:r>
            <a:r>
              <a:rPr lang="ru-RU" dirty="0" smtClean="0"/>
              <a:t> на </a:t>
            </a:r>
            <a:r>
              <a:rPr lang="ru-RU" dirty="0" err="1" smtClean="0"/>
              <a:t>палубі</a:t>
            </a:r>
            <a:r>
              <a:rPr lang="ru-RU" dirty="0" smtClean="0"/>
              <a:t> корабля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Виталий\Desktop\Postanovka-min-Mark-60-Captor-metodom-skydannya-z-paluby-korablya-ta-za-dopomogoyu-litak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1618" y="613955"/>
            <a:ext cx="7117990" cy="5199539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692331" y="5966601"/>
            <a:ext cx="108552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Постановка </a:t>
            </a:r>
            <a:r>
              <a:rPr lang="ru-RU" dirty="0" err="1" smtClean="0"/>
              <a:t>мін</a:t>
            </a:r>
            <a:r>
              <a:rPr lang="ru-RU" dirty="0" smtClean="0"/>
              <a:t> </a:t>
            </a:r>
            <a:r>
              <a:rPr lang="ru-RU" dirty="0" err="1" smtClean="0"/>
              <a:t>Mark</a:t>
            </a:r>
            <a:r>
              <a:rPr lang="ru-RU" dirty="0" smtClean="0"/>
              <a:t> 60 </a:t>
            </a:r>
            <a:r>
              <a:rPr lang="ru-RU" dirty="0" err="1" smtClean="0"/>
              <a:t>Captor</a:t>
            </a:r>
            <a:r>
              <a:rPr lang="ru-RU" dirty="0" smtClean="0"/>
              <a:t> методом </a:t>
            </a:r>
            <a:r>
              <a:rPr lang="ru-RU" dirty="0" err="1" smtClean="0"/>
              <a:t>скидання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палуби корабля та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літака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976" y="365125"/>
            <a:ext cx="9903823" cy="849721"/>
          </a:xfrm>
        </p:spPr>
        <p:txBody>
          <a:bodyPr/>
          <a:lstStyle/>
          <a:p>
            <a:r>
              <a:rPr lang="uk-UA" dirty="0" smtClean="0"/>
              <a:t>Джерела: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uk.wikipedia.org/wiki/</a:t>
            </a:r>
            <a:r>
              <a:rPr lang="ru-RU" dirty="0" err="1" smtClean="0"/>
              <a:t>Морська_міна</a:t>
            </a:r>
            <a:endParaRPr lang="ru-RU" dirty="0" smtClean="0"/>
          </a:p>
          <a:p>
            <a:pPr>
              <a:buNone/>
            </a:pPr>
            <a:r>
              <a:rPr lang="en-US" dirty="0" smtClean="0">
                <a:hlinkClick r:id="rId2"/>
              </a:rPr>
              <a:t>https://mil.in.ua/uk/news/dlya-vms-vidnovyly-partiyu-morskyh-min</a:t>
            </a:r>
            <a:r>
              <a:rPr lang="en-US" dirty="0" smtClean="0">
                <a:hlinkClick r:id="rId2"/>
              </a:rPr>
              <a:t>/</a:t>
            </a:r>
            <a:endParaRPr lang="uk-UA" dirty="0" smtClean="0"/>
          </a:p>
          <a:p>
            <a:pPr>
              <a:buNone/>
            </a:pPr>
            <a:r>
              <a:rPr lang="en-US" dirty="0" smtClean="0"/>
              <a:t>//mil.in.ua/</a:t>
            </a:r>
            <a:r>
              <a:rPr lang="en-US" dirty="0" err="1" smtClean="0"/>
              <a:t>uk</a:t>
            </a:r>
            <a:r>
              <a:rPr lang="en-US" dirty="0" smtClean="0"/>
              <a:t>/blogs/</a:t>
            </a:r>
            <a:r>
              <a:rPr lang="en-US" dirty="0" err="1" smtClean="0"/>
              <a:t>morski-miny-abo-vse-shho-vy-hotily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15361" name="Picture 1" descr="C:\Users\Виталий\Desktop\mina-morskaya-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293" y="1263921"/>
            <a:ext cx="6620591" cy="49560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445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</a:t>
            </a:r>
            <a:r>
              <a:rPr lang="ru-RU" b="1" dirty="0" err="1" smtClean="0">
                <a:solidFill>
                  <a:srgbClr val="FF0000"/>
                </a:solidFill>
              </a:rPr>
              <a:t>Морські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міни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або</a:t>
            </a:r>
            <a:r>
              <a:rPr lang="ru-RU" b="1" dirty="0" smtClean="0">
                <a:solidFill>
                  <a:srgbClr val="FF0000"/>
                </a:solidFill>
              </a:rPr>
              <a:t> все </a:t>
            </a:r>
            <a:r>
              <a:rPr lang="ru-RU" b="1" dirty="0" err="1" smtClean="0">
                <a:solidFill>
                  <a:srgbClr val="FF0000"/>
                </a:solidFill>
              </a:rPr>
              <a:t>що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ви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хотіли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дізнатися</a:t>
            </a:r>
            <a:r>
              <a:rPr lang="ru-RU" b="1" dirty="0" smtClean="0">
                <a:solidFill>
                  <a:srgbClr val="FF0000"/>
                </a:solidFill>
              </a:rPr>
              <a:t> про </a:t>
            </a:r>
            <a:r>
              <a:rPr lang="ru-RU" b="1" dirty="0" err="1" smtClean="0">
                <a:solidFill>
                  <a:srgbClr val="FF0000"/>
                </a:solidFill>
              </a:rPr>
              <a:t>роботів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які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працюють</a:t>
            </a:r>
            <a:r>
              <a:rPr lang="ru-RU" b="1" dirty="0" smtClean="0">
                <a:solidFill>
                  <a:srgbClr val="FF0000"/>
                </a:solidFill>
              </a:rPr>
              <a:t>, доки </a:t>
            </a:r>
            <a:r>
              <a:rPr lang="ru-RU" b="1" dirty="0" err="1" smtClean="0">
                <a:solidFill>
                  <a:srgbClr val="FF0000"/>
                </a:solidFill>
              </a:rPr>
              <a:t>ніхто</a:t>
            </a:r>
            <a:r>
              <a:rPr lang="ru-RU" b="1" dirty="0" smtClean="0">
                <a:solidFill>
                  <a:srgbClr val="FF0000"/>
                </a:solidFill>
              </a:rPr>
              <a:t> не </a:t>
            </a:r>
            <a:r>
              <a:rPr lang="ru-RU" b="1" dirty="0" err="1" smtClean="0">
                <a:solidFill>
                  <a:srgbClr val="FF0000"/>
                </a:solidFill>
              </a:rPr>
              <a:t>бачить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Були </a:t>
            </a:r>
            <a:r>
              <a:rPr lang="ru-RU" dirty="0" err="1" smtClean="0"/>
              <a:t>часи</a:t>
            </a:r>
            <a:r>
              <a:rPr lang="ru-RU" dirty="0" smtClean="0"/>
              <a:t>, коли </a:t>
            </a:r>
            <a:r>
              <a:rPr lang="ru-RU" dirty="0" err="1" smtClean="0"/>
              <a:t>битви</a:t>
            </a:r>
            <a:r>
              <a:rPr lang="ru-RU" dirty="0" smtClean="0"/>
              <a:t> на </a:t>
            </a:r>
            <a:r>
              <a:rPr lang="ru-RU" dirty="0" err="1" smtClean="0"/>
              <a:t>морі</a:t>
            </a:r>
            <a:r>
              <a:rPr lang="ru-RU" dirty="0" smtClean="0"/>
              <a:t> часто </a:t>
            </a:r>
            <a:r>
              <a:rPr lang="ru-RU" dirty="0" err="1" smtClean="0"/>
              <a:t>перемагалися</a:t>
            </a:r>
            <a:r>
              <a:rPr lang="ru-RU" dirty="0" smtClean="0"/>
              <a:t> тараном </a:t>
            </a:r>
            <a:r>
              <a:rPr lang="ru-RU" dirty="0" err="1" smtClean="0"/>
              <a:t>або</a:t>
            </a:r>
            <a:r>
              <a:rPr lang="ru-RU" dirty="0" smtClean="0"/>
              <a:t> прямим </a:t>
            </a:r>
            <a:r>
              <a:rPr lang="ru-RU" dirty="0" err="1" smtClean="0"/>
              <a:t>гарматним</a:t>
            </a:r>
            <a:r>
              <a:rPr lang="ru-RU" dirty="0" smtClean="0"/>
              <a:t> </a:t>
            </a:r>
            <a:r>
              <a:rPr lang="ru-RU" dirty="0" err="1" smtClean="0"/>
              <a:t>пострілом</a:t>
            </a:r>
            <a:r>
              <a:rPr lang="ru-RU" dirty="0" smtClean="0"/>
              <a:t>. Але </a:t>
            </a:r>
            <a:r>
              <a:rPr lang="ru-RU" dirty="0" err="1" smtClean="0"/>
              <a:t>йшли</a:t>
            </a:r>
            <a:r>
              <a:rPr lang="ru-RU" dirty="0" smtClean="0"/>
              <a:t> </a:t>
            </a:r>
            <a:r>
              <a:rPr lang="ru-RU" dirty="0" err="1" smtClean="0"/>
              <a:t>часи</a:t>
            </a:r>
            <a:r>
              <a:rPr lang="ru-RU" dirty="0" smtClean="0"/>
              <a:t>, </a:t>
            </a:r>
            <a:r>
              <a:rPr lang="ru-RU" dirty="0" err="1" smtClean="0"/>
              <a:t>дивитися</a:t>
            </a:r>
            <a:r>
              <a:rPr lang="ru-RU" dirty="0" smtClean="0"/>
              <a:t> в </a:t>
            </a:r>
            <a:r>
              <a:rPr lang="ru-RU" dirty="0" err="1" smtClean="0"/>
              <a:t>очі</a:t>
            </a:r>
            <a:r>
              <a:rPr lang="ru-RU" dirty="0" smtClean="0"/>
              <a:t> супротивнику ставало все </a:t>
            </a:r>
            <a:r>
              <a:rPr lang="ru-RU" dirty="0" err="1" smtClean="0"/>
              <a:t>важче</a:t>
            </a:r>
            <a:r>
              <a:rPr lang="ru-RU" dirty="0" smtClean="0"/>
              <a:t>. І </a:t>
            </a:r>
            <a:r>
              <a:rPr lang="ru-RU" dirty="0" err="1" smtClean="0"/>
              <a:t>виникла</a:t>
            </a:r>
            <a:r>
              <a:rPr lang="ru-RU" dirty="0" smtClean="0"/>
              <a:t> </a:t>
            </a:r>
            <a:r>
              <a:rPr lang="ru-RU" dirty="0" err="1" smtClean="0"/>
              <a:t>зброя</a:t>
            </a:r>
            <a:r>
              <a:rPr lang="ru-RU" dirty="0" smtClean="0"/>
              <a:t>, яка </a:t>
            </a:r>
            <a:r>
              <a:rPr lang="ru-RU" dirty="0" err="1" smtClean="0"/>
              <a:t>взагалі</a:t>
            </a:r>
            <a:r>
              <a:rPr lang="ru-RU" dirty="0" smtClean="0"/>
              <a:t> </a:t>
            </a:r>
            <a:r>
              <a:rPr lang="ru-RU" dirty="0" err="1" smtClean="0"/>
              <a:t>працює</a:t>
            </a:r>
            <a:r>
              <a:rPr lang="ru-RU" dirty="0" smtClean="0"/>
              <a:t>, доки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відпочиває</a:t>
            </a:r>
            <a:r>
              <a:rPr lang="ru-RU" dirty="0" smtClean="0"/>
              <a:t> — </a:t>
            </a:r>
            <a:r>
              <a:rPr lang="ru-RU" dirty="0" err="1" smtClean="0"/>
              <a:t>морські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Сучасні</a:t>
            </a:r>
            <a:r>
              <a:rPr lang="ru-RU" dirty="0" smtClean="0"/>
              <a:t> </a:t>
            </a:r>
            <a:r>
              <a:rPr lang="ru-RU" dirty="0" err="1" smtClean="0"/>
              <a:t>морські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розумнішими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адмірали</a:t>
            </a:r>
            <a:r>
              <a:rPr lang="ru-RU" dirty="0" smtClean="0"/>
              <a:t>, та </a:t>
            </a:r>
            <a:r>
              <a:rPr lang="ru-RU" dirty="0" err="1" smtClean="0"/>
              <a:t>смертоносні</a:t>
            </a:r>
            <a:r>
              <a:rPr lang="ru-RU" dirty="0" smtClean="0"/>
              <a:t>, як </a:t>
            </a:r>
            <a:r>
              <a:rPr lang="ru-RU" dirty="0" err="1" smtClean="0"/>
              <a:t>ядерна</a:t>
            </a:r>
            <a:r>
              <a:rPr lang="ru-RU" dirty="0" smtClean="0"/>
              <a:t> </a:t>
            </a:r>
            <a:r>
              <a:rPr lang="ru-RU" dirty="0" err="1" smtClean="0"/>
              <a:t>зброя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Перед </a:t>
            </a:r>
            <a:r>
              <a:rPr lang="ru-RU" dirty="0" err="1" smtClean="0"/>
              <a:t>тим</a:t>
            </a:r>
            <a:r>
              <a:rPr lang="ru-RU" dirty="0" smtClean="0"/>
              <a:t>, як </a:t>
            </a:r>
            <a:r>
              <a:rPr lang="ru-RU" dirty="0" err="1" smtClean="0"/>
              <a:t>познайомити</a:t>
            </a:r>
            <a:r>
              <a:rPr lang="ru-RU" dirty="0" smtClean="0"/>
              <a:t> </a:t>
            </a:r>
            <a:r>
              <a:rPr lang="ru-RU" dirty="0" err="1" smtClean="0"/>
              <a:t>шановану</a:t>
            </a:r>
            <a:r>
              <a:rPr lang="ru-RU" dirty="0" smtClean="0"/>
              <a:t> </a:t>
            </a:r>
            <a:r>
              <a:rPr lang="ru-RU" dirty="0" err="1" smtClean="0"/>
              <a:t>аудиторію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сучасними</a:t>
            </a:r>
            <a:r>
              <a:rPr lang="ru-RU" dirty="0" smtClean="0"/>
              <a:t> </a:t>
            </a:r>
            <a:r>
              <a:rPr lang="ru-RU" dirty="0" err="1" smtClean="0"/>
              <a:t>зразками</a:t>
            </a:r>
            <a:r>
              <a:rPr lang="ru-RU" dirty="0" smtClean="0"/>
              <a:t> та </a:t>
            </a:r>
            <a:r>
              <a:rPr lang="ru-RU" dirty="0" err="1" smtClean="0"/>
              <a:t>новітніми</a:t>
            </a:r>
            <a:r>
              <a:rPr lang="ru-RU" dirty="0" smtClean="0"/>
              <a:t> </a:t>
            </a:r>
            <a:r>
              <a:rPr lang="ru-RU" dirty="0" err="1" smtClean="0"/>
              <a:t>концепціями</a:t>
            </a:r>
            <a:r>
              <a:rPr lang="ru-RU" dirty="0" smtClean="0"/>
              <a:t> доставки </a:t>
            </a:r>
            <a:r>
              <a:rPr lang="ru-RU" dirty="0" err="1" smtClean="0"/>
              <a:t>мін</a:t>
            </a:r>
            <a:r>
              <a:rPr lang="ru-RU" dirty="0" smtClean="0"/>
              <a:t>, </a:t>
            </a:r>
            <a:r>
              <a:rPr lang="ru-RU" dirty="0" err="1" smtClean="0"/>
              <a:t>пропоную</a:t>
            </a:r>
            <a:r>
              <a:rPr lang="ru-RU" dirty="0" smtClean="0"/>
              <a:t> </a:t>
            </a:r>
            <a:r>
              <a:rPr lang="ru-RU" dirty="0" err="1" smtClean="0"/>
              <a:t>розглянути</a:t>
            </a:r>
            <a:r>
              <a:rPr lang="ru-RU" dirty="0" smtClean="0"/>
              <a:t> </a:t>
            </a:r>
            <a:r>
              <a:rPr lang="ru-RU" dirty="0" err="1" smtClean="0"/>
              <a:t>хоча</a:t>
            </a:r>
            <a:r>
              <a:rPr lang="ru-RU" dirty="0" smtClean="0"/>
              <a:t> б </a:t>
            </a:r>
            <a:r>
              <a:rPr lang="ru-RU" dirty="0" err="1" smtClean="0"/>
              <a:t>класифікацію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 за </a:t>
            </a:r>
            <a:r>
              <a:rPr lang="ru-RU" dirty="0" err="1" smtClean="0"/>
              <a:t>призначенням</a:t>
            </a:r>
            <a:r>
              <a:rPr lang="ru-RU" dirty="0" smtClean="0"/>
              <a:t> (</a:t>
            </a:r>
            <a:r>
              <a:rPr lang="ru-RU" dirty="0" err="1" smtClean="0"/>
              <a:t>найчастіше</a:t>
            </a:r>
            <a:r>
              <a:rPr lang="ru-RU" dirty="0" smtClean="0"/>
              <a:t>,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глибинами</a:t>
            </a:r>
            <a:r>
              <a:rPr lang="ru-RU" dirty="0" smtClean="0"/>
              <a:t>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Виталий\Desktop\Typy-min-za-glybynoyu-vstanovlennya-ta-roboty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0575" y="579266"/>
            <a:ext cx="9436281" cy="509001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969623" y="573147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 за </a:t>
            </a:r>
            <a:r>
              <a:rPr lang="ru-RU" dirty="0" err="1" smtClean="0"/>
              <a:t>глибиною</a:t>
            </a:r>
            <a:r>
              <a:rPr lang="ru-RU" dirty="0" smtClean="0"/>
              <a:t> </a:t>
            </a:r>
            <a:r>
              <a:rPr lang="ru-RU" dirty="0" err="1" smtClean="0"/>
              <a:t>встановлення</a:t>
            </a:r>
            <a:r>
              <a:rPr lang="ru-RU" dirty="0" smtClean="0"/>
              <a:t> та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79269"/>
            <a:ext cx="10515600" cy="5497694"/>
          </a:xfrm>
        </p:spPr>
        <p:txBody>
          <a:bodyPr/>
          <a:lstStyle/>
          <a:p>
            <a:r>
              <a:rPr lang="ru-RU" dirty="0" smtClean="0"/>
              <a:t>Про </a:t>
            </a:r>
            <a:r>
              <a:rPr lang="ru-RU" dirty="0" err="1" smtClean="0"/>
              <a:t>що</a:t>
            </a:r>
            <a:r>
              <a:rPr lang="ru-RU" dirty="0" smtClean="0"/>
              <a:t> нам говорить схема на </a:t>
            </a:r>
            <a:r>
              <a:rPr lang="ru-RU" dirty="0" err="1" smtClean="0"/>
              <a:t>малюнку</a:t>
            </a:r>
            <a:r>
              <a:rPr lang="ru-RU" dirty="0" smtClean="0"/>
              <a:t> </a:t>
            </a:r>
            <a:r>
              <a:rPr lang="ru-RU" dirty="0" err="1" smtClean="0"/>
              <a:t>вище</a:t>
            </a:r>
            <a:r>
              <a:rPr lang="ru-RU" dirty="0" smtClean="0"/>
              <a:t>. </a:t>
            </a:r>
            <a:r>
              <a:rPr lang="ru-RU" dirty="0" err="1" smtClean="0"/>
              <a:t>Зони</a:t>
            </a:r>
            <a:r>
              <a:rPr lang="ru-RU" dirty="0" smtClean="0"/>
              <a:t>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розділені</a:t>
            </a:r>
            <a:r>
              <a:rPr lang="ru-RU" dirty="0" smtClean="0"/>
              <a:t> за </a:t>
            </a:r>
            <a:r>
              <a:rPr lang="ru-RU" dirty="0" err="1" smtClean="0"/>
              <a:t>глибиною</a:t>
            </a:r>
            <a:r>
              <a:rPr lang="ru-RU" dirty="0" smtClean="0"/>
              <a:t> моря. Для </a:t>
            </a:r>
            <a:r>
              <a:rPr lang="ru-RU" dirty="0" err="1" smtClean="0"/>
              <a:t>зони</a:t>
            </a:r>
            <a:r>
              <a:rPr lang="ru-RU" dirty="0" smtClean="0"/>
              <a:t> прибою (0-3 м </a:t>
            </a:r>
            <a:r>
              <a:rPr lang="ru-RU" dirty="0" err="1" smtClean="0"/>
              <a:t>глибини</a:t>
            </a:r>
            <a:r>
              <a:rPr lang="ru-RU" dirty="0" smtClean="0"/>
              <a:t>) </a:t>
            </a:r>
            <a:r>
              <a:rPr lang="ru-RU" dirty="0" err="1" smtClean="0"/>
              <a:t>найкраще</a:t>
            </a:r>
            <a:r>
              <a:rPr lang="ru-RU" dirty="0" smtClean="0"/>
              <a:t> </a:t>
            </a:r>
            <a:r>
              <a:rPr lang="ru-RU" dirty="0" err="1" smtClean="0"/>
              <a:t>підходять</a:t>
            </a:r>
            <a:r>
              <a:rPr lang="ru-RU" dirty="0" smtClean="0"/>
              <a:t> </a:t>
            </a:r>
            <a:r>
              <a:rPr lang="ru-RU" dirty="0" err="1" smtClean="0"/>
              <a:t>донні</a:t>
            </a:r>
            <a:r>
              <a:rPr lang="ru-RU" dirty="0" smtClean="0"/>
              <a:t> та </a:t>
            </a:r>
            <a:r>
              <a:rPr lang="ru-RU" dirty="0" err="1" smtClean="0"/>
              <a:t>протидесантні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. Для </a:t>
            </a:r>
            <a:r>
              <a:rPr lang="ru-RU" dirty="0" err="1" smtClean="0"/>
              <a:t>мілководдя</a:t>
            </a:r>
            <a:r>
              <a:rPr lang="ru-RU" dirty="0" smtClean="0"/>
              <a:t> (3-12 м </a:t>
            </a:r>
            <a:r>
              <a:rPr lang="ru-RU" dirty="0" err="1" smtClean="0"/>
              <a:t>глибини</a:t>
            </a:r>
            <a:r>
              <a:rPr lang="ru-RU" dirty="0" smtClean="0"/>
              <a:t>)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донні</a:t>
            </a:r>
            <a:r>
              <a:rPr lang="ru-RU" dirty="0" smtClean="0"/>
              <a:t>, </a:t>
            </a:r>
            <a:r>
              <a:rPr lang="ru-RU" dirty="0" err="1" smtClean="0"/>
              <a:t>якірні</a:t>
            </a:r>
            <a:r>
              <a:rPr lang="ru-RU" dirty="0" smtClean="0"/>
              <a:t> та </a:t>
            </a:r>
            <a:r>
              <a:rPr lang="ru-RU" dirty="0" err="1" smtClean="0"/>
              <a:t>плаваючі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. Для </a:t>
            </a:r>
            <a:r>
              <a:rPr lang="ru-RU" dirty="0" err="1" smtClean="0"/>
              <a:t>прибережних</a:t>
            </a:r>
            <a:r>
              <a:rPr lang="ru-RU" dirty="0" smtClean="0"/>
              <a:t> (12-60 м </a:t>
            </a:r>
            <a:r>
              <a:rPr lang="ru-RU" dirty="0" err="1" smtClean="0"/>
              <a:t>глибини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відкритих</a:t>
            </a:r>
            <a:r>
              <a:rPr lang="ru-RU" dirty="0" smtClean="0"/>
              <a:t> вод (60 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глибше</a:t>
            </a:r>
            <a:r>
              <a:rPr lang="ru-RU" dirty="0" smtClean="0"/>
              <a:t>) </a:t>
            </a:r>
            <a:r>
              <a:rPr lang="ru-RU" dirty="0" err="1" smtClean="0"/>
              <a:t>також</a:t>
            </a:r>
            <a:r>
              <a:rPr lang="ru-RU" dirty="0" smtClean="0"/>
              <a:t> треба </a:t>
            </a:r>
            <a:r>
              <a:rPr lang="ru-RU" dirty="0" err="1" smtClean="0"/>
              <a:t>додати</a:t>
            </a:r>
            <a:r>
              <a:rPr lang="ru-RU" dirty="0" smtClean="0"/>
              <a:t> </a:t>
            </a:r>
            <a:r>
              <a:rPr lang="ru-RU" dirty="0" err="1" smtClean="0"/>
              <a:t>випірнаючі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донних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надводних</a:t>
            </a:r>
            <a:r>
              <a:rPr lang="ru-RU" dirty="0" smtClean="0"/>
              <a:t> </a:t>
            </a:r>
            <a:r>
              <a:rPr lang="ru-RU" dirty="0" err="1" smtClean="0"/>
              <a:t>кораблів</a:t>
            </a:r>
            <a:r>
              <a:rPr lang="ru-RU" dirty="0" smtClean="0"/>
              <a:t>, </a:t>
            </a:r>
            <a:r>
              <a:rPr lang="ru-RU" dirty="0" err="1" smtClean="0"/>
              <a:t>різко</a:t>
            </a:r>
            <a:r>
              <a:rPr lang="ru-RU" dirty="0" smtClean="0"/>
              <a:t> </a:t>
            </a:r>
            <a:r>
              <a:rPr lang="ru-RU" dirty="0" err="1" smtClean="0"/>
              <a:t>знижується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05394"/>
            <a:ext cx="10515600" cy="547156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Коротко </a:t>
            </a:r>
            <a:r>
              <a:rPr lang="ru-RU" dirty="0" smtClean="0"/>
              <a:t>про </a:t>
            </a:r>
            <a:r>
              <a:rPr lang="ru-RU" dirty="0" err="1" smtClean="0"/>
              <a:t>розповсюджені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: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Якірні</a:t>
            </a:r>
            <a:r>
              <a:rPr lang="ru-RU" dirty="0" smtClean="0"/>
              <a:t> — корпус </a:t>
            </a:r>
            <a:r>
              <a:rPr lang="ru-RU" dirty="0" err="1" smtClean="0"/>
              <a:t>з</a:t>
            </a:r>
            <a:r>
              <a:rPr lang="ru-RU" dirty="0" smtClean="0"/>
              <a:t> позитивною </a:t>
            </a:r>
            <a:r>
              <a:rPr lang="ru-RU" dirty="0" err="1" smtClean="0"/>
              <a:t>плавучістю</a:t>
            </a:r>
            <a:r>
              <a:rPr lang="ru-RU" dirty="0" smtClean="0"/>
              <a:t>, </a:t>
            </a:r>
            <a:r>
              <a:rPr lang="ru-RU" dirty="0" err="1" smtClean="0"/>
              <a:t>утримується</a:t>
            </a:r>
            <a:r>
              <a:rPr lang="ru-RU" dirty="0" smtClean="0"/>
              <a:t> на </a:t>
            </a:r>
            <a:r>
              <a:rPr lang="ru-RU" dirty="0" err="1" smtClean="0"/>
              <a:t>заданій</a:t>
            </a:r>
            <a:r>
              <a:rPr lang="ru-RU" dirty="0" smtClean="0"/>
              <a:t> </a:t>
            </a:r>
            <a:r>
              <a:rPr lang="ru-RU" dirty="0" err="1" smtClean="0"/>
              <a:t>глибині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водою на </a:t>
            </a:r>
            <a:r>
              <a:rPr lang="ru-RU" dirty="0" err="1" smtClean="0"/>
              <a:t>якорі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тросу. Основа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мінних</a:t>
            </a:r>
            <a:r>
              <a:rPr lang="ru-RU" dirty="0" smtClean="0"/>
              <a:t> сил. </a:t>
            </a:r>
            <a:r>
              <a:rPr lang="ru-RU" dirty="0" err="1" smtClean="0"/>
              <a:t>Відрізняється</a:t>
            </a:r>
            <a:r>
              <a:rPr lang="ru-RU" dirty="0" smtClean="0"/>
              <a:t> </a:t>
            </a:r>
            <a:r>
              <a:rPr lang="ru-RU" dirty="0" err="1" smtClean="0"/>
              <a:t>компактністю</a:t>
            </a:r>
            <a:r>
              <a:rPr lang="ru-RU" dirty="0" smtClean="0"/>
              <a:t>, </a:t>
            </a:r>
            <a:r>
              <a:rPr lang="ru-RU" dirty="0" err="1" smtClean="0"/>
              <a:t>ефективністю</a:t>
            </a:r>
            <a:r>
              <a:rPr lang="ru-RU" dirty="0" smtClean="0"/>
              <a:t>, </a:t>
            </a:r>
            <a:r>
              <a:rPr lang="ru-RU" dirty="0" err="1" smtClean="0"/>
              <a:t>низькою</a:t>
            </a:r>
            <a:r>
              <a:rPr lang="ru-RU" dirty="0" smtClean="0"/>
              <a:t> </a:t>
            </a:r>
            <a:r>
              <a:rPr lang="ru-RU" dirty="0" err="1" smtClean="0"/>
              <a:t>вартістю</a:t>
            </a:r>
            <a:r>
              <a:rPr lang="ru-RU" dirty="0" smtClean="0"/>
              <a:t>.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Випірнаючі</a:t>
            </a:r>
            <a:r>
              <a:rPr lang="ru-RU" dirty="0" smtClean="0"/>
              <a:t> – </a:t>
            </a:r>
            <a:r>
              <a:rPr lang="ru-RU" dirty="0" err="1" smtClean="0"/>
              <a:t>встановлені</a:t>
            </a:r>
            <a:r>
              <a:rPr lang="ru-RU" dirty="0" smtClean="0"/>
              <a:t> на </a:t>
            </a:r>
            <a:r>
              <a:rPr lang="ru-RU" dirty="0" err="1" smtClean="0"/>
              <a:t>якір</a:t>
            </a:r>
            <a:r>
              <a:rPr lang="ru-RU" dirty="0" smtClean="0"/>
              <a:t>, а при </a:t>
            </a:r>
            <a:r>
              <a:rPr lang="ru-RU" dirty="0" err="1" smtClean="0"/>
              <a:t>спрацьовуванні</a:t>
            </a:r>
            <a:r>
              <a:rPr lang="ru-RU" dirty="0" smtClean="0"/>
              <a:t> </a:t>
            </a:r>
            <a:r>
              <a:rPr lang="ru-RU" dirty="0" err="1" smtClean="0"/>
              <a:t>від’єднуються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якоря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випірнають</a:t>
            </a:r>
            <a:r>
              <a:rPr lang="ru-RU" dirty="0" smtClean="0"/>
              <a:t> на </a:t>
            </a:r>
            <a:r>
              <a:rPr lang="ru-RU" dirty="0" err="1" smtClean="0"/>
              <a:t>поверхню</a:t>
            </a:r>
            <a:r>
              <a:rPr lang="ru-RU" dirty="0" smtClean="0"/>
              <a:t> для </a:t>
            </a:r>
            <a:r>
              <a:rPr lang="ru-RU" dirty="0" err="1" smtClean="0"/>
              <a:t>враження</a:t>
            </a:r>
            <a:r>
              <a:rPr lang="ru-RU" dirty="0" smtClean="0"/>
              <a:t> корабля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Самонавідні</a:t>
            </a:r>
            <a:r>
              <a:rPr lang="ru-RU" dirty="0" smtClean="0"/>
              <a:t> – </a:t>
            </a:r>
            <a:r>
              <a:rPr lang="ru-RU" dirty="0" err="1" smtClean="0"/>
              <a:t>електричні</a:t>
            </a:r>
            <a:r>
              <a:rPr lang="ru-RU" dirty="0" smtClean="0"/>
              <a:t> </a:t>
            </a:r>
            <a:r>
              <a:rPr lang="ru-RU" dirty="0" err="1" smtClean="0"/>
              <a:t>торпеди</a:t>
            </a:r>
            <a:r>
              <a:rPr lang="ru-RU" dirty="0" smtClean="0"/>
              <a:t>, </a:t>
            </a:r>
            <a:r>
              <a:rPr lang="ru-RU" dirty="0" err="1" smtClean="0"/>
              <a:t>утримувані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водою якорем </a:t>
            </a:r>
            <a:r>
              <a:rPr lang="ru-RU" dirty="0" err="1" smtClean="0"/>
              <a:t>або</a:t>
            </a:r>
            <a:r>
              <a:rPr lang="ru-RU" dirty="0" smtClean="0"/>
              <a:t> лежать на </a:t>
            </a:r>
            <a:r>
              <a:rPr lang="ru-RU" dirty="0" err="1" smtClean="0"/>
              <a:t>дні</a:t>
            </a:r>
            <a:r>
              <a:rPr lang="ru-RU" dirty="0" smtClean="0"/>
              <a:t>. </a:t>
            </a:r>
            <a:r>
              <a:rPr lang="ru-RU" dirty="0" err="1" smtClean="0"/>
              <a:t>Реєструють</a:t>
            </a:r>
            <a:r>
              <a:rPr lang="ru-RU" dirty="0" smtClean="0"/>
              <a:t> </a:t>
            </a:r>
            <a:r>
              <a:rPr lang="ru-RU" dirty="0" err="1" smtClean="0"/>
              <a:t>корабель</a:t>
            </a:r>
            <a:r>
              <a:rPr lang="ru-RU" dirty="0" smtClean="0"/>
              <a:t> головкою </a:t>
            </a:r>
            <a:r>
              <a:rPr lang="ru-RU" dirty="0" err="1" smtClean="0"/>
              <a:t>самонаведення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вражають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, як торпеда</a:t>
            </a:r>
          </a:p>
          <a:p>
            <a:pPr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торпед </a:t>
            </a:r>
            <a:r>
              <a:rPr lang="ru-RU" dirty="0" err="1" smtClean="0"/>
              <a:t>пройшов</a:t>
            </a:r>
            <a:r>
              <a:rPr lang="ru-RU" dirty="0" smtClean="0"/>
              <a:t> </a:t>
            </a:r>
            <a:r>
              <a:rPr lang="ru-RU" dirty="0" err="1" smtClean="0"/>
              <a:t>певний</a:t>
            </a:r>
            <a:r>
              <a:rPr lang="ru-RU" dirty="0" smtClean="0"/>
              <a:t> шлях </a:t>
            </a:r>
            <a:r>
              <a:rPr lang="ru-RU" dirty="0" err="1" smtClean="0"/>
              <a:t>еволюції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зараз представлений </a:t>
            </a:r>
            <a:r>
              <a:rPr lang="ru-RU" dirty="0" err="1" smtClean="0"/>
              <a:t>наступними</a:t>
            </a:r>
            <a:r>
              <a:rPr lang="ru-RU" dirty="0" smtClean="0"/>
              <a:t> </a:t>
            </a:r>
            <a:r>
              <a:rPr lang="ru-RU" dirty="0" err="1" smtClean="0"/>
              <a:t>зразками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536883"/>
          </a:xfrm>
        </p:spPr>
        <p:txBody>
          <a:bodyPr/>
          <a:lstStyle/>
          <a:p>
            <a:r>
              <a:rPr lang="ru-RU" b="1" dirty="0" smtClean="0"/>
              <a:t>Донна неконтактна </a:t>
            </a:r>
            <a:r>
              <a:rPr lang="ru-RU" b="1" dirty="0" err="1" smtClean="0"/>
              <a:t>міна</a:t>
            </a:r>
            <a:r>
              <a:rPr lang="ru-RU" b="1" dirty="0" smtClean="0"/>
              <a:t> </a:t>
            </a:r>
            <a:r>
              <a:rPr lang="en-US" b="1" dirty="0" smtClean="0"/>
              <a:t>MN103 “Manta”</a:t>
            </a:r>
            <a:endParaRPr lang="en-US" dirty="0" smtClean="0"/>
          </a:p>
          <a:p>
            <a:r>
              <a:rPr lang="ru-RU" dirty="0" err="1" smtClean="0"/>
              <a:t>Міна</a:t>
            </a:r>
            <a:r>
              <a:rPr lang="ru-RU" dirty="0" smtClean="0"/>
              <a:t> </a:t>
            </a:r>
            <a:r>
              <a:rPr lang="ru-RU" dirty="0" err="1" smtClean="0"/>
              <a:t>розроблена</a:t>
            </a:r>
            <a:r>
              <a:rPr lang="ru-RU" dirty="0" smtClean="0"/>
              <a:t> </a:t>
            </a:r>
            <a:r>
              <a:rPr lang="ru-RU" dirty="0" err="1" smtClean="0"/>
              <a:t>італійськими</a:t>
            </a:r>
            <a:r>
              <a:rPr lang="ru-RU" dirty="0" smtClean="0"/>
              <a:t> </a:t>
            </a:r>
            <a:r>
              <a:rPr lang="ru-RU" dirty="0" err="1" smtClean="0"/>
              <a:t>спеціалістами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являється</a:t>
            </a:r>
            <a:r>
              <a:rPr lang="ru-RU" dirty="0" smtClean="0"/>
              <a:t> </a:t>
            </a:r>
            <a:r>
              <a:rPr lang="ru-RU" dirty="0" err="1" smtClean="0"/>
              <a:t>взірцем</a:t>
            </a:r>
            <a:r>
              <a:rPr lang="ru-RU" dirty="0" smtClean="0"/>
              <a:t> для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конструкторів</a:t>
            </a:r>
            <a:r>
              <a:rPr lang="ru-RU" dirty="0" smtClean="0"/>
              <a:t> </a:t>
            </a:r>
            <a:r>
              <a:rPr lang="ru-RU" dirty="0" err="1" smtClean="0"/>
              <a:t>мін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нічним</a:t>
            </a:r>
            <a:r>
              <a:rPr lang="ru-RU" dirty="0" smtClean="0"/>
              <a:t> кошмаром для </a:t>
            </a:r>
            <a:r>
              <a:rPr lang="ru-RU" dirty="0" err="1" smtClean="0"/>
              <a:t>тральщиків</a:t>
            </a:r>
            <a:r>
              <a:rPr lang="ru-RU" dirty="0" smtClean="0"/>
              <a:t> та поганою </a:t>
            </a:r>
            <a:r>
              <a:rPr lang="ru-RU" dirty="0" err="1" smtClean="0"/>
              <a:t>згадкою</a:t>
            </a:r>
            <a:r>
              <a:rPr lang="ru-RU" dirty="0" smtClean="0"/>
              <a:t> для крейсера типу </a:t>
            </a:r>
            <a:r>
              <a:rPr lang="ru-RU" dirty="0" err="1" smtClean="0"/>
              <a:t>Тікоденрога</a:t>
            </a:r>
            <a:r>
              <a:rPr lang="ru-RU" dirty="0" smtClean="0"/>
              <a:t>. Вага — 220 кг,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вибухівки</a:t>
            </a:r>
            <a:r>
              <a:rPr lang="ru-RU" dirty="0" smtClean="0"/>
              <a:t> — 130 кг.  Метод постановки </a:t>
            </a:r>
            <a:r>
              <a:rPr lang="ru-RU" dirty="0" err="1" smtClean="0"/>
              <a:t>мін</a:t>
            </a:r>
            <a:r>
              <a:rPr lang="ru-RU" dirty="0" smtClean="0"/>
              <a:t> — </a:t>
            </a:r>
            <a:r>
              <a:rPr lang="ru-RU" dirty="0" err="1" smtClean="0"/>
              <a:t>укладування</a:t>
            </a:r>
            <a:r>
              <a:rPr lang="ru-RU" dirty="0" smtClean="0"/>
              <a:t> на воду за </a:t>
            </a:r>
            <a:r>
              <a:rPr lang="ru-RU" dirty="0" err="1" smtClean="0"/>
              <a:t>допомогою</a:t>
            </a:r>
            <a:r>
              <a:rPr lang="ru-RU" dirty="0" smtClean="0"/>
              <a:t> крану та </a:t>
            </a:r>
            <a:r>
              <a:rPr lang="ru-RU" dirty="0" err="1" smtClean="0"/>
              <a:t>стропильної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2050" name="Picture 2" descr="C:\Users\Виталий\Desktop\Mina-Manta-v-protsesi-ustanovk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1989" y="3216867"/>
            <a:ext cx="4104731" cy="30761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53143"/>
            <a:ext cx="10515600" cy="5523820"/>
          </a:xfrm>
        </p:spPr>
        <p:txBody>
          <a:bodyPr>
            <a:normAutofit/>
          </a:bodyPr>
          <a:lstStyle/>
          <a:p>
            <a:r>
              <a:rPr lang="ru-RU" dirty="0" err="1" smtClean="0"/>
              <a:t>Глибина</a:t>
            </a:r>
            <a:r>
              <a:rPr lang="ru-RU" dirty="0" smtClean="0"/>
              <a:t> постановки — </a:t>
            </a:r>
            <a:r>
              <a:rPr lang="ru-RU" dirty="0" err="1" smtClean="0"/>
              <a:t>від</a:t>
            </a:r>
            <a:r>
              <a:rPr lang="ru-RU" dirty="0" smtClean="0"/>
              <a:t> 2.5 м до 100 м (тут вона </a:t>
            </a:r>
            <a:r>
              <a:rPr lang="ru-RU" dirty="0" err="1" smtClean="0"/>
              <a:t>серйозно</a:t>
            </a:r>
            <a:r>
              <a:rPr lang="ru-RU" dirty="0" smtClean="0"/>
              <a:t> </a:t>
            </a:r>
            <a:r>
              <a:rPr lang="ru-RU" dirty="0" err="1" smtClean="0"/>
              <a:t>загрожує</a:t>
            </a:r>
            <a:r>
              <a:rPr lang="ru-RU" dirty="0" smtClean="0"/>
              <a:t> </a:t>
            </a:r>
            <a:r>
              <a:rPr lang="ru-RU" dirty="0" err="1" smtClean="0"/>
              <a:t>підводним</a:t>
            </a:r>
            <a:r>
              <a:rPr lang="ru-RU" dirty="0" smtClean="0"/>
              <a:t> </a:t>
            </a:r>
            <a:r>
              <a:rPr lang="ru-RU" dirty="0" err="1" smtClean="0"/>
              <a:t>човнам</a:t>
            </a:r>
            <a:r>
              <a:rPr lang="ru-RU" dirty="0" smtClean="0"/>
              <a:t>). </a:t>
            </a:r>
            <a:r>
              <a:rPr lang="ru-RU" dirty="0" err="1" smtClean="0"/>
              <a:t>Розроблена</a:t>
            </a:r>
            <a:r>
              <a:rPr lang="ru-RU" dirty="0" smtClean="0"/>
              <a:t> в 70-х роках, оснащена </a:t>
            </a:r>
            <a:r>
              <a:rPr lang="ru-RU" dirty="0" err="1" smtClean="0"/>
              <a:t>склопластиковим</a:t>
            </a:r>
            <a:r>
              <a:rPr lang="ru-RU" dirty="0" smtClean="0"/>
              <a:t> корпусом, </a:t>
            </a:r>
            <a:r>
              <a:rPr lang="ru-RU" dirty="0" err="1" smtClean="0"/>
              <a:t>акустичним</a:t>
            </a:r>
            <a:r>
              <a:rPr lang="ru-RU" dirty="0" smtClean="0"/>
              <a:t> та </a:t>
            </a:r>
            <a:r>
              <a:rPr lang="ru-RU" dirty="0" err="1" smtClean="0"/>
              <a:t>магнітним</a:t>
            </a:r>
            <a:r>
              <a:rPr lang="ru-RU" dirty="0" smtClean="0"/>
              <a:t> датчиком, вона </a:t>
            </a:r>
            <a:r>
              <a:rPr lang="ru-RU" dirty="0" err="1" smtClean="0"/>
              <a:t>відрізняється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високою</a:t>
            </a:r>
            <a:r>
              <a:rPr lang="ru-RU" dirty="0" smtClean="0"/>
              <a:t> </a:t>
            </a:r>
            <a:r>
              <a:rPr lang="ru-RU" dirty="0" err="1" smtClean="0"/>
              <a:t>ефективністю</a:t>
            </a:r>
            <a:r>
              <a:rPr lang="ru-RU" dirty="0" smtClean="0"/>
              <a:t>. При </a:t>
            </a:r>
            <a:r>
              <a:rPr lang="ru-RU" dirty="0" err="1" smtClean="0"/>
              <a:t>цьому</a:t>
            </a:r>
            <a:r>
              <a:rPr lang="ru-RU" dirty="0" smtClean="0"/>
              <a:t>, час </a:t>
            </a:r>
            <a:r>
              <a:rPr lang="ru-RU" dirty="0" err="1" smtClean="0"/>
              <a:t>відкладеної</a:t>
            </a:r>
            <a:r>
              <a:rPr lang="ru-RU" dirty="0" smtClean="0"/>
              <a:t> </a:t>
            </a:r>
            <a:r>
              <a:rPr lang="ru-RU" dirty="0" err="1" smtClean="0"/>
              <a:t>активації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досягати</a:t>
            </a:r>
            <a:r>
              <a:rPr lang="ru-RU" dirty="0" smtClean="0"/>
              <a:t> 63 </a:t>
            </a:r>
            <a:r>
              <a:rPr lang="ru-RU" dirty="0" err="1" smtClean="0"/>
              <a:t>дні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кораблі</a:t>
            </a:r>
            <a:r>
              <a:rPr lang="ru-RU" dirty="0" smtClean="0"/>
              <a:t> 2 </a:t>
            </a:r>
            <a:r>
              <a:rPr lang="ru-RU" dirty="0" err="1" smtClean="0"/>
              <a:t>місяці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ходити</a:t>
            </a:r>
            <a:r>
              <a:rPr lang="ru-RU" dirty="0" smtClean="0"/>
              <a:t> прямо над нею без проблем, а </a:t>
            </a:r>
            <a:r>
              <a:rPr lang="ru-RU" dirty="0" err="1" smtClean="0"/>
              <a:t>потім</a:t>
            </a:r>
            <a:r>
              <a:rPr lang="ru-RU" dirty="0" smtClean="0"/>
              <a:t>, </a:t>
            </a:r>
            <a:r>
              <a:rPr lang="ru-RU" dirty="0" err="1" smtClean="0"/>
              <a:t>раптом</a:t>
            </a:r>
            <a:r>
              <a:rPr lang="ru-RU" dirty="0" smtClean="0"/>
              <a:t>…. </a:t>
            </a:r>
            <a:r>
              <a:rPr lang="ru-RU" dirty="0" err="1" smtClean="0"/>
              <a:t>Бойовий</a:t>
            </a:r>
            <a:r>
              <a:rPr lang="ru-RU" dirty="0" smtClean="0"/>
              <a:t> шлях </a:t>
            </a:r>
            <a:r>
              <a:rPr lang="ru-RU" dirty="0" err="1" smtClean="0"/>
              <a:t>міни</a:t>
            </a:r>
            <a:r>
              <a:rPr lang="ru-RU" dirty="0" smtClean="0"/>
              <a:t> </a:t>
            </a:r>
            <a:r>
              <a:rPr lang="ru-RU" dirty="0" err="1" smtClean="0"/>
              <a:t>славетний</a:t>
            </a:r>
            <a:r>
              <a:rPr lang="ru-RU" dirty="0" smtClean="0"/>
              <a:t>, </a:t>
            </a:r>
            <a:r>
              <a:rPr lang="ru-RU" dirty="0" err="1" smtClean="0"/>
              <a:t>однак</a:t>
            </a:r>
            <a:r>
              <a:rPr lang="ru-RU" dirty="0" smtClean="0"/>
              <a:t> не таким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уявляли</a:t>
            </a:r>
            <a:r>
              <a:rPr lang="ru-RU" dirty="0" smtClean="0"/>
              <a:t> конструктора, </a:t>
            </a:r>
            <a:r>
              <a:rPr lang="ru-RU" dirty="0" err="1" smtClean="0"/>
              <a:t>бо</a:t>
            </a:r>
            <a:r>
              <a:rPr lang="ru-RU" dirty="0" smtClean="0"/>
              <a:t> жертвою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став крейсер ВМС США в 1991р </a:t>
            </a:r>
            <a:r>
              <a:rPr lang="ru-RU" dirty="0" err="1" smtClean="0"/>
              <a:t>біля</a:t>
            </a:r>
            <a:r>
              <a:rPr lang="ru-RU" dirty="0" smtClean="0"/>
              <a:t> Кувейту.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</a:t>
            </a:r>
            <a:r>
              <a:rPr lang="ru-RU" dirty="0" err="1" smtClean="0"/>
              <a:t>вартістю</a:t>
            </a:r>
            <a:r>
              <a:rPr lang="ru-RU" dirty="0" smtClean="0"/>
              <a:t> в 15-20 тис. дол США </a:t>
            </a:r>
            <a:r>
              <a:rPr lang="ru-RU" dirty="0" err="1" smtClean="0"/>
              <a:t>кожна</a:t>
            </a:r>
            <a:r>
              <a:rPr lang="ru-RU" dirty="0" smtClean="0"/>
              <a:t> нанесли </a:t>
            </a:r>
            <a:r>
              <a:rPr lang="ru-RU" dirty="0" err="1" smtClean="0"/>
              <a:t>пошкоджень</a:t>
            </a:r>
            <a:r>
              <a:rPr lang="ru-RU" dirty="0" smtClean="0"/>
              <a:t> USS </a:t>
            </a:r>
            <a:r>
              <a:rPr lang="ru-RU" dirty="0" err="1" smtClean="0"/>
              <a:t>Princeton</a:t>
            </a:r>
            <a:r>
              <a:rPr lang="ru-RU" dirty="0" smtClean="0"/>
              <a:t> </a:t>
            </a:r>
            <a:r>
              <a:rPr lang="ru-RU" dirty="0" err="1" smtClean="0"/>
              <a:t>сумарно</a:t>
            </a:r>
            <a:r>
              <a:rPr lang="ru-RU" dirty="0" smtClean="0"/>
              <a:t> на 24-100 </a:t>
            </a:r>
            <a:r>
              <a:rPr lang="ru-RU" dirty="0" err="1" smtClean="0"/>
              <a:t>млн</a:t>
            </a:r>
            <a:r>
              <a:rPr lang="ru-RU" dirty="0" smtClean="0"/>
              <a:t> дол США (</a:t>
            </a: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 smtClean="0"/>
              <a:t>розходяться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завадили</a:t>
            </a:r>
            <a:r>
              <a:rPr lang="ru-RU" dirty="0" smtClean="0"/>
              <a:t>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виконати</a:t>
            </a:r>
            <a:r>
              <a:rPr lang="ru-RU" dirty="0" smtClean="0"/>
              <a:t> </a:t>
            </a:r>
            <a:r>
              <a:rPr lang="ru-RU" dirty="0" err="1" smtClean="0"/>
              <a:t>бойове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smtClean="0"/>
              <a:t>так </a:t>
            </a:r>
            <a:r>
              <a:rPr lang="ru-RU" dirty="0" err="1" smtClean="0"/>
              <a:t>сталося</a:t>
            </a:r>
            <a:r>
              <a:rPr lang="ru-RU" dirty="0" smtClean="0"/>
              <a:t>? </a:t>
            </a:r>
            <a:r>
              <a:rPr lang="ru-RU" dirty="0" err="1" smtClean="0"/>
              <a:t>Міна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склопластиковий</a:t>
            </a:r>
            <a:r>
              <a:rPr lang="ru-RU" dirty="0" smtClean="0"/>
              <a:t> корпус, добре </a:t>
            </a:r>
            <a:r>
              <a:rPr lang="ru-RU" dirty="0" err="1" smtClean="0"/>
              <a:t>тримається</a:t>
            </a:r>
            <a:r>
              <a:rPr lang="ru-RU" dirty="0" smtClean="0"/>
              <a:t> на </a:t>
            </a:r>
            <a:r>
              <a:rPr lang="ru-RU" dirty="0" err="1" smtClean="0"/>
              <a:t>дні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замулюється</a:t>
            </a:r>
            <a:r>
              <a:rPr lang="ru-RU" dirty="0" smtClean="0"/>
              <a:t>. В </a:t>
            </a:r>
            <a:r>
              <a:rPr lang="ru-RU" dirty="0" err="1" smtClean="0"/>
              <a:t>місцях</a:t>
            </a:r>
            <a:r>
              <a:rPr lang="ru-RU" dirty="0" smtClean="0"/>
              <a:t> активного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кораблів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легко </a:t>
            </a:r>
            <a:r>
              <a:rPr lang="ru-RU" dirty="0" err="1" smtClean="0"/>
              <a:t>сплутати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автопокришкою</a:t>
            </a:r>
            <a:r>
              <a:rPr lang="ru-RU" dirty="0" smtClean="0"/>
              <a:t>, деталями корабля, </a:t>
            </a:r>
            <a:r>
              <a:rPr lang="ru-RU" dirty="0" err="1" smtClean="0"/>
              <a:t>сміттям</a:t>
            </a:r>
            <a:r>
              <a:rPr lang="ru-RU" dirty="0" smtClean="0"/>
              <a:t>. </a:t>
            </a:r>
            <a:r>
              <a:rPr lang="ru-RU" dirty="0" err="1" smtClean="0"/>
              <a:t>Враховуючи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бойовому</a:t>
            </a:r>
            <a:r>
              <a:rPr lang="ru-RU" dirty="0" smtClean="0"/>
              <a:t> </a:t>
            </a:r>
            <a:r>
              <a:rPr lang="ru-RU" dirty="0" err="1" smtClean="0"/>
              <a:t>стані</a:t>
            </a:r>
            <a:r>
              <a:rPr lang="ru-RU" dirty="0" smtClean="0"/>
              <a:t> вона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знаходитися</a:t>
            </a:r>
            <a:r>
              <a:rPr lang="ru-RU" dirty="0" smtClean="0"/>
              <a:t> 1 </a:t>
            </a:r>
            <a:r>
              <a:rPr lang="ru-RU" dirty="0" err="1" smtClean="0"/>
              <a:t>рік</a:t>
            </a:r>
            <a:r>
              <a:rPr lang="ru-RU" dirty="0" smtClean="0"/>
              <a:t>, </a:t>
            </a:r>
            <a:r>
              <a:rPr lang="ru-RU" dirty="0" err="1" smtClean="0"/>
              <a:t>шукати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треба </a:t>
            </a:r>
            <a:r>
              <a:rPr lang="ru-RU" dirty="0" err="1" smtClean="0"/>
              <a:t>довго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уважно</a:t>
            </a:r>
            <a:r>
              <a:rPr lang="ru-RU" dirty="0" smtClean="0"/>
              <a:t>. З </a:t>
            </a:r>
            <a:r>
              <a:rPr lang="ru-RU" dirty="0" err="1" smtClean="0"/>
              <a:t>цим</a:t>
            </a:r>
            <a:r>
              <a:rPr lang="ru-RU" dirty="0" smtClean="0"/>
              <a:t> не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впоратися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сучасні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2" descr="C:\Users\Виталий\Desktop\Donna-mina-Man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96640" y="373085"/>
            <a:ext cx="4776651" cy="30451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Виталий\Desktop\Mina-Manta-v-na-dni-cherez-60-dniv-pislya-ustanovky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09059" y="797628"/>
            <a:ext cx="7030260" cy="4989217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323104" y="5961409"/>
            <a:ext cx="51016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Міна</a:t>
            </a:r>
            <a:r>
              <a:rPr lang="ru-RU" dirty="0" smtClean="0"/>
              <a:t> </a:t>
            </a:r>
            <a:r>
              <a:rPr lang="ru-RU" dirty="0" err="1" smtClean="0"/>
              <a:t>Manta</a:t>
            </a:r>
            <a:r>
              <a:rPr lang="ru-RU" dirty="0" smtClean="0"/>
              <a:t> в на </a:t>
            </a:r>
            <a:r>
              <a:rPr lang="ru-RU" dirty="0" err="1" smtClean="0"/>
              <a:t>дні</a:t>
            </a:r>
            <a:r>
              <a:rPr lang="ru-RU" dirty="0" smtClean="0"/>
              <a:t> через 60 </a:t>
            </a:r>
            <a:r>
              <a:rPr lang="ru-RU" dirty="0" err="1" smtClean="0"/>
              <a:t>днів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установки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637</Words>
  <Application>Microsoft Office PowerPoint</Application>
  <PresentationFormat>Произвольный</PresentationFormat>
  <Paragraphs>37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Офисная тема</vt:lpstr>
      <vt:lpstr>  судномодельний гурток НВК  презентує заняття основного рівня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Джерела:</vt:lpstr>
      <vt:lpstr>Дякую за увагу! </vt:lpstr>
    </vt:vector>
  </TitlesOfParts>
  <Company>Mobile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Виталий</cp:lastModifiedBy>
  <cp:revision>22</cp:revision>
  <dcterms:created xsi:type="dcterms:W3CDTF">2020-04-22T13:01:29Z</dcterms:created>
  <dcterms:modified xsi:type="dcterms:W3CDTF">2021-04-26T11:46:21Z</dcterms:modified>
</cp:coreProperties>
</file>