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294" r:id="rId12"/>
    <p:sldId id="31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1951C-B587-4669-AEAB-3CA3E620BBD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02500-5BAE-47BD-9A24-DA8251B90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908737-7F0D-43E3-881E-D559C32D1E2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0DD8669-1381-456D-9152-76B17665A2E2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D6E4F21-2AA8-4FCA-9213-BEC765D560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7461332-109B-4216-A040-E2AE056BBB77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B189D43-7D5D-4E8A-9AC3-41F16E7A8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744073-5C39-4F22-9A95-A951DF15573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4D46F2-ADE1-4EDE-8C39-67B9C61D1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01AF74D4-0C31-44FB-89AF-333C2B103954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807818A-EAA9-414E-BCC0-1222C994A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66EAF66-51F2-4B1D-9CAA-516392A46DAF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ED8C18B8-0AB9-499B-80AD-C83B7785F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5610017-CDBA-482E-B9B7-C8AB3A109F8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E2C45DB-E2D0-413F-A774-2A3FA58CE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2073D13-A5DD-4361-86C6-8990952A8B11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97FD72D7-AE78-45EA-9A28-FCD2A8FC0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03C9B2A-B63E-4EF0-8861-FA6F31CBEC72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2899A15-DEB5-4B63-A373-0A9517BBF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9C5A2552-342C-46AA-850C-74A1BFA910EB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4CEE70D1-58EA-4D24-A39D-A277F7D01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244C59C-D113-4CB3-B4B2-49D55DA992C4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AA2849C-D064-4305-9283-89A112550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25CAEA6-6AE5-4923-9D8A-A806BFC44B82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F496BC1-1331-453F-A4D0-2CC3A4F9E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36B8-D485-4F79-A6BF-BA89B061DF0D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B61F2-6DA1-4B3B-ACCD-25C66D00EE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1%96%D0%BD%D0%B0_(%D0%B2%D1%96%D0%B9%D1%81%D1%8C%D0%BA%D0%BE%D0%B2%D0%B0_%D1%81%D0%BF%D1%80%D0%B0%D0%B2%D0%B0)" TargetMode="External"/><Relationship Id="rId2" Type="http://schemas.openxmlformats.org/officeDocument/2006/relationships/hyperlink" Target="https://uk.wikipedia.org/wiki/%D0%91%D0%BE%D1%94%D0%BF%D1%80%D0%B8%D0%BF%D0%B0%D1%81%D0%B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E%D0%BA%D0%B5%D0%B0%D0%BD" TargetMode="External"/><Relationship Id="rId2" Type="http://schemas.openxmlformats.org/officeDocument/2006/relationships/hyperlink" Target="https://uk.wikipedia.org/wiki/%D0%9C%D0%BE%D1%80%D0%B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9F%D1%96%D0%B4%D0%B2%D0%BE%D0%B4%D0%BD%D0%B8%D0%B9_%D1%87%D0%BE%D0%B2%D0%B5%D0%BD" TargetMode="External"/><Relationship Id="rId4" Type="http://schemas.openxmlformats.org/officeDocument/2006/relationships/hyperlink" Target="https://uk.wikipedia.org/wiki/%D0%94%D0%B5%D1%82%D0%BE%D0%BD%D0%B0%D1%82%D0%BE%D1%8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F%D1%96%D0%B4%D0%B2%D0%BE%D0%B4%D0%BD%D0%B8%D0%B9_%D1%87%D0%BE%D0%B2%D0%B5%D0%B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9C%D1%96%D0%BD%D1%80%D0%B5%D0%BF" TargetMode="External"/><Relationship Id="rId4" Type="http://schemas.openxmlformats.org/officeDocument/2006/relationships/hyperlink" Target="https://uk.wikipedia.org/wiki/%D0%9C%D1%96%D0%BD%D0%B0_(%D0%B2%D1%96%D0%B9%D1%81%D1%8C%D0%BA%D0%BE%D0%B2%D0%B0_%D1%81%D0%BF%D1%80%D0%B0%D0%B2%D0%B0)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0%B0%D0%BA%D0%B0%D1%80%D0%BE%D0%B2_%D0%A1%D1%82%D0%B5%D0%BF%D0%B0%D0%BD_%D0%9E%D1%81%D0%B8%D0%BF%D0%BE%D0%B2%D0%B8%D1%87" TargetMode="External"/><Relationship Id="rId2" Type="http://schemas.openxmlformats.org/officeDocument/2006/relationships/hyperlink" Target="https://uk.wikipedia.org/wiki/%D0%A0%D0%BE%D1%81%D1%96%D0%B9%D1%81%D1%8C%D0%BA%D0%BE-%D1%82%D1%83%D1%80%D0%B5%D1%86%D1%8C%D0%BA%D0%B0_%D0%B2%D1%96%D0%B9%D0%BD%D0%B0_(1877%E2%80%941878)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C%D0%BE%D1%80%D1%81%D1%8C%D0%BA%D0%B0_%D0%BC%D1%96%D0%BD%D0%B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A%D0%BE%D0%BB%D0%B1%D0%B0%D1%81%D1%8C%D1%94%D0%B2_%D0%84%D0%B2%D0%B3%D0%B5%D0%BD_%D0%92%D1%96%D0%BA%D1%82%D0%BE%D1%80%D0%BE%D0%B2%D0%B8%D1%87" TargetMode="External"/><Relationship Id="rId2" Type="http://schemas.openxmlformats.org/officeDocument/2006/relationships/hyperlink" Target="https://uk.wikipedia.org/wiki/190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194288" y="2588432"/>
            <a:ext cx="10017736" cy="4069533"/>
          </a:xfrm>
        </p:spPr>
        <p:txBody>
          <a:bodyPr>
            <a:normAutofit fontScale="90000"/>
          </a:bodyPr>
          <a:lstStyle/>
          <a:p>
            <a:endParaRPr lang="uk-UA" altLang="en-US"/>
          </a:p>
          <a:p>
            <a:endParaRPr lang="uk-UA" altLang="en-US"/>
          </a:p>
          <a:p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 гурток</a:t>
            </a:r>
          </a:p>
          <a:p>
            <a:r>
              <a:rPr lang="uk-UA" altLang="en-US" b="1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 </a:t>
            </a:r>
          </a:p>
          <a:p>
            <a:endParaRPr lang="uk-UA" altLang="en-US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35188" y="365282"/>
            <a:ext cx="4274341" cy="22231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Виталий\Desktop\Vidpratsyuvannya-ekipazhem-kateru-Lubny-navantazhennya-morskyh-min-4-1536x102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8805" y="458357"/>
            <a:ext cx="7029961" cy="4686641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201784" y="5370900"/>
            <a:ext cx="97448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Для ВМС </a:t>
            </a:r>
            <a:r>
              <a:rPr lang="ru-RU" dirty="0" err="1" smtClean="0"/>
              <a:t>відновили</a:t>
            </a:r>
            <a:r>
              <a:rPr lang="ru-RU" dirty="0" smtClean="0"/>
              <a:t> </a:t>
            </a:r>
            <a:r>
              <a:rPr lang="ru-RU" dirty="0" err="1" smtClean="0"/>
              <a:t>партію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. </a:t>
            </a:r>
            <a:r>
              <a:rPr lang="ru-RU" dirty="0" err="1" smtClean="0"/>
              <a:t>Відпрацювання</a:t>
            </a:r>
            <a:r>
              <a:rPr lang="ru-RU" dirty="0" smtClean="0"/>
              <a:t> </a:t>
            </a:r>
            <a:r>
              <a:rPr lang="ru-RU" dirty="0" err="1" smtClean="0"/>
              <a:t>екіпажем</a:t>
            </a:r>
            <a:r>
              <a:rPr lang="ru-RU" dirty="0" smtClean="0"/>
              <a:t> катеру «</a:t>
            </a:r>
            <a:r>
              <a:rPr lang="ru-RU" dirty="0" err="1" smtClean="0"/>
              <a:t>Лубни</a:t>
            </a:r>
            <a:r>
              <a:rPr lang="ru-RU" dirty="0" smtClean="0"/>
              <a:t>» </a:t>
            </a:r>
            <a:r>
              <a:rPr lang="ru-RU" dirty="0" err="1" smtClean="0"/>
              <a:t>навантаження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Фото: </a:t>
            </a:r>
            <a:r>
              <a:rPr lang="ru-RU" dirty="0" err="1" smtClean="0"/>
              <a:t>прес-служба</a:t>
            </a:r>
            <a:r>
              <a:rPr lang="ru-RU" dirty="0" smtClean="0"/>
              <a:t> ООС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976" y="365125"/>
            <a:ext cx="9903823" cy="849721"/>
          </a:xfrm>
        </p:spPr>
        <p:txBody>
          <a:bodyPr/>
          <a:lstStyle/>
          <a:p>
            <a:r>
              <a:rPr lang="uk-UA" dirty="0" smtClean="0"/>
              <a:t>Джерела: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uk.wikipedia.org/wiki/</a:t>
            </a:r>
            <a:r>
              <a:rPr lang="ru-RU" dirty="0" err="1" smtClean="0"/>
              <a:t>Морська_міна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https://mil.in.ua/uk/news/dlya-vms-vidnovyly-partiyu-morskyh-min/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13313" name="Picture 1" descr="C:\Users\Виталий\Desktop\82117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2231" y="1229225"/>
            <a:ext cx="6573026" cy="4934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Морська міна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410789"/>
            <a:ext cx="10515600" cy="4766174"/>
          </a:xfrm>
        </p:spPr>
        <p:txBody>
          <a:bodyPr>
            <a:normAutofit lnSpcReduction="10000"/>
          </a:bodyPr>
          <a:lstStyle/>
          <a:p>
            <a:r>
              <a:rPr lang="vi-VN" b="1" dirty="0" smtClean="0"/>
              <a:t>Морська́ мі́на</a:t>
            </a:r>
            <a:r>
              <a:rPr lang="vi-VN" dirty="0" smtClean="0"/>
              <a:t> — </a:t>
            </a:r>
            <a:r>
              <a:rPr lang="vi-VN" dirty="0" smtClean="0">
                <a:hlinkClick r:id="rId2" tooltip="Боєприпаси"/>
              </a:rPr>
              <a:t>інженерний боєприпас</a:t>
            </a:r>
            <a:r>
              <a:rPr lang="vi-VN" dirty="0" smtClean="0"/>
              <a:t> (</a:t>
            </a:r>
            <a:r>
              <a:rPr lang="vi-VN" dirty="0" smtClean="0">
                <a:hlinkClick r:id="rId3" tooltip="Міна (військова справа)"/>
              </a:rPr>
              <a:t>міна</a:t>
            </a:r>
            <a:r>
              <a:rPr lang="vi-VN" dirty="0" smtClean="0"/>
              <a:t>), що встановлюється у воді і призначена для ураження </a:t>
            </a:r>
            <a:r>
              <a:rPr lang="uk-UA" dirty="0" smtClean="0"/>
              <a:t>підводних човнів</a:t>
            </a:r>
            <a:r>
              <a:rPr lang="vi-VN" dirty="0" smtClean="0"/>
              <a:t>, </a:t>
            </a:r>
            <a:r>
              <a:rPr lang="vi-VN" dirty="0" smtClean="0"/>
              <a:t>надводних кораблів і суден противника, а також ускладнення їх плавання. </a:t>
            </a:r>
          </a:p>
          <a:p>
            <a:r>
              <a:rPr lang="vi-VN" dirty="0" smtClean="0"/>
              <a:t>Морські міни поділяються на якірні, донні і плаваючі. У якірних </a:t>
            </a:r>
            <a:r>
              <a:rPr lang="uk-UA" dirty="0" smtClean="0"/>
              <a:t>корпус</a:t>
            </a:r>
            <a:r>
              <a:rPr lang="vi-VN" dirty="0" smtClean="0"/>
              <a:t>, </a:t>
            </a:r>
            <a:r>
              <a:rPr lang="vi-VN" dirty="0" smtClean="0"/>
              <a:t>що має додатну </a:t>
            </a:r>
            <a:r>
              <a:rPr lang="uk-UA" dirty="0" smtClean="0"/>
              <a:t>плавучість</a:t>
            </a:r>
            <a:r>
              <a:rPr lang="vi-VN" dirty="0" smtClean="0"/>
              <a:t>, </a:t>
            </a:r>
            <a:r>
              <a:rPr lang="vi-VN" dirty="0" smtClean="0"/>
              <a:t>утримується на заданій глибині під водою за допомогою </a:t>
            </a:r>
            <a:r>
              <a:rPr lang="vi-VN" dirty="0" smtClean="0"/>
              <a:t>м</a:t>
            </a:r>
            <a:r>
              <a:rPr lang="uk-UA" dirty="0" err="1" smtClean="0"/>
              <a:t>інрепів</a:t>
            </a:r>
            <a:r>
              <a:rPr lang="vi-VN" dirty="0" smtClean="0"/>
              <a:t> </a:t>
            </a:r>
            <a:r>
              <a:rPr lang="vi-VN" dirty="0" smtClean="0"/>
              <a:t>(сталевого троса), з'єднаного з лежачим на ґрунті якорем. У корпусі розміщується заряд </a:t>
            </a:r>
            <a:r>
              <a:rPr lang="uk-UA" dirty="0" smtClean="0"/>
              <a:t>вибухової речовини </a:t>
            </a:r>
            <a:r>
              <a:rPr lang="vi-VN" dirty="0" smtClean="0"/>
              <a:t>масою </a:t>
            </a:r>
            <a:r>
              <a:rPr lang="vi-VN" dirty="0" smtClean="0"/>
              <a:t>до 350 кг, запальний пристрій і прилади, що входять в комплект детонатора. Різновидом якірних морських мін є </a:t>
            </a:r>
            <a:r>
              <a:rPr lang="uk-UA" dirty="0" err="1" smtClean="0"/>
              <a:t>сфероконічні</a:t>
            </a:r>
            <a:r>
              <a:rPr lang="uk-UA" dirty="0" smtClean="0"/>
              <a:t> </a:t>
            </a:r>
            <a:r>
              <a:rPr lang="vi-VN" dirty="0" smtClean="0"/>
              <a:t>та </a:t>
            </a:r>
            <a:r>
              <a:rPr lang="vi-VN" dirty="0" smtClean="0"/>
              <a:t>протичовнові антенні міни контактної дії.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57646"/>
            <a:ext cx="10515600" cy="5419317"/>
          </a:xfrm>
        </p:spPr>
        <p:txBody>
          <a:bodyPr/>
          <a:lstStyle/>
          <a:p>
            <a:r>
              <a:rPr lang="ru-RU" dirty="0" err="1" smtClean="0"/>
              <a:t>Донні</a:t>
            </a:r>
            <a:r>
              <a:rPr lang="ru-RU" dirty="0" smtClean="0"/>
              <a:t> </a:t>
            </a:r>
            <a:r>
              <a:rPr lang="ru-RU" dirty="0" err="1" smtClean="0"/>
              <a:t>морські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ставляться</a:t>
            </a:r>
            <a:r>
              <a:rPr lang="ru-RU" dirty="0" smtClean="0"/>
              <a:t> на </a:t>
            </a:r>
            <a:r>
              <a:rPr lang="ru-RU" dirty="0" err="1" smtClean="0"/>
              <a:t>дні</a:t>
            </a:r>
            <a:r>
              <a:rPr lang="ru-RU" dirty="0" smtClean="0"/>
              <a:t> </a:t>
            </a:r>
            <a:r>
              <a:rPr lang="ru-RU" dirty="0" smtClean="0">
                <a:hlinkClick r:id="rId2" tooltip="Море"/>
              </a:rPr>
              <a:t>моря</a:t>
            </a:r>
            <a:r>
              <a:rPr lang="ru-RU" dirty="0" smtClean="0"/>
              <a:t> (</a:t>
            </a:r>
            <a:r>
              <a:rPr lang="ru-RU" dirty="0" smtClean="0">
                <a:hlinkClick r:id="rId3" tooltip="Океан"/>
              </a:rPr>
              <a:t>океану</a:t>
            </a:r>
            <a:r>
              <a:rPr lang="ru-RU" dirty="0" smtClean="0"/>
              <a:t>).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металеві</a:t>
            </a:r>
            <a:r>
              <a:rPr lang="ru-RU" dirty="0" smtClean="0"/>
              <a:t> </a:t>
            </a:r>
            <a:r>
              <a:rPr lang="ru-RU" dirty="0" err="1" smtClean="0"/>
              <a:t>корпуси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розміри</a:t>
            </a:r>
            <a:r>
              <a:rPr lang="ru-RU" dirty="0" smtClean="0"/>
              <a:t> до 0,6 м у </a:t>
            </a:r>
            <a:r>
              <a:rPr lang="ru-RU" dirty="0" err="1" smtClean="0"/>
              <a:t>діаметрі</a:t>
            </a:r>
            <a:r>
              <a:rPr lang="ru-RU" dirty="0" smtClean="0"/>
              <a:t> та </a:t>
            </a:r>
            <a:r>
              <a:rPr lang="ru-RU" dirty="0" err="1" smtClean="0"/>
              <a:t>довжиною</a:t>
            </a:r>
            <a:r>
              <a:rPr lang="ru-RU" dirty="0" smtClean="0"/>
              <a:t> до 6 м, та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зарядну</a:t>
            </a:r>
            <a:r>
              <a:rPr lang="ru-RU" dirty="0" smtClean="0"/>
              <a:t> камеру </a:t>
            </a:r>
            <a:r>
              <a:rPr lang="ru-RU" dirty="0" err="1" smtClean="0"/>
              <a:t>з</a:t>
            </a:r>
            <a:r>
              <a:rPr lang="ru-RU" dirty="0" smtClean="0"/>
              <a:t> 250—1000 кг </a:t>
            </a:r>
            <a:r>
              <a:rPr lang="ru-RU" dirty="0" err="1" smtClean="0"/>
              <a:t>вибухової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>
                <a:hlinkClick r:id="rId4" tooltip="Детонатор"/>
              </a:rPr>
              <a:t>детонаторами</a:t>
            </a:r>
            <a:r>
              <a:rPr lang="ru-RU" dirty="0" smtClean="0"/>
              <a:t>, </a:t>
            </a:r>
            <a:r>
              <a:rPr lang="ru-RU" dirty="0" err="1" smtClean="0"/>
              <a:t>приладову</a:t>
            </a:r>
            <a:r>
              <a:rPr lang="ru-RU" dirty="0" smtClean="0"/>
              <a:t> камеру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апаратурою</a:t>
            </a:r>
            <a:r>
              <a:rPr lang="ru-RU" dirty="0" smtClean="0"/>
              <a:t> </a:t>
            </a:r>
            <a:r>
              <a:rPr lang="ru-RU" dirty="0" err="1" smtClean="0"/>
              <a:t>підривача</a:t>
            </a:r>
            <a:r>
              <a:rPr lang="ru-RU" dirty="0" smtClean="0"/>
              <a:t>, </a:t>
            </a:r>
            <a:r>
              <a:rPr lang="ru-RU" dirty="0" err="1" smtClean="0"/>
              <a:t>відсік</a:t>
            </a:r>
            <a:r>
              <a:rPr lang="ru-RU" dirty="0" smtClean="0"/>
              <a:t> для </a:t>
            </a:r>
            <a:r>
              <a:rPr lang="ru-RU" dirty="0" err="1" smtClean="0"/>
              <a:t>розміщення</a:t>
            </a:r>
            <a:r>
              <a:rPr lang="ru-RU" dirty="0" smtClean="0"/>
              <a:t> </a:t>
            </a:r>
            <a:r>
              <a:rPr lang="ru-RU" dirty="0" err="1" smtClean="0"/>
              <a:t>парашута</a:t>
            </a:r>
            <a:r>
              <a:rPr lang="ru-RU" dirty="0" smtClean="0"/>
              <a:t> (</a:t>
            </a:r>
            <a:r>
              <a:rPr lang="ru-RU" dirty="0" err="1" smtClean="0"/>
              <a:t>для</a:t>
            </a:r>
            <a:r>
              <a:rPr lang="ru-RU" dirty="0" smtClean="0"/>
              <a:t> </a:t>
            </a:r>
            <a:r>
              <a:rPr lang="ru-RU" dirty="0" err="1" smtClean="0"/>
              <a:t>авіаційних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).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глибина</a:t>
            </a:r>
            <a:r>
              <a:rPr lang="ru-RU" dirty="0" smtClean="0"/>
              <a:t> постановки </a:t>
            </a:r>
            <a:r>
              <a:rPr lang="ru-RU" dirty="0" err="1" smtClean="0"/>
              <a:t>донних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не </a:t>
            </a:r>
            <a:r>
              <a:rPr lang="ru-RU" dirty="0" err="1" smtClean="0"/>
              <a:t>перевищує</a:t>
            </a:r>
            <a:r>
              <a:rPr lang="ru-RU" dirty="0" smtClean="0"/>
              <a:t> 50-70 м.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донні</a:t>
            </a:r>
            <a:r>
              <a:rPr lang="ru-RU" dirty="0" smtClean="0"/>
              <a:t> </a:t>
            </a:r>
            <a:r>
              <a:rPr lang="ru-RU" dirty="0" err="1" smtClean="0"/>
              <a:t>морські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боротьби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>
                <a:hlinkClick r:id="rId5" tooltip="Підводний човен"/>
              </a:rPr>
              <a:t>підводними</a:t>
            </a:r>
            <a:r>
              <a:rPr lang="ru-RU" dirty="0" smtClean="0">
                <a:hlinkClick r:id="rId5" tooltip="Підводний човен"/>
              </a:rPr>
              <a:t> </a:t>
            </a:r>
            <a:r>
              <a:rPr lang="ru-RU" dirty="0" err="1" smtClean="0">
                <a:hlinkClick r:id="rId5" tooltip="Підводний човен"/>
              </a:rPr>
              <a:t>човнами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встановлюватися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 великих </a:t>
            </a:r>
            <a:r>
              <a:rPr lang="ru-RU" dirty="0" err="1" smtClean="0"/>
              <a:t>глибинах</a:t>
            </a:r>
            <a:r>
              <a:rPr lang="ru-RU" dirty="0" smtClean="0"/>
              <a:t>. </a:t>
            </a:r>
            <a:r>
              <a:rPr lang="ru-RU" dirty="0" err="1" smtClean="0"/>
              <a:t>Плаваючі</a:t>
            </a:r>
            <a:r>
              <a:rPr lang="ru-RU" dirty="0" smtClean="0"/>
              <a:t> </a:t>
            </a:r>
            <a:r>
              <a:rPr lang="ru-RU" dirty="0" err="1" smtClean="0"/>
              <a:t>морські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постановки </a:t>
            </a:r>
            <a:r>
              <a:rPr lang="ru-RU" dirty="0" err="1" smtClean="0"/>
              <a:t>дрейфують</a:t>
            </a:r>
            <a:r>
              <a:rPr lang="ru-RU" dirty="0" smtClean="0"/>
              <a:t> за </a:t>
            </a:r>
            <a:r>
              <a:rPr lang="ru-RU" dirty="0" err="1" smtClean="0"/>
              <a:t>течією</a:t>
            </a:r>
            <a:r>
              <a:rPr lang="ru-RU" dirty="0" smtClean="0"/>
              <a:t>, </a:t>
            </a:r>
            <a:r>
              <a:rPr lang="ru-RU" dirty="0" err="1" smtClean="0"/>
              <a:t>утримуючись</a:t>
            </a:r>
            <a:r>
              <a:rPr lang="ru-RU" dirty="0" smtClean="0"/>
              <a:t> на </a:t>
            </a:r>
            <a:r>
              <a:rPr lang="ru-RU" dirty="0" err="1" smtClean="0"/>
              <a:t>заданому</a:t>
            </a:r>
            <a:r>
              <a:rPr lang="ru-RU" dirty="0" smtClean="0"/>
              <a:t> </a:t>
            </a:r>
            <a:r>
              <a:rPr lang="ru-RU" dirty="0" err="1" smtClean="0"/>
              <a:t>поглибленні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водою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спеціальних</a:t>
            </a:r>
            <a:r>
              <a:rPr lang="ru-RU" dirty="0" smtClean="0"/>
              <a:t> </a:t>
            </a:r>
            <a:r>
              <a:rPr lang="ru-RU" dirty="0" err="1" smtClean="0"/>
              <a:t>пристроїв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15600" y="365126"/>
            <a:ext cx="838200" cy="719092"/>
          </a:xfrm>
        </p:spPr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1026" name="Picture 2" descr="C:\Users\Виталий\Desktop\1024px-Types_of_Naval_mine_001.svg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8172" y="535576"/>
            <a:ext cx="8895806" cy="446749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96389" y="5159216"/>
            <a:ext cx="109074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: </a:t>
            </a:r>
            <a:r>
              <a:rPr lang="en-US" dirty="0" smtClean="0"/>
              <a:t>A — </a:t>
            </a:r>
            <a:r>
              <a:rPr lang="ru-RU" dirty="0" err="1" smtClean="0"/>
              <a:t>плаваючі</a:t>
            </a:r>
            <a:r>
              <a:rPr lang="ru-RU" dirty="0" smtClean="0"/>
              <a:t>, </a:t>
            </a:r>
            <a:r>
              <a:rPr lang="en-US" dirty="0" smtClean="0"/>
              <a:t>B — </a:t>
            </a:r>
            <a:r>
              <a:rPr lang="ru-RU" dirty="0" err="1" smtClean="0"/>
              <a:t>донні</a:t>
            </a:r>
            <a:r>
              <a:rPr lang="ru-RU" dirty="0" smtClean="0"/>
              <a:t> (</a:t>
            </a:r>
            <a:r>
              <a:rPr lang="ru-RU" dirty="0" err="1" smtClean="0"/>
              <a:t>якірні</a:t>
            </a:r>
            <a:r>
              <a:rPr lang="ru-RU" dirty="0" smtClean="0"/>
              <a:t>), </a:t>
            </a:r>
            <a:r>
              <a:rPr lang="en-US" dirty="0" smtClean="0"/>
              <a:t>SS — </a:t>
            </a:r>
            <a:r>
              <a:rPr lang="ru-RU" dirty="0" err="1" smtClean="0">
                <a:hlinkClick r:id="rId3" tooltip="Підводний човен"/>
              </a:rPr>
              <a:t>підводний</a:t>
            </a:r>
            <a:r>
              <a:rPr lang="ru-RU" dirty="0" smtClean="0">
                <a:hlinkClick r:id="rId3" tooltip="Підводний човен"/>
              </a:rPr>
              <a:t> </a:t>
            </a:r>
            <a:r>
              <a:rPr lang="ru-RU" dirty="0" err="1" smtClean="0">
                <a:hlinkClick r:id="rId3" tooltip="Підводний човен"/>
              </a:rPr>
              <a:t>човен</a:t>
            </a:r>
            <a:r>
              <a:rPr lang="ru-RU" dirty="0" smtClean="0"/>
              <a:t>. 1 — </a:t>
            </a:r>
            <a:r>
              <a:rPr lang="ru-RU" dirty="0" err="1" smtClean="0">
                <a:hlinkClick r:id="rId4" tooltip="Міна (військова справа)"/>
              </a:rPr>
              <a:t>міна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дрейфує</a:t>
            </a:r>
            <a:r>
              <a:rPr lang="ru-RU" dirty="0" smtClean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2-притоплена </a:t>
            </a:r>
            <a:r>
              <a:rPr lang="ru-RU" dirty="0" err="1" smtClean="0"/>
              <a:t>міна</a:t>
            </a:r>
            <a:r>
              <a:rPr lang="ru-RU" dirty="0" smtClean="0"/>
              <a:t>, 3-міна на </a:t>
            </a:r>
            <a:r>
              <a:rPr lang="ru-RU" dirty="0" err="1" smtClean="0"/>
              <a:t>мінрепі</a:t>
            </a:r>
            <a:r>
              <a:rPr lang="ru-RU" dirty="0" smtClean="0"/>
              <a:t>, 4-донна </a:t>
            </a:r>
            <a:r>
              <a:rPr lang="ru-RU" dirty="0" err="1" smtClean="0"/>
              <a:t>міна</a:t>
            </a:r>
            <a:r>
              <a:rPr lang="ru-RU" dirty="0" smtClean="0"/>
              <a:t> на </a:t>
            </a:r>
            <a:r>
              <a:rPr lang="ru-RU" dirty="0" err="1" smtClean="0"/>
              <a:t>великій</a:t>
            </a:r>
            <a:r>
              <a:rPr lang="ru-RU" dirty="0" smtClean="0"/>
              <a:t> </a:t>
            </a:r>
            <a:r>
              <a:rPr lang="ru-RU" dirty="0" err="1" smtClean="0"/>
              <a:t>глибині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короткому </a:t>
            </a:r>
            <a:r>
              <a:rPr lang="ru-RU" dirty="0" err="1" smtClean="0">
                <a:hlinkClick r:id="rId5" tooltip="Мінреп"/>
              </a:rPr>
              <a:t>мінрепі</a:t>
            </a:r>
            <a:r>
              <a:rPr lang="ru-RU" dirty="0" smtClean="0"/>
              <a:t>, 5-донна </a:t>
            </a:r>
            <a:r>
              <a:rPr lang="ru-RU" dirty="0" err="1" smtClean="0"/>
              <a:t>міна</a:t>
            </a:r>
            <a:r>
              <a:rPr lang="ru-RU" dirty="0" smtClean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6-міна-торпеда</a:t>
            </a:r>
            <a:r>
              <a:rPr lang="ru-RU" dirty="0" smtClean="0"/>
              <a:t>, 7-міна,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спливає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00891"/>
            <a:ext cx="10515600" cy="55760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</a:t>
            </a:r>
            <a:r>
              <a:rPr lang="ru-RU" b="1" dirty="0" err="1" smtClean="0">
                <a:solidFill>
                  <a:srgbClr val="FF0000"/>
                </a:solidFill>
              </a:rPr>
              <a:t>Сфероконічна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міна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dirty="0" err="1" smtClean="0"/>
              <a:t>Сфероконічна</a:t>
            </a:r>
            <a:r>
              <a:rPr lang="ru-RU" dirty="0" smtClean="0"/>
              <a:t> </a:t>
            </a:r>
            <a:r>
              <a:rPr lang="ru-RU" dirty="0" err="1" smtClean="0"/>
              <a:t>міна</a:t>
            </a:r>
            <a:r>
              <a:rPr lang="ru-RU" dirty="0" smtClean="0"/>
              <a:t> — </a:t>
            </a:r>
            <a:r>
              <a:rPr lang="ru-RU" dirty="0" err="1" smtClean="0"/>
              <a:t>плаваюча</a:t>
            </a:r>
            <a:r>
              <a:rPr lang="ru-RU" dirty="0" smtClean="0"/>
              <a:t> </a:t>
            </a:r>
            <a:r>
              <a:rPr lang="ru-RU" dirty="0" err="1" smtClean="0"/>
              <a:t>якірна</a:t>
            </a:r>
            <a:r>
              <a:rPr lang="ru-RU" dirty="0" smtClean="0"/>
              <a:t> </a:t>
            </a:r>
            <a:r>
              <a:rPr lang="ru-RU" dirty="0" err="1" smtClean="0"/>
              <a:t>морська</a:t>
            </a:r>
            <a:r>
              <a:rPr lang="ru-RU" dirty="0" smtClean="0"/>
              <a:t> </a:t>
            </a:r>
            <a:r>
              <a:rPr lang="ru-RU" dirty="0" err="1" smtClean="0"/>
              <a:t>міна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утримувалась</a:t>
            </a:r>
            <a:r>
              <a:rPr lang="ru-RU" dirty="0" smtClean="0"/>
              <a:t> на </a:t>
            </a:r>
            <a:r>
              <a:rPr lang="ru-RU" dirty="0" err="1" smtClean="0"/>
              <a:t>необхідній</a:t>
            </a:r>
            <a:r>
              <a:rPr lang="ru-RU" dirty="0" smtClean="0"/>
              <a:t> </a:t>
            </a:r>
            <a:r>
              <a:rPr lang="ru-RU" dirty="0" err="1" smtClean="0"/>
              <a:t>глибині</a:t>
            </a:r>
            <a:r>
              <a:rPr lang="ru-RU" dirty="0" smtClean="0"/>
              <a:t> невеликим та </a:t>
            </a:r>
            <a:r>
              <a:rPr lang="ru-RU" dirty="0" err="1" smtClean="0"/>
              <a:t>малопомітним</a:t>
            </a:r>
            <a:r>
              <a:rPr lang="ru-RU" dirty="0" smtClean="0"/>
              <a:t> буйком, </a:t>
            </a:r>
            <a:r>
              <a:rPr lang="ru-RU" dirty="0" err="1" smtClean="0"/>
              <a:t>або</a:t>
            </a:r>
            <a:r>
              <a:rPr lang="ru-RU" dirty="0" smtClean="0"/>
              <a:t> якорем. </a:t>
            </a:r>
            <a:r>
              <a:rPr lang="ru-RU" dirty="0" err="1" smtClean="0"/>
              <a:t>Міна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використовувалась</a:t>
            </a:r>
            <a:r>
              <a:rPr lang="ru-RU" dirty="0" smtClean="0"/>
              <a:t> </a:t>
            </a:r>
            <a:r>
              <a:rPr lang="ru-RU" dirty="0" err="1" smtClean="0"/>
              <a:t>наприкінці</a:t>
            </a:r>
            <a:r>
              <a:rPr lang="ru-RU" dirty="0" smtClean="0"/>
              <a:t> 19-го — на початку 20-го </a:t>
            </a:r>
            <a:r>
              <a:rPr lang="ru-RU" dirty="0" err="1" smtClean="0"/>
              <a:t>століття</a:t>
            </a:r>
            <a:r>
              <a:rPr lang="ru-RU" dirty="0" smtClean="0"/>
              <a:t>. </a:t>
            </a: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застосована</a:t>
            </a:r>
            <a:r>
              <a:rPr lang="ru-RU" dirty="0" smtClean="0"/>
              <a:t> в </a:t>
            </a:r>
            <a:r>
              <a:rPr lang="ru-RU" dirty="0" err="1" smtClean="0">
                <a:hlinkClick r:id="rId2" tooltip="Російсько-турецька війна (1877—1878)"/>
              </a:rPr>
              <a:t>російсько-турецьку</a:t>
            </a:r>
            <a:r>
              <a:rPr lang="ru-RU" dirty="0" smtClean="0">
                <a:hlinkClick r:id="rId2" tooltip="Російсько-турецька війна (1877—1878)"/>
              </a:rPr>
              <a:t> </a:t>
            </a:r>
            <a:r>
              <a:rPr lang="ru-RU" dirty="0" err="1" smtClean="0">
                <a:hlinkClick r:id="rId2" tooltip="Російсько-турецька війна (1877—1878)"/>
              </a:rPr>
              <a:t>війну</a:t>
            </a:r>
            <a:r>
              <a:rPr lang="ru-RU" dirty="0" smtClean="0">
                <a:hlinkClick r:id="rId2" tooltip="Російсько-турецька війна (1877—1878)"/>
              </a:rPr>
              <a:t> 1877—1878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Якорна</a:t>
            </a:r>
            <a:r>
              <a:rPr lang="ru-RU" dirty="0" smtClean="0"/>
              <a:t> </a:t>
            </a:r>
            <a:r>
              <a:rPr lang="ru-RU" dirty="0" err="1" smtClean="0"/>
              <a:t>міна</a:t>
            </a:r>
            <a:r>
              <a:rPr lang="ru-RU" dirty="0" smtClean="0"/>
              <a:t> </a:t>
            </a:r>
            <a:r>
              <a:rPr lang="ru-RU" dirty="0" err="1" smtClean="0"/>
              <a:t>утримувалась</a:t>
            </a:r>
            <a:r>
              <a:rPr lang="ru-RU" dirty="0" smtClean="0"/>
              <a:t> на </a:t>
            </a:r>
            <a:r>
              <a:rPr lang="ru-RU" dirty="0" err="1" smtClean="0"/>
              <a:t>необхідній</a:t>
            </a:r>
            <a:r>
              <a:rPr lang="ru-RU" dirty="0" smtClean="0"/>
              <a:t> </a:t>
            </a:r>
            <a:r>
              <a:rPr lang="ru-RU" dirty="0" err="1" smtClean="0"/>
              <a:t>глибині</a:t>
            </a:r>
            <a:r>
              <a:rPr lang="ru-RU" dirty="0" smtClean="0"/>
              <a:t> </a:t>
            </a:r>
            <a:r>
              <a:rPr lang="ru-RU" dirty="0" err="1" smtClean="0"/>
              <a:t>якорним</a:t>
            </a:r>
            <a:r>
              <a:rPr lang="ru-RU" dirty="0" smtClean="0"/>
              <a:t> </a:t>
            </a:r>
            <a:r>
              <a:rPr lang="ru-RU" dirty="0" err="1" smtClean="0"/>
              <a:t>кінцем</a:t>
            </a:r>
            <a:r>
              <a:rPr lang="ru-RU" dirty="0" smtClean="0"/>
              <a:t> — тросом. </a:t>
            </a:r>
            <a:r>
              <a:rPr lang="ru-RU" dirty="0" err="1" smtClean="0"/>
              <a:t>Притоплення</a:t>
            </a:r>
            <a:r>
              <a:rPr lang="ru-RU" dirty="0" smtClean="0"/>
              <a:t> перших </a:t>
            </a:r>
            <a:r>
              <a:rPr lang="ru-RU" dirty="0" err="1" smtClean="0"/>
              <a:t>зразків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</a:t>
            </a:r>
            <a:r>
              <a:rPr lang="ru-RU" dirty="0" err="1" smtClean="0"/>
              <a:t>забезпечувалось</a:t>
            </a:r>
            <a:r>
              <a:rPr lang="ru-RU" dirty="0" smtClean="0"/>
              <a:t> </a:t>
            </a:r>
            <a:r>
              <a:rPr lang="ru-RU" dirty="0" err="1" smtClean="0"/>
              <a:t>ручним</a:t>
            </a:r>
            <a:r>
              <a:rPr lang="ru-RU" dirty="0" smtClean="0"/>
              <a:t> </a:t>
            </a:r>
            <a:r>
              <a:rPr lang="ru-RU" dirty="0" err="1" smtClean="0"/>
              <a:t>налаштуванням</a:t>
            </a:r>
            <a:r>
              <a:rPr lang="ru-RU" dirty="0" smtClean="0"/>
              <a:t> </a:t>
            </a:r>
            <a:r>
              <a:rPr lang="ru-RU" dirty="0" err="1" smtClean="0"/>
              <a:t>довжини</a:t>
            </a:r>
            <a:r>
              <a:rPr lang="ru-RU" dirty="0" smtClean="0"/>
              <a:t> троса. На початку 1980-х </a:t>
            </a:r>
            <a:r>
              <a:rPr lang="ru-RU" dirty="0" err="1" smtClean="0"/>
              <a:t>років</a:t>
            </a:r>
            <a:r>
              <a:rPr lang="ru-RU" dirty="0" smtClean="0"/>
              <a:t> на </a:t>
            </a:r>
            <a:r>
              <a:rPr lang="ru-RU" dirty="0" err="1" smtClean="0"/>
              <a:t>Чорноморському</a:t>
            </a:r>
            <a:r>
              <a:rPr lang="ru-RU" dirty="0" smtClean="0"/>
              <a:t> </a:t>
            </a:r>
            <a:r>
              <a:rPr lang="ru-RU" dirty="0" err="1" smtClean="0"/>
              <a:t>флоті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випробувані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</a:t>
            </a:r>
            <a:r>
              <a:rPr lang="ru-RU" dirty="0" err="1" smtClean="0"/>
              <a:t>автоматичної</a:t>
            </a:r>
            <a:r>
              <a:rPr lang="ru-RU" dirty="0" smtClean="0"/>
              <a:t> постановки таких </a:t>
            </a:r>
            <a:r>
              <a:rPr lang="ru-RU" dirty="0" err="1" smtClean="0"/>
              <a:t>мін</a:t>
            </a:r>
            <a:r>
              <a:rPr lang="ru-RU" dirty="0" smtClean="0"/>
              <a:t> </a:t>
            </a:r>
            <a:r>
              <a:rPr lang="ru-RU" dirty="0" err="1" smtClean="0"/>
              <a:t>конструкцій</a:t>
            </a:r>
            <a:r>
              <a:rPr lang="ru-RU" dirty="0" smtClean="0"/>
              <a:t> </a:t>
            </a:r>
            <a:r>
              <a:rPr lang="ru-RU" dirty="0" err="1" smtClean="0"/>
              <a:t>флігель-адьютанта</a:t>
            </a:r>
            <a:r>
              <a:rPr lang="ru-RU" dirty="0" smtClean="0"/>
              <a:t> </a:t>
            </a:r>
            <a:r>
              <a:rPr lang="ru-RU" dirty="0" smtClean="0">
                <a:hlinkClick r:id="rId3" tooltip="Макаров Степан Осипович"/>
              </a:rPr>
              <a:t>С. О. Макарова</a:t>
            </a:r>
            <a:r>
              <a:rPr lang="ru-RU" dirty="0" smtClean="0"/>
              <a:t> та лейтенанта Азарова</a:t>
            </a:r>
            <a:r>
              <a:rPr lang="ru-RU" baseline="30000" dirty="0" smtClean="0">
                <a:hlinkClick r:id="rId4"/>
              </a:rPr>
              <a:t>[1]</a:t>
            </a:r>
            <a:r>
              <a:rPr lang="ru-RU" dirty="0" smtClean="0"/>
              <a:t>. </a:t>
            </a:r>
            <a:r>
              <a:rPr lang="ru-RU" dirty="0" err="1" smtClean="0"/>
              <a:t>Конструкція</a:t>
            </a:r>
            <a:r>
              <a:rPr lang="ru-RU" dirty="0" smtClean="0"/>
              <a:t> Азарова, як </a:t>
            </a:r>
            <a:r>
              <a:rPr lang="ru-RU" dirty="0" err="1" smtClean="0"/>
              <a:t>більш</a:t>
            </a:r>
            <a:r>
              <a:rPr lang="ru-RU" dirty="0" smtClean="0"/>
              <a:t> проста,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прийнята</a:t>
            </a:r>
            <a:r>
              <a:rPr lang="ru-RU" dirty="0" smtClean="0"/>
              <a:t> на </a:t>
            </a:r>
            <a:r>
              <a:rPr lang="ru-RU" dirty="0" err="1" smtClean="0"/>
              <a:t>озброєння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Прицип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конструкції</a:t>
            </a:r>
            <a:r>
              <a:rPr lang="ru-RU" dirty="0" smtClean="0"/>
              <a:t> Азарова </a:t>
            </a:r>
            <a:r>
              <a:rPr lang="ru-RU" dirty="0" err="1" smtClean="0"/>
              <a:t>полягав</a:t>
            </a:r>
            <a:r>
              <a:rPr lang="ru-RU" dirty="0" smtClean="0"/>
              <a:t> в </a:t>
            </a:r>
            <a:r>
              <a:rPr lang="ru-RU" dirty="0" err="1" smtClean="0"/>
              <a:t>наступному</a:t>
            </a:r>
            <a:r>
              <a:rPr lang="ru-RU" dirty="0" smtClean="0"/>
              <a:t>. </a:t>
            </a:r>
            <a:r>
              <a:rPr lang="ru-RU" dirty="0" err="1" smtClean="0"/>
              <a:t>Міна</a:t>
            </a:r>
            <a:r>
              <a:rPr lang="ru-RU" dirty="0" smtClean="0"/>
              <a:t> </a:t>
            </a:r>
            <a:r>
              <a:rPr lang="ru-RU" dirty="0" err="1" smtClean="0"/>
              <a:t>оснащувалась</a:t>
            </a:r>
            <a:r>
              <a:rPr lang="ru-RU" dirty="0" smtClean="0"/>
              <a:t> системою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свинцевого</a:t>
            </a:r>
            <a:r>
              <a:rPr lang="ru-RU" dirty="0" smtClean="0"/>
              <a:t> </a:t>
            </a:r>
            <a:r>
              <a:rPr lang="ru-RU" dirty="0" err="1" smtClean="0"/>
              <a:t>тягаря</a:t>
            </a:r>
            <a:r>
              <a:rPr lang="ru-RU" dirty="0" smtClean="0"/>
              <a:t> та </a:t>
            </a:r>
            <a:r>
              <a:rPr lang="ru-RU" dirty="0" err="1" smtClean="0"/>
              <a:t>підвішеного</a:t>
            </a:r>
            <a:r>
              <a:rPr lang="ru-RU" dirty="0" smtClean="0"/>
              <a:t> над </a:t>
            </a:r>
            <a:r>
              <a:rPr lang="ru-RU" dirty="0" err="1" smtClean="0"/>
              <a:t>тягарем</a:t>
            </a:r>
            <a:r>
              <a:rPr lang="ru-RU" dirty="0" smtClean="0"/>
              <a:t> якоря. </a:t>
            </a:r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намотувався</a:t>
            </a:r>
            <a:r>
              <a:rPr lang="ru-RU" dirty="0" smtClean="0"/>
              <a:t> на барабан.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дією</a:t>
            </a:r>
            <a:r>
              <a:rPr lang="ru-RU" dirty="0" smtClean="0"/>
              <a:t> </a:t>
            </a:r>
            <a:r>
              <a:rPr lang="ru-RU" dirty="0" err="1" smtClean="0"/>
              <a:t>тягаря</a:t>
            </a:r>
            <a:r>
              <a:rPr lang="ru-RU" dirty="0" smtClean="0"/>
              <a:t> та якоря барабан </a:t>
            </a:r>
            <a:r>
              <a:rPr lang="ru-RU" dirty="0" err="1" smtClean="0"/>
              <a:t>вивільнявся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гальма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змотувався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барабана; коли </a:t>
            </a:r>
            <a:r>
              <a:rPr lang="ru-RU" dirty="0" err="1" smtClean="0"/>
              <a:t>тягар</a:t>
            </a:r>
            <a:r>
              <a:rPr lang="ru-RU" dirty="0" smtClean="0"/>
              <a:t> досягав дна, сила </a:t>
            </a:r>
            <a:r>
              <a:rPr lang="ru-RU" dirty="0" err="1" smtClean="0"/>
              <a:t>витягування</a:t>
            </a:r>
            <a:r>
              <a:rPr lang="ru-RU" dirty="0" smtClean="0"/>
              <a:t> </a:t>
            </a:r>
            <a:r>
              <a:rPr lang="ru-RU" dirty="0" err="1" smtClean="0"/>
              <a:t>кінця</a:t>
            </a:r>
            <a:r>
              <a:rPr lang="ru-RU" dirty="0" smtClean="0"/>
              <a:t> </a:t>
            </a:r>
            <a:r>
              <a:rPr lang="ru-RU" dirty="0" err="1" smtClean="0"/>
              <a:t>зменшувалась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барабан </a:t>
            </a:r>
            <a:r>
              <a:rPr lang="ru-RU" dirty="0" err="1" smtClean="0"/>
              <a:t>стопорився</a:t>
            </a:r>
            <a:r>
              <a:rPr lang="ru-RU" dirty="0" smtClean="0"/>
              <a:t>,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міна</a:t>
            </a:r>
            <a:r>
              <a:rPr lang="ru-RU" dirty="0" smtClean="0"/>
              <a:t> </a:t>
            </a:r>
            <a:r>
              <a:rPr lang="ru-RU" dirty="0" err="1" smtClean="0"/>
              <a:t>занурювалась</a:t>
            </a:r>
            <a:r>
              <a:rPr lang="ru-RU" dirty="0" smtClean="0"/>
              <a:t> на </a:t>
            </a:r>
            <a:r>
              <a:rPr lang="ru-RU" dirty="0" err="1" smtClean="0"/>
              <a:t>глибину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відповідала</a:t>
            </a:r>
            <a:r>
              <a:rPr lang="ru-RU" dirty="0" smtClean="0"/>
              <a:t> </a:t>
            </a:r>
            <a:r>
              <a:rPr lang="ru-RU" dirty="0" err="1" smtClean="0"/>
              <a:t>відстані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тягаря</a:t>
            </a:r>
            <a:r>
              <a:rPr lang="ru-RU" dirty="0" smtClean="0"/>
              <a:t> до якоря.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13954"/>
            <a:ext cx="10515600" cy="556300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 </a:t>
            </a:r>
            <a:r>
              <a:rPr lang="ru-RU" dirty="0" smtClean="0">
                <a:hlinkClick r:id="rId2" tooltip="1909"/>
              </a:rPr>
              <a:t>1909</a:t>
            </a:r>
            <a:r>
              <a:rPr lang="ru-RU" dirty="0" smtClean="0"/>
              <a:t>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завідувач</a:t>
            </a:r>
            <a:r>
              <a:rPr lang="ru-RU" dirty="0" smtClean="0"/>
              <a:t> </a:t>
            </a:r>
            <a:r>
              <a:rPr lang="ru-RU" dirty="0" err="1" smtClean="0"/>
              <a:t>майстерні</a:t>
            </a:r>
            <a:r>
              <a:rPr lang="ru-RU" dirty="0" smtClean="0"/>
              <a:t> </a:t>
            </a:r>
            <a:r>
              <a:rPr lang="ru-RU" dirty="0" err="1" smtClean="0"/>
              <a:t>водолазних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телефонних</a:t>
            </a:r>
            <a:r>
              <a:rPr lang="ru-RU" dirty="0" smtClean="0"/>
              <a:t> </a:t>
            </a:r>
            <a:r>
              <a:rPr lang="ru-RU" dirty="0" err="1" smtClean="0"/>
              <a:t>приладів</a:t>
            </a:r>
            <a:r>
              <a:rPr lang="ru-RU" dirty="0" smtClean="0"/>
              <a:t> у </a:t>
            </a:r>
            <a:r>
              <a:rPr lang="ru-RU" dirty="0" err="1" smtClean="0"/>
              <a:t>Кронштадті</a:t>
            </a:r>
            <a:r>
              <a:rPr lang="ru-RU" dirty="0" smtClean="0"/>
              <a:t> </a:t>
            </a:r>
            <a:r>
              <a:rPr lang="ru-RU" dirty="0" err="1" smtClean="0"/>
              <a:t>капітан</a:t>
            </a:r>
            <a:r>
              <a:rPr lang="ru-RU" dirty="0" smtClean="0"/>
              <a:t> 1 рангу </a:t>
            </a:r>
            <a:r>
              <a:rPr lang="ru-RU" dirty="0" smtClean="0">
                <a:hlinkClick r:id="rId3" tooltip="Колбасьєв Євген Вікторович"/>
              </a:rPr>
              <a:t>Є. В. </a:t>
            </a:r>
            <a:r>
              <a:rPr lang="ru-RU" dirty="0" err="1" smtClean="0">
                <a:hlinkClick r:id="rId3" tooltip="Колбасьєв Євген Вікторович"/>
              </a:rPr>
              <a:t>Колбасьєв</a:t>
            </a:r>
            <a:r>
              <a:rPr lang="ru-RU" dirty="0" smtClean="0"/>
              <a:t> </a:t>
            </a:r>
            <a:r>
              <a:rPr lang="ru-RU" dirty="0" err="1" smtClean="0"/>
              <a:t>запропонував</a:t>
            </a:r>
            <a:r>
              <a:rPr lang="ru-RU" dirty="0" smtClean="0"/>
              <a:t> </a:t>
            </a:r>
            <a:r>
              <a:rPr lang="ru-RU" dirty="0" err="1" smtClean="0"/>
              <a:t>конструкцію</a:t>
            </a:r>
            <a:r>
              <a:rPr lang="ru-RU" dirty="0" smtClean="0"/>
              <a:t> </a:t>
            </a:r>
            <a:r>
              <a:rPr lang="ru-RU" dirty="0" err="1" smtClean="0"/>
              <a:t>плаваючої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підвішувалася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невеликим буйком. </a:t>
            </a:r>
            <a:r>
              <a:rPr lang="ru-RU" dirty="0" err="1" smtClean="0"/>
              <a:t>Буйкова</a:t>
            </a:r>
            <a:r>
              <a:rPr lang="ru-RU" dirty="0" smtClean="0"/>
              <a:t> </a:t>
            </a:r>
            <a:r>
              <a:rPr lang="ru-RU" dirty="0" err="1" smtClean="0"/>
              <a:t>міна</a:t>
            </a:r>
            <a:r>
              <a:rPr lang="ru-RU" dirty="0" smtClean="0"/>
              <a:t> разом </a:t>
            </a:r>
            <a:r>
              <a:rPr lang="ru-RU" dirty="0" err="1" smtClean="0"/>
              <a:t>з</a:t>
            </a:r>
            <a:r>
              <a:rPr lang="ru-RU" dirty="0" smtClean="0"/>
              <a:t> буйком мала </a:t>
            </a:r>
            <a:r>
              <a:rPr lang="ru-RU" dirty="0" err="1" smtClean="0"/>
              <a:t>позитивну</a:t>
            </a:r>
            <a:r>
              <a:rPr lang="ru-RU" dirty="0" smtClean="0"/>
              <a:t> </a:t>
            </a:r>
            <a:r>
              <a:rPr lang="ru-RU" dirty="0" err="1" smtClean="0"/>
              <a:t>плавучість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1 кг, </a:t>
            </a:r>
            <a:r>
              <a:rPr lang="ru-RU" dirty="0" err="1" smtClean="0"/>
              <a:t>що</a:t>
            </a:r>
            <a:r>
              <a:rPr lang="ru-RU" dirty="0" smtClean="0"/>
              <a:t> дозволяло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невеликі</a:t>
            </a:r>
            <a:r>
              <a:rPr lang="ru-RU" dirty="0" smtClean="0"/>
              <a:t> буйки. </a:t>
            </a:r>
            <a:r>
              <a:rPr lang="ru-RU" dirty="0" err="1" smtClean="0"/>
              <a:t>Незабаром</a:t>
            </a:r>
            <a:r>
              <a:rPr lang="ru-RU" dirty="0" smtClean="0"/>
              <a:t> </a:t>
            </a:r>
            <a:r>
              <a:rPr lang="ru-RU" dirty="0" err="1" smtClean="0"/>
              <a:t>прилад</a:t>
            </a:r>
            <a:r>
              <a:rPr lang="ru-RU" dirty="0" smtClean="0"/>
              <a:t> </a:t>
            </a:r>
            <a:r>
              <a:rPr lang="ru-RU" dirty="0" err="1" smtClean="0"/>
              <a:t>плавання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доопрацьований</a:t>
            </a:r>
            <a:r>
              <a:rPr lang="ru-RU" dirty="0" smtClean="0"/>
              <a:t> за принципом «</a:t>
            </a:r>
            <a:r>
              <a:rPr lang="ru-RU" dirty="0" err="1" smtClean="0"/>
              <a:t>риб'ячого</a:t>
            </a:r>
            <a:r>
              <a:rPr lang="ru-RU" dirty="0" smtClean="0"/>
              <a:t> </a:t>
            </a:r>
            <a:r>
              <a:rPr lang="ru-RU" dirty="0" err="1" smtClean="0"/>
              <a:t>міхура</a:t>
            </a:r>
            <a:r>
              <a:rPr lang="ru-RU" dirty="0" smtClean="0"/>
              <a:t>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надувався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стисненого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. </a:t>
            </a:r>
            <a:r>
              <a:rPr lang="ru-RU" dirty="0" err="1" smtClean="0"/>
              <a:t>Обидва</a:t>
            </a:r>
            <a:r>
              <a:rPr lang="ru-RU" dirty="0" smtClean="0"/>
              <a:t> </a:t>
            </a:r>
            <a:r>
              <a:rPr lang="ru-RU" dirty="0" err="1" smtClean="0"/>
              <a:t>варіанти</a:t>
            </a:r>
            <a:r>
              <a:rPr lang="ru-RU" dirty="0" smtClean="0"/>
              <a:t>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пройшли</a:t>
            </a:r>
            <a:r>
              <a:rPr lang="ru-RU" dirty="0" smtClean="0"/>
              <a:t> </a:t>
            </a:r>
            <a:r>
              <a:rPr lang="ru-RU" dirty="0" err="1" smtClean="0"/>
              <a:t>випробування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на </a:t>
            </a:r>
            <a:r>
              <a:rPr lang="ru-RU" dirty="0" err="1" smtClean="0"/>
              <a:t>озброєння</a:t>
            </a:r>
            <a:r>
              <a:rPr lang="ru-RU" dirty="0" smtClean="0"/>
              <a:t> флоту </a:t>
            </a:r>
            <a:r>
              <a:rPr lang="ru-RU" dirty="0" err="1" smtClean="0"/>
              <a:t>прийняті</a:t>
            </a:r>
            <a:r>
              <a:rPr lang="ru-RU" dirty="0" smtClean="0"/>
              <a:t> не </a:t>
            </a:r>
            <a:r>
              <a:rPr lang="ru-RU" dirty="0" err="1" smtClean="0"/>
              <a:t>були</a:t>
            </a:r>
            <a:r>
              <a:rPr lang="ru-RU" dirty="0" smtClean="0"/>
              <a:t>. У 1913 р. </a:t>
            </a:r>
            <a:r>
              <a:rPr lang="ru-RU" dirty="0" err="1" smtClean="0"/>
              <a:t>мінний</a:t>
            </a:r>
            <a:r>
              <a:rPr lang="ru-RU" dirty="0" smtClean="0"/>
              <a:t> </a:t>
            </a:r>
            <a:r>
              <a:rPr lang="ru-RU" dirty="0" err="1" smtClean="0"/>
              <a:t>офіцер</a:t>
            </a:r>
            <a:r>
              <a:rPr lang="ru-RU" dirty="0" smtClean="0"/>
              <a:t> 1 </a:t>
            </a:r>
            <a:r>
              <a:rPr lang="ru-RU" dirty="0" err="1" smtClean="0"/>
              <a:t>Балтійського</a:t>
            </a:r>
            <a:r>
              <a:rPr lang="ru-RU" dirty="0" smtClean="0"/>
              <a:t> </a:t>
            </a:r>
            <a:r>
              <a:rPr lang="ru-RU" dirty="0" err="1" smtClean="0"/>
              <a:t>екіпажу</a:t>
            </a:r>
            <a:r>
              <a:rPr lang="ru-RU" dirty="0" smtClean="0"/>
              <a:t> лейтенант С. А. </a:t>
            </a:r>
            <a:r>
              <a:rPr lang="ru-RU" dirty="0" err="1" smtClean="0"/>
              <a:t>Калчев</a:t>
            </a:r>
            <a:r>
              <a:rPr lang="ru-RU" dirty="0" smtClean="0"/>
              <a:t> </a:t>
            </a:r>
            <a:r>
              <a:rPr lang="ru-RU" dirty="0" err="1" smtClean="0"/>
              <a:t>запропонував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варіант</a:t>
            </a:r>
            <a:r>
              <a:rPr lang="ru-RU" dirty="0" smtClean="0"/>
              <a:t> </a:t>
            </a:r>
            <a:r>
              <a:rPr lang="ru-RU" dirty="0" err="1" smtClean="0"/>
              <a:t>плаваючою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П-13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електричним</a:t>
            </a:r>
            <a:r>
              <a:rPr lang="ru-RU" dirty="0" smtClean="0"/>
              <a:t> </a:t>
            </a:r>
            <a:r>
              <a:rPr lang="ru-RU" dirty="0" err="1" smtClean="0"/>
              <a:t>приладом</a:t>
            </a:r>
            <a:r>
              <a:rPr lang="ru-RU" dirty="0" smtClean="0"/>
              <a:t> </a:t>
            </a:r>
            <a:r>
              <a:rPr lang="ru-RU" dirty="0" err="1" smtClean="0"/>
              <a:t>плавання</a:t>
            </a:r>
            <a:r>
              <a:rPr lang="ru-RU" dirty="0" smtClean="0"/>
              <a:t>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міна</a:t>
            </a:r>
            <a:r>
              <a:rPr lang="ru-RU" dirty="0" smtClean="0"/>
              <a:t> </a:t>
            </a:r>
            <a:r>
              <a:rPr lang="ru-RU" dirty="0" err="1" smtClean="0"/>
              <a:t>пройшла</a:t>
            </a:r>
            <a:r>
              <a:rPr lang="ru-RU" dirty="0" smtClean="0"/>
              <a:t> </a:t>
            </a:r>
            <a:r>
              <a:rPr lang="ru-RU" dirty="0" err="1" smtClean="0"/>
              <a:t>випробування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отримала</a:t>
            </a:r>
            <a:r>
              <a:rPr lang="ru-RU" dirty="0" smtClean="0"/>
              <a:t> </a:t>
            </a:r>
            <a:r>
              <a:rPr lang="ru-RU" dirty="0" err="1" smtClean="0"/>
              <a:t>рекомендацію</a:t>
            </a:r>
            <a:r>
              <a:rPr lang="ru-RU" dirty="0" smtClean="0"/>
              <a:t> до </a:t>
            </a:r>
            <a:r>
              <a:rPr lang="ru-RU" dirty="0" err="1" smtClean="0"/>
              <a:t>виробництва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на </a:t>
            </a:r>
            <a:r>
              <a:rPr lang="ru-RU" dirty="0" err="1" smtClean="0"/>
              <a:t>озброєння</a:t>
            </a:r>
            <a:r>
              <a:rPr lang="ru-RU" dirty="0" smtClean="0"/>
              <a:t> флоту </a:t>
            </a:r>
            <a:r>
              <a:rPr lang="ru-RU" dirty="0" err="1" smtClean="0"/>
              <a:t>також</a:t>
            </a:r>
            <a:r>
              <a:rPr lang="ru-RU" dirty="0" smtClean="0"/>
              <a:t> не </a:t>
            </a:r>
            <a:r>
              <a:rPr lang="ru-RU" dirty="0" err="1" smtClean="0"/>
              <a:t>надійшла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Сфероконічні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перебували</a:t>
            </a:r>
            <a:r>
              <a:rPr lang="ru-RU" dirty="0" smtClean="0"/>
              <a:t> на </a:t>
            </a:r>
            <a:r>
              <a:rPr lang="ru-RU" dirty="0" err="1" smtClean="0"/>
              <a:t>озброєнні</a:t>
            </a:r>
            <a:r>
              <a:rPr lang="ru-RU" dirty="0" smtClean="0"/>
              <a:t> флоту до 1960-х </a:t>
            </a:r>
            <a:r>
              <a:rPr lang="ru-RU" dirty="0" err="1" smtClean="0"/>
              <a:t>років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Виталий\Desktop\Mine_(AWM_304925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8866" y="739738"/>
            <a:ext cx="6911340" cy="491473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063931" y="5796784"/>
            <a:ext cx="81381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/>
              <a:t>Морська</a:t>
            </a:r>
            <a:r>
              <a:rPr lang="ru-RU" dirty="0" smtClean="0"/>
              <a:t> </a:t>
            </a:r>
            <a:r>
              <a:rPr lang="ru-RU" dirty="0" err="1" smtClean="0"/>
              <a:t>міна</a:t>
            </a:r>
            <a:r>
              <a:rPr lang="ru-RU" dirty="0" smtClean="0"/>
              <a:t> </a:t>
            </a:r>
            <a:r>
              <a:rPr lang="ru-RU" dirty="0" err="1" smtClean="0"/>
              <a:t>німецького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в </a:t>
            </a:r>
            <a:r>
              <a:rPr lang="ru-RU" dirty="0" err="1" smtClean="0"/>
              <a:t>австралійських</a:t>
            </a:r>
            <a:r>
              <a:rPr lang="ru-RU" dirty="0" smtClean="0"/>
              <a:t> водах. 1940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Виталий\Desktop\Vidremontovani-dlya-VMS-ZS-Ukrayiny-morski-miny-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7955" y="480151"/>
            <a:ext cx="9821092" cy="531975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669230" y="5987534"/>
            <a:ext cx="5114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Відремонтовані</a:t>
            </a:r>
            <a:r>
              <a:rPr lang="ru-RU" dirty="0" smtClean="0"/>
              <a:t> для ВМС ЗС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морські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Виталий\Desktop\Vidremontovani-dlya-VMS-ZS-Ukrayiny-morski-min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2857" y="343695"/>
            <a:ext cx="8621486" cy="549994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695355" y="6118162"/>
            <a:ext cx="5114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Відремонтовані</a:t>
            </a:r>
            <a:r>
              <a:rPr lang="ru-RU" dirty="0" smtClean="0"/>
              <a:t> для ВМС ЗС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морські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111</Words>
  <Application>Microsoft Office PowerPoint</Application>
  <PresentationFormat>Произвольный</PresentationFormat>
  <Paragraphs>29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Офисная тема</vt:lpstr>
      <vt:lpstr>  судномодельний гурток НВК  презентує заняття основного рівня  </vt:lpstr>
      <vt:lpstr>Морська міна</vt:lpstr>
      <vt:lpstr>Слайд 3</vt:lpstr>
      <vt:lpstr> </vt:lpstr>
      <vt:lpstr>Слайд 5</vt:lpstr>
      <vt:lpstr>Слайд 6</vt:lpstr>
      <vt:lpstr>Слайд 7</vt:lpstr>
      <vt:lpstr>Слайд 8</vt:lpstr>
      <vt:lpstr>Слайд 9</vt:lpstr>
      <vt:lpstr>Слайд 10</vt:lpstr>
      <vt:lpstr>Джерела:</vt:lpstr>
      <vt:lpstr>Дякую за увагу! 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Виталий</cp:lastModifiedBy>
  <cp:revision>20</cp:revision>
  <dcterms:created xsi:type="dcterms:W3CDTF">2020-04-22T13:01:29Z</dcterms:created>
  <dcterms:modified xsi:type="dcterms:W3CDTF">2021-04-26T11:28:12Z</dcterms:modified>
</cp:coreProperties>
</file>