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323" r:id="rId7"/>
    <p:sldId id="324" r:id="rId8"/>
    <p:sldId id="325" r:id="rId9"/>
    <p:sldId id="286" r:id="rId10"/>
    <p:sldId id="287" r:id="rId11"/>
    <p:sldId id="306" r:id="rId12"/>
    <p:sldId id="288" r:id="rId13"/>
    <p:sldId id="289" r:id="rId14"/>
    <p:sldId id="318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72A31-DFCD-47E6-91BF-747BC242BE5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C4399-196E-435B-84EF-822E6BE22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4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8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98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5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70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5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2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9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7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8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6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7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6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1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0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6037-9ED9-4ADD-B449-30051B5BDCA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27593D-A148-4E6E-8C79-6FC6474F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1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jnsm.com.ua/cgi-bin/u/book/sis.pl?Article=7329&amp;action=sh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</a:t>
            </a:r>
            <a:r>
              <a:rPr lang="ru-RU" dirty="0">
                <a:solidFill>
                  <a:schemeClr val="tx1"/>
                </a:solidFill>
              </a:rPr>
              <a:t>18.05.2022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3B1EDE-3398-44B7-9A99-1D3A7760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02" y="1780761"/>
            <a:ext cx="10281398" cy="3880773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dirty="0" err="1">
                <a:solidFill>
                  <a:srgbClr val="002060"/>
                </a:solidFill>
              </a:rPr>
              <a:t>цілому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ефект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передкрилків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полягає</a:t>
            </a:r>
            <a:r>
              <a:rPr lang="ru-RU" sz="2000" dirty="0">
                <a:solidFill>
                  <a:srgbClr val="002060"/>
                </a:solidFill>
              </a:rPr>
              <a:t> у </a:t>
            </a:r>
            <a:r>
              <a:rPr lang="ru-RU" sz="2000" dirty="0" err="1">
                <a:solidFill>
                  <a:srgbClr val="002060"/>
                </a:solidFill>
              </a:rPr>
              <a:t>збільшенні</a:t>
            </a:r>
            <a:r>
              <a:rPr lang="ru-RU" sz="2000" dirty="0">
                <a:solidFill>
                  <a:srgbClr val="002060"/>
                </a:solidFill>
              </a:rPr>
              <a:t> допустимого кута атаки, </a:t>
            </a:r>
            <a:r>
              <a:rPr lang="ru-RU" sz="2000" dirty="0" err="1">
                <a:solidFill>
                  <a:srgbClr val="002060"/>
                </a:solidFill>
              </a:rPr>
              <a:t>тобто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зрив</a:t>
            </a:r>
            <a:r>
              <a:rPr lang="ru-RU" sz="2000" dirty="0">
                <a:solidFill>
                  <a:srgbClr val="002060"/>
                </a:solidFill>
              </a:rPr>
              <a:t> потоку з </a:t>
            </a:r>
            <a:r>
              <a:rPr lang="ru-RU" sz="2000" dirty="0" err="1">
                <a:solidFill>
                  <a:srgbClr val="002060"/>
                </a:solidFill>
              </a:rPr>
              <a:t>верхньої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поверхні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крила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відбувається</a:t>
            </a:r>
            <a:r>
              <a:rPr lang="ru-RU" sz="2000" dirty="0">
                <a:solidFill>
                  <a:srgbClr val="002060"/>
                </a:solidFill>
              </a:rPr>
              <a:t> при </a:t>
            </a:r>
            <a:r>
              <a:rPr lang="ru-RU" sz="2000" dirty="0" err="1">
                <a:solidFill>
                  <a:srgbClr val="002060"/>
                </a:solidFill>
              </a:rPr>
              <a:t>більшому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куті</a:t>
            </a:r>
            <a:r>
              <a:rPr lang="ru-RU" sz="2000" dirty="0">
                <a:solidFill>
                  <a:srgbClr val="002060"/>
                </a:solidFill>
              </a:rPr>
              <a:t> атаки.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1FFA4F8-5CBE-4FAC-ABD4-7AB6E8A69B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5503" y="595532"/>
            <a:ext cx="4040993" cy="8815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dirty="0" err="1">
                <a:solidFill>
                  <a:srgbClr val="002060"/>
                </a:solidFill>
              </a:rPr>
              <a:t>Предкрилки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Google Shape;524;p62">
            <a:extLst>
              <a:ext uri="{FF2B5EF4-FFF2-40B4-BE49-F238E27FC236}">
                <a16:creationId xmlns:a16="http://schemas.microsoft.com/office/drawing/2014/main" id="{89D2E8D3-95FC-428C-981F-608A478AE8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719"/>
          <a:stretch/>
        </p:blipFill>
        <p:spPr>
          <a:xfrm>
            <a:off x="691402" y="3166843"/>
            <a:ext cx="5419993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Механизация предкрылков, закрылков и парирование отказов - Sukhoi Superjet  100">
            <a:extLst>
              <a:ext uri="{FF2B5EF4-FFF2-40B4-BE49-F238E27FC236}">
                <a16:creationId xmlns:a16="http://schemas.microsoft.com/office/drawing/2014/main" id="{E4E0D637-7D80-450D-B3AF-95B4C873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76355"/>
            <a:ext cx="56959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3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3"/>
          <p:cNvSpPr txBox="1">
            <a:spLocks noGrp="1"/>
          </p:cNvSpPr>
          <p:nvPr>
            <p:ph type="title"/>
          </p:nvPr>
        </p:nvSpPr>
        <p:spPr>
          <a:xfrm>
            <a:off x="261937" y="241300"/>
            <a:ext cx="6532758" cy="13255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uk-UA" sz="32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Звичайний</a:t>
            </a:r>
            <a:r>
              <a:rPr lang="en-US" sz="32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щ</a:t>
            </a:r>
            <a:r>
              <a:rPr lang="uk-UA" sz="3200" b="0" i="1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ільови</a:t>
            </a:r>
            <a:r>
              <a:rPr lang="en-US" sz="32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й </a:t>
            </a:r>
            <a:r>
              <a:rPr lang="en-US" sz="3200" b="0" i="1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предкр</a:t>
            </a:r>
            <a:r>
              <a:rPr lang="uk-UA" sz="32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3200" b="0" i="1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лок</a:t>
            </a:r>
            <a:r>
              <a:rPr lang="en-US" sz="32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2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</a:t>
            </a:r>
            <a:r>
              <a:rPr lang="en-US" sz="32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</a:t>
            </a:r>
            <a:r>
              <a:rPr lang="uk-UA" sz="32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3200" b="0" i="1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пущеном</a:t>
            </a:r>
            <a:r>
              <a:rPr lang="uk-UA" sz="32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</a:t>
            </a:r>
            <a:r>
              <a:rPr lang="en-US" sz="32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1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</a:t>
            </a:r>
            <a:r>
              <a:rPr lang="uk-UA" sz="32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lang="en-US" sz="32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</a:t>
            </a:r>
            <a:r>
              <a:rPr lang="uk-UA" sz="32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530" name="Google Shape;530;p63" descr="Механизация крыла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937" y="2159000"/>
            <a:ext cx="5802312" cy="435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63" descr="Механизация крыла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0537" y="3814762"/>
            <a:ext cx="2781300" cy="103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63" descr="Світлина від Progresstech-Ukraine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2380" y="3348037"/>
            <a:ext cx="2828925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63"/>
          <p:cNvSpPr txBox="1"/>
          <p:nvPr/>
        </p:nvSpPr>
        <p:spPr>
          <a:xfrm>
            <a:off x="10045700" y="5862637"/>
            <a:ext cx="19542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1"/>
              </a:buClr>
              <a:buSzPts val="1800"/>
              <a:buFont typeface="Helvetica Neue"/>
              <a:buNone/>
            </a:pPr>
            <a:r>
              <a:rPr lang="en-US" sz="1800" b="0" i="0" u="none">
                <a:solidFill>
                  <a:srgbClr val="1C1E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737 NG Slats</a:t>
            </a:r>
            <a:br>
              <a:rPr lang="en-US"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534" name="Google Shape;534;p63" descr="s684878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3887" y="22225"/>
            <a:ext cx="3797300" cy="3160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D73B0-DC44-4178-A2A8-4B4DEA5B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448C3-6878-4E9A-ABB2-1D686A801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0"/>
            <a:ext cx="10028180" cy="388077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Інтерцептори</a:t>
            </a:r>
            <a:r>
              <a:rPr lang="ru-RU" sz="2400" dirty="0">
                <a:solidFill>
                  <a:srgbClr val="002060"/>
                </a:solidFill>
              </a:rPr>
              <a:t> (</a:t>
            </a:r>
            <a:r>
              <a:rPr lang="ru-RU" sz="2400" dirty="0" err="1">
                <a:solidFill>
                  <a:srgbClr val="002060"/>
                </a:solidFill>
              </a:rPr>
              <a:t>спойлери</a:t>
            </a:r>
            <a:r>
              <a:rPr lang="ru-RU" sz="2400" dirty="0">
                <a:solidFill>
                  <a:srgbClr val="002060"/>
                </a:solidFill>
              </a:rPr>
              <a:t>) - </a:t>
            </a:r>
            <a:r>
              <a:rPr lang="ru-RU" sz="2400" dirty="0" err="1">
                <a:solidFill>
                  <a:srgbClr val="002060"/>
                </a:solidFill>
              </a:rPr>
              <a:t>відхиляються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випускаються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потік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поверхні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верхній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нижній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поверхні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крила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збільшують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аеродинамічний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опір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зменшують</a:t>
            </a:r>
            <a:r>
              <a:rPr lang="ru-RU" sz="2400" dirty="0">
                <a:solidFill>
                  <a:srgbClr val="002060"/>
                </a:solidFill>
              </a:rPr>
              <a:t> (</a:t>
            </a:r>
            <a:r>
              <a:rPr lang="ru-RU" sz="2400" dirty="0" err="1">
                <a:solidFill>
                  <a:srgbClr val="002060"/>
                </a:solidFill>
              </a:rPr>
              <a:t>збільшують</a:t>
            </a:r>
            <a:r>
              <a:rPr lang="ru-RU" sz="2400" dirty="0">
                <a:solidFill>
                  <a:srgbClr val="002060"/>
                </a:solidFill>
              </a:rPr>
              <a:t>) </a:t>
            </a:r>
            <a:r>
              <a:rPr lang="ru-RU" sz="2400" dirty="0" err="1">
                <a:solidFill>
                  <a:srgbClr val="002060"/>
                </a:solidFill>
              </a:rPr>
              <a:t>підйомну</a:t>
            </a:r>
            <a:r>
              <a:rPr lang="ru-RU" sz="2400" dirty="0">
                <a:solidFill>
                  <a:srgbClr val="002060"/>
                </a:solidFill>
              </a:rPr>
              <a:t> силу. Тому </a:t>
            </a:r>
            <a:r>
              <a:rPr lang="ru-RU" sz="2400" dirty="0" err="1">
                <a:solidFill>
                  <a:srgbClr val="002060"/>
                </a:solidFill>
              </a:rPr>
              <a:t>інтерцептори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також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називають</a:t>
            </a:r>
            <a:r>
              <a:rPr lang="ru-RU" sz="2400" dirty="0">
                <a:solidFill>
                  <a:srgbClr val="002060"/>
                </a:solidFill>
              </a:rPr>
              <a:t> органами </a:t>
            </a:r>
            <a:r>
              <a:rPr lang="ru-RU" sz="2400" dirty="0" err="1">
                <a:solidFill>
                  <a:srgbClr val="002060"/>
                </a:solidFill>
              </a:rPr>
              <a:t>безпосереднього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керування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підйомною</a:t>
            </a:r>
            <a:r>
              <a:rPr lang="ru-RU" sz="2400" dirty="0">
                <a:solidFill>
                  <a:srgbClr val="002060"/>
                </a:solidFill>
              </a:rPr>
              <a:t> силою. Не </a:t>
            </a:r>
            <a:r>
              <a:rPr lang="ru-RU" sz="2400" dirty="0" err="1">
                <a:solidFill>
                  <a:srgbClr val="002060"/>
                </a:solidFill>
              </a:rPr>
              <a:t>слід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плутати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інтерцептори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повітряними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гальмами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8" name="Picture 2" descr="Основи авіабудування та теорії авіації / підручник">
            <a:extLst>
              <a:ext uri="{FF2B5EF4-FFF2-40B4-BE49-F238E27FC236}">
                <a16:creationId xmlns:a16="http://schemas.microsoft.com/office/drawing/2014/main" id="{5D940D4B-2EE2-4B63-8CB9-22A9A9E54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8" t="-623" r="21416" b="3370"/>
          <a:stretch/>
        </p:blipFill>
        <p:spPr bwMode="auto">
          <a:xfrm>
            <a:off x="677334" y="2981733"/>
            <a:ext cx="4937761" cy="33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r gli aerei di grandi dimensioni, qual è il mezzo principale per  rallentare dopo un atterraggio? - Quora">
            <a:extLst>
              <a:ext uri="{FF2B5EF4-FFF2-40B4-BE49-F238E27FC236}">
                <a16:creationId xmlns:a16="http://schemas.microsoft.com/office/drawing/2014/main" id="{8A551F1D-7EEB-49F6-8A3E-B4D0146A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44" y="2981733"/>
            <a:ext cx="4460293" cy="33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9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AC62-1335-40CD-83BF-B6AF9865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BE2C0-082F-4193-A591-6CA0D56CF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36" y="303654"/>
            <a:ext cx="10858174" cy="388077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Спойлери</a:t>
            </a:r>
            <a:r>
              <a:rPr lang="ru-RU" sz="2400" dirty="0">
                <a:solidFill>
                  <a:srgbClr val="002060"/>
                </a:solidFill>
              </a:rPr>
              <a:t> (</a:t>
            </a:r>
            <a:r>
              <a:rPr lang="ru-RU" sz="2400" dirty="0" err="1">
                <a:solidFill>
                  <a:srgbClr val="002060"/>
                </a:solidFill>
              </a:rPr>
              <a:t>інтерцептори</a:t>
            </a:r>
            <a:r>
              <a:rPr lang="ru-RU" sz="2400" dirty="0">
                <a:solidFill>
                  <a:srgbClr val="002060"/>
                </a:solidFill>
              </a:rPr>
              <a:t>) – </a:t>
            </a:r>
            <a:r>
              <a:rPr lang="ru-RU" sz="2400" dirty="0" err="1">
                <a:solidFill>
                  <a:srgbClr val="002060"/>
                </a:solidFill>
              </a:rPr>
              <a:t>гасники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підйомної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сили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Симетричне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залучення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інтерцепторів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обох</a:t>
            </a:r>
            <a:r>
              <a:rPr lang="ru-RU" sz="2400" dirty="0">
                <a:solidFill>
                  <a:srgbClr val="002060"/>
                </a:solidFill>
              </a:rPr>
              <a:t> консолях </a:t>
            </a:r>
            <a:r>
              <a:rPr lang="ru-RU" sz="2400" dirty="0" err="1">
                <a:solidFill>
                  <a:srgbClr val="002060"/>
                </a:solidFill>
              </a:rPr>
              <a:t>крила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призводить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різкого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зменшення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підйомної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сили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гальмування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літака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Після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випуску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літак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балансується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більшому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куті</a:t>
            </a:r>
            <a:r>
              <a:rPr lang="ru-RU" sz="2400" dirty="0">
                <a:solidFill>
                  <a:srgbClr val="002060"/>
                </a:solidFill>
              </a:rPr>
              <a:t> атаки, </a:t>
            </a:r>
            <a:r>
              <a:rPr lang="ru-RU" sz="2400" dirty="0" err="1">
                <a:solidFill>
                  <a:srgbClr val="002060"/>
                </a:solidFill>
              </a:rPr>
              <a:t>починає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гальмуватися</a:t>
            </a:r>
            <a:r>
              <a:rPr lang="ru-RU" sz="2400" dirty="0">
                <a:solidFill>
                  <a:srgbClr val="002060"/>
                </a:solidFill>
              </a:rPr>
              <a:t> за </a:t>
            </a:r>
            <a:r>
              <a:rPr lang="ru-RU" sz="2400" dirty="0" err="1">
                <a:solidFill>
                  <a:srgbClr val="002060"/>
                </a:solidFill>
              </a:rPr>
              <a:t>рахунок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зростання</a:t>
            </a:r>
            <a:r>
              <a:rPr lang="ru-RU" sz="2400" dirty="0">
                <a:solidFill>
                  <a:srgbClr val="002060"/>
                </a:solidFill>
              </a:rPr>
              <a:t> опору і плавно </a:t>
            </a:r>
            <a:r>
              <a:rPr lang="ru-RU" sz="2400" dirty="0" err="1">
                <a:solidFill>
                  <a:srgbClr val="002060"/>
                </a:solidFill>
              </a:rPr>
              <a:t>знижуватися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Можлива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зміна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вертикальної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швидкості</a:t>
            </a:r>
            <a:r>
              <a:rPr lang="ru-RU" sz="2400" dirty="0">
                <a:solidFill>
                  <a:srgbClr val="002060"/>
                </a:solidFill>
              </a:rPr>
              <a:t> без </a:t>
            </a:r>
            <a:r>
              <a:rPr lang="ru-RU" sz="2400" dirty="0" err="1">
                <a:solidFill>
                  <a:srgbClr val="002060"/>
                </a:solidFill>
              </a:rPr>
              <a:t>зміни</a:t>
            </a:r>
            <a:r>
              <a:rPr lang="ru-RU" sz="2400" dirty="0">
                <a:solidFill>
                  <a:srgbClr val="002060"/>
                </a:solidFill>
              </a:rPr>
              <a:t> кута тангажу.</a:t>
            </a:r>
          </a:p>
        </p:txBody>
      </p:sp>
      <p:pic>
        <p:nvPicPr>
          <p:cNvPr id="5124" name="Picture 4" descr="Landing the bird (prima parte)">
            <a:extLst>
              <a:ext uri="{FF2B5EF4-FFF2-40B4-BE49-F238E27FC236}">
                <a16:creationId xmlns:a16="http://schemas.microsoft.com/office/drawing/2014/main" id="{F669150C-AE4C-47CE-9448-63AF8A3D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23" y="3429000"/>
            <a:ext cx="4762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persostentatore - Wikipedia">
            <a:extLst>
              <a:ext uri="{FF2B5EF4-FFF2-40B4-BE49-F238E27FC236}">
                <a16:creationId xmlns:a16="http://schemas.microsoft.com/office/drawing/2014/main" id="{C7C0A993-A29D-4722-B5B3-64F0577B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65" y="3429000"/>
            <a:ext cx="4775459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9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5"/>
          <p:cNvSpPr txBox="1">
            <a:spLocks noGrp="1"/>
          </p:cNvSpPr>
          <p:nvPr>
            <p:ph type="title" idx="4294967295"/>
          </p:nvPr>
        </p:nvSpPr>
        <p:spPr>
          <a:xfrm>
            <a:off x="330200" y="415924"/>
            <a:ext cx="6686843" cy="5318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Поворотн</a:t>
            </a:r>
            <a:r>
              <a:rPr lang="uk-U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закр</a:t>
            </a:r>
            <a:r>
              <a:rPr lang="uk-U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лок</a:t>
            </a:r>
            <a:endParaRPr dirty="0"/>
          </a:p>
        </p:txBody>
      </p:sp>
      <p:pic>
        <p:nvPicPr>
          <p:cNvPr id="625" name="Google Shape;625;p75" descr="diagram-pla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8590" y="4873847"/>
            <a:ext cx="4094162" cy="159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5" descr="Механизация крыла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51" y="1530349"/>
            <a:ext cx="5116512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75" descr="Механизация крыла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3412" y="1530349"/>
            <a:ext cx="6167437" cy="2878137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5"/>
          <p:cNvSpPr txBox="1"/>
          <p:nvPr/>
        </p:nvSpPr>
        <p:spPr>
          <a:xfrm>
            <a:off x="596900" y="1160462"/>
            <a:ext cx="2460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75"/>
          <p:cNvSpPr txBox="1"/>
          <p:nvPr/>
        </p:nvSpPr>
        <p:spPr>
          <a:xfrm>
            <a:off x="596900" y="2659062"/>
            <a:ext cx="290512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30" name="Google Shape;630;p75"/>
          <p:cNvSpPr txBox="1"/>
          <p:nvPr/>
        </p:nvSpPr>
        <p:spPr>
          <a:xfrm>
            <a:off x="596900" y="3860800"/>
            <a:ext cx="2460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75"/>
          <p:cNvSpPr txBox="1"/>
          <p:nvPr/>
        </p:nvSpPr>
        <p:spPr>
          <a:xfrm>
            <a:off x="1975729" y="5394399"/>
            <a:ext cx="290576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Mu30 </a:t>
            </a:r>
            <a:r>
              <a:rPr lang="en-US" sz="16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Schlacro</a:t>
            </a:r>
            <a:endParaRPr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B508B-E909-4649-9CA3-E343E9D5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335" y="412653"/>
            <a:ext cx="5418666" cy="78310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rgbClr val="FF0000"/>
                </a:solidFill>
              </a:rPr>
              <a:t>Механізація крила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рыла механизация">
            <a:extLst>
              <a:ext uri="{FF2B5EF4-FFF2-40B4-BE49-F238E27FC236}">
                <a16:creationId xmlns:a16="http://schemas.microsoft.com/office/drawing/2014/main" id="{A7D2BFFF-5D2A-417E-897D-AB61DD10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4" y="1570519"/>
            <a:ext cx="4487218" cy="25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ханізація крила — Вікіпедія">
            <a:extLst>
              <a:ext uri="{FF2B5EF4-FFF2-40B4-BE49-F238E27FC236}">
                <a16:creationId xmlns:a16="http://schemas.microsoft.com/office/drawing/2014/main" id="{A3011EE0-6F2E-47F6-9266-D3FC8A086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02" y="1570519"/>
            <a:ext cx="3522557" cy="264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ханизация крыла самолета. | АВИАЦИЯ, ПОНЯТНАЯ ВСЕМ.">
            <a:extLst>
              <a:ext uri="{FF2B5EF4-FFF2-40B4-BE49-F238E27FC236}">
                <a16:creationId xmlns:a16="http://schemas.microsoft.com/office/drawing/2014/main" id="{E4D2D595-91BC-467F-BC94-C0954327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89" y="4219482"/>
            <a:ext cx="3522557" cy="26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5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23CDC-ABB3-4B2A-9BC5-93ACD957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688992-6419-4892-8A77-E332091D9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 — </a:t>
            </a:r>
            <a:r>
              <a:rPr lang="ru-RU" dirty="0" err="1"/>
              <a:t>закінцівка</a:t>
            </a:r>
            <a:r>
              <a:rPr lang="ru-RU" dirty="0"/>
              <a:t> </a:t>
            </a:r>
            <a:r>
              <a:rPr lang="ru-RU" dirty="0" err="1"/>
              <a:t>крила</a:t>
            </a:r>
            <a:endParaRPr lang="ru-RU" dirty="0"/>
          </a:p>
          <a:p>
            <a:r>
              <a:rPr lang="ru-RU" dirty="0"/>
              <a:t>2 — </a:t>
            </a:r>
            <a:r>
              <a:rPr lang="ru-RU" dirty="0" err="1"/>
              <a:t>кінцевий</a:t>
            </a:r>
            <a:r>
              <a:rPr lang="ru-RU" dirty="0"/>
              <a:t> </a:t>
            </a:r>
            <a:r>
              <a:rPr lang="ru-RU" dirty="0" err="1"/>
              <a:t>елерон</a:t>
            </a:r>
            <a:endParaRPr lang="ru-RU" dirty="0"/>
          </a:p>
          <a:p>
            <a:r>
              <a:rPr lang="ru-RU" dirty="0"/>
              <a:t>3 — </a:t>
            </a:r>
            <a:r>
              <a:rPr lang="ru-RU" dirty="0" err="1"/>
              <a:t>кореневий</a:t>
            </a:r>
            <a:r>
              <a:rPr lang="ru-RU" dirty="0"/>
              <a:t> </a:t>
            </a:r>
            <a:r>
              <a:rPr lang="ru-RU" dirty="0" err="1"/>
              <a:t>елерон</a:t>
            </a:r>
            <a:endParaRPr lang="ru-RU" dirty="0"/>
          </a:p>
          <a:p>
            <a:r>
              <a:rPr lang="ru-RU" dirty="0"/>
              <a:t>4 — </a:t>
            </a:r>
            <a:r>
              <a:rPr lang="ru-RU" dirty="0" err="1"/>
              <a:t>обтічники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приводу </a:t>
            </a:r>
            <a:r>
              <a:rPr lang="ru-RU" dirty="0" err="1"/>
              <a:t>закрилків</a:t>
            </a:r>
            <a:endParaRPr lang="ru-RU" dirty="0"/>
          </a:p>
          <a:p>
            <a:r>
              <a:rPr lang="ru-RU" dirty="0"/>
              <a:t>5 — </a:t>
            </a:r>
            <a:r>
              <a:rPr lang="ru-RU" dirty="0" err="1"/>
              <a:t>предкрилок</a:t>
            </a:r>
            <a:endParaRPr lang="ru-RU" dirty="0"/>
          </a:p>
          <a:p>
            <a:r>
              <a:rPr lang="ru-RU" dirty="0"/>
              <a:t>6 — </a:t>
            </a:r>
            <a:r>
              <a:rPr lang="ru-RU" dirty="0" err="1"/>
              <a:t>предкрилок</a:t>
            </a:r>
            <a:endParaRPr lang="ru-RU" dirty="0"/>
          </a:p>
          <a:p>
            <a:r>
              <a:rPr lang="ru-RU" dirty="0"/>
              <a:t>7 — </a:t>
            </a:r>
            <a:r>
              <a:rPr lang="ru-RU" dirty="0" err="1"/>
              <a:t>кореневий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) </a:t>
            </a:r>
            <a:r>
              <a:rPr lang="ru-RU" dirty="0" err="1"/>
              <a:t>трищільовий</a:t>
            </a:r>
            <a:r>
              <a:rPr lang="ru-RU" dirty="0"/>
              <a:t> </a:t>
            </a:r>
            <a:r>
              <a:rPr lang="ru-RU" dirty="0" err="1"/>
              <a:t>закрилок</a:t>
            </a:r>
            <a:endParaRPr lang="ru-RU" dirty="0"/>
          </a:p>
          <a:p>
            <a:r>
              <a:rPr lang="ru-RU" dirty="0"/>
              <a:t>8 —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трищільовий</a:t>
            </a:r>
            <a:r>
              <a:rPr lang="ru-RU" dirty="0"/>
              <a:t> </a:t>
            </a:r>
            <a:r>
              <a:rPr lang="ru-RU" dirty="0" err="1"/>
              <a:t>закрилок</a:t>
            </a:r>
            <a:endParaRPr lang="ru-RU" dirty="0"/>
          </a:p>
          <a:p>
            <a:r>
              <a:rPr lang="ru-RU" dirty="0"/>
              <a:t>9 — </a:t>
            </a:r>
            <a:r>
              <a:rPr lang="ru-RU" dirty="0" err="1"/>
              <a:t>інтерцептор</a:t>
            </a:r>
            <a:endParaRPr lang="ru-RU" dirty="0"/>
          </a:p>
          <a:p>
            <a:r>
              <a:rPr lang="ru-RU" dirty="0"/>
              <a:t>10 — </a:t>
            </a:r>
            <a:r>
              <a:rPr lang="ru-RU" dirty="0" err="1"/>
              <a:t>інтерцептор</a:t>
            </a:r>
            <a:r>
              <a:rPr lang="ru-RU" dirty="0"/>
              <a:t>/спойлер</a:t>
            </a:r>
          </a:p>
        </p:txBody>
      </p:sp>
      <p:pic>
        <p:nvPicPr>
          <p:cNvPr id="4" name="Google Shape;503;p59">
            <a:extLst>
              <a:ext uri="{FF2B5EF4-FFF2-40B4-BE49-F238E27FC236}">
                <a16:creationId xmlns:a16="http://schemas.microsoft.com/office/drawing/2014/main" id="{3B83EE05-2618-46EA-8378-54599A79C15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0105" r="52349" b="20466"/>
          <a:stretch/>
        </p:blipFill>
        <p:spPr>
          <a:xfrm>
            <a:off x="6373184" y="351693"/>
            <a:ext cx="5158154" cy="4081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33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80F630-7993-414E-A57C-2BA5CCE5A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09" y="697550"/>
            <a:ext cx="10745632" cy="3880773"/>
          </a:xfrm>
        </p:spPr>
        <p:txBody>
          <a:bodyPr>
            <a:normAutofit/>
          </a:bodyPr>
          <a:lstStyle/>
          <a:p>
            <a:r>
              <a:rPr lang="ru-RU" sz="2400" b="1" dirty="0" err="1">
                <a:hlinkClick r:id="rId2"/>
              </a:rPr>
              <a:t>Елерони</a:t>
            </a:r>
            <a:r>
              <a:rPr lang="ru-RU" sz="2400" dirty="0"/>
              <a:t> (</a:t>
            </a:r>
            <a:r>
              <a:rPr lang="ru-RU" sz="2400" i="1" dirty="0"/>
              <a:t>фр. </a:t>
            </a:r>
            <a:r>
              <a:rPr lang="en-US" sz="2400" i="1" dirty="0"/>
              <a:t>ailerons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en-US" sz="2400" i="1" dirty="0" err="1"/>
              <a:t>aile</a:t>
            </a:r>
            <a:r>
              <a:rPr lang="en-US" sz="2400" i="1" dirty="0"/>
              <a:t> — </a:t>
            </a:r>
            <a:r>
              <a:rPr lang="ru-RU" sz="2400" i="1" dirty="0" err="1"/>
              <a:t>крило</a:t>
            </a:r>
            <a:r>
              <a:rPr lang="ru-RU" sz="2400" dirty="0"/>
              <a:t>): </a:t>
            </a:r>
            <a:r>
              <a:rPr lang="ru-RU" sz="2400" dirty="0" err="1"/>
              <a:t>рухомі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крила</a:t>
            </a:r>
            <a:r>
              <a:rPr lang="ru-RU" sz="2400" dirty="0"/>
              <a:t> </a:t>
            </a:r>
            <a:r>
              <a:rPr lang="ru-RU" sz="2400" dirty="0" err="1"/>
              <a:t>літака</a:t>
            </a:r>
            <a:r>
              <a:rPr lang="ru-RU" sz="2400" dirty="0"/>
              <a:t>; </a:t>
            </a:r>
            <a:r>
              <a:rPr lang="ru-RU" sz="2400" dirty="0" err="1"/>
              <a:t>застосовують</a:t>
            </a:r>
            <a:r>
              <a:rPr lang="ru-RU" sz="2400" dirty="0"/>
              <a:t> для </a:t>
            </a:r>
            <a:r>
              <a:rPr lang="ru-RU" sz="2400" dirty="0" err="1"/>
              <a:t>керування</a:t>
            </a:r>
            <a:r>
              <a:rPr lang="ru-RU" sz="2400" dirty="0"/>
              <a:t> креном </a:t>
            </a:r>
            <a:r>
              <a:rPr lang="ru-RU" sz="2400" dirty="0" err="1"/>
              <a:t>літака</a:t>
            </a:r>
            <a:r>
              <a:rPr lang="ru-RU" sz="2400" dirty="0"/>
              <a:t> шляхом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піднімальної</a:t>
            </a:r>
            <a:r>
              <a:rPr lang="ru-RU" sz="2400" dirty="0"/>
              <a:t> сил </a:t>
            </a:r>
            <a:r>
              <a:rPr lang="ru-RU" sz="2400" dirty="0" err="1"/>
              <a:t>правої</a:t>
            </a:r>
            <a:r>
              <a:rPr lang="ru-RU" sz="2400" dirty="0"/>
              <a:t> і </a:t>
            </a:r>
            <a:r>
              <a:rPr lang="ru-RU" sz="2400" dirty="0" err="1"/>
              <a:t>лівої</a:t>
            </a:r>
            <a:r>
              <a:rPr lang="ru-RU" sz="2400" dirty="0"/>
              <a:t> </a:t>
            </a:r>
            <a:r>
              <a:rPr lang="ru-RU" sz="2400" dirty="0" err="1"/>
              <a:t>половини</a:t>
            </a:r>
            <a:r>
              <a:rPr lang="ru-RU" sz="2400" dirty="0"/>
              <a:t> </a:t>
            </a:r>
            <a:r>
              <a:rPr lang="ru-RU" sz="2400" dirty="0" err="1"/>
              <a:t>крила</a:t>
            </a:r>
            <a:r>
              <a:rPr lang="ru-RU" sz="2400" dirty="0"/>
              <a:t>. Орган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елеронами</a:t>
            </a:r>
            <a:r>
              <a:rPr lang="ru-RU" sz="2400" dirty="0"/>
              <a:t>: штурвал у </a:t>
            </a:r>
            <a:r>
              <a:rPr lang="ru-RU" sz="2400" dirty="0" err="1"/>
              <a:t>кабіні</a:t>
            </a:r>
            <a:r>
              <a:rPr lang="ru-RU" sz="2400" dirty="0"/>
              <a:t> </a:t>
            </a:r>
            <a:r>
              <a:rPr lang="ru-RU" sz="2400" dirty="0" err="1"/>
              <a:t>пілота</a:t>
            </a:r>
            <a:r>
              <a:rPr lang="ru-RU" sz="2400" dirty="0"/>
              <a:t>. </a:t>
            </a:r>
            <a:r>
              <a:rPr lang="ru-RU" sz="2400" dirty="0" err="1"/>
              <a:t>Нахилом</a:t>
            </a:r>
            <a:r>
              <a:rPr lang="ru-RU" sz="2400" dirty="0"/>
              <a:t> </a:t>
            </a:r>
            <a:r>
              <a:rPr lang="ru-RU" sz="2400" dirty="0" err="1"/>
              <a:t>вліво</a:t>
            </a:r>
            <a:r>
              <a:rPr lang="ru-RU" sz="2400" dirty="0"/>
              <a:t> та вправо. </a:t>
            </a:r>
            <a:r>
              <a:rPr lang="ru-RU" sz="2400" dirty="0" err="1"/>
              <a:t>Призначений</a:t>
            </a:r>
            <a:r>
              <a:rPr lang="ru-RU" sz="2400" dirty="0"/>
              <a:t> для </a:t>
            </a:r>
            <a:r>
              <a:rPr lang="ru-RU" sz="2400" dirty="0" err="1"/>
              <a:t>поперечної</a:t>
            </a:r>
            <a:r>
              <a:rPr lang="ru-RU" sz="2400" dirty="0"/>
              <a:t> </a:t>
            </a:r>
            <a:r>
              <a:rPr lang="ru-RU" sz="2400" dirty="0" err="1"/>
              <a:t>керованості</a:t>
            </a:r>
            <a:r>
              <a:rPr lang="ru-RU" sz="2400" dirty="0"/>
              <a:t> </a:t>
            </a:r>
            <a:r>
              <a:rPr lang="ru-RU" sz="2400" dirty="0" err="1"/>
              <a:t>літака</a:t>
            </a:r>
            <a:r>
              <a:rPr lang="ru-RU" sz="2400" dirty="0"/>
              <a:t>.</a:t>
            </a:r>
          </a:p>
        </p:txBody>
      </p:sp>
      <p:pic>
        <p:nvPicPr>
          <p:cNvPr id="2052" name="Picture 4" descr="Елерон - Wikiwand">
            <a:extLst>
              <a:ext uri="{FF2B5EF4-FFF2-40B4-BE49-F238E27FC236}">
                <a16:creationId xmlns:a16="http://schemas.microsoft.com/office/drawing/2014/main" id="{225D52A2-ADE2-491D-A33E-3085D4A0A5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7" y="2601519"/>
            <a:ext cx="4900245" cy="39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ffetti dei comandi">
            <a:extLst>
              <a:ext uri="{FF2B5EF4-FFF2-40B4-BE49-F238E27FC236}">
                <a16:creationId xmlns:a16="http://schemas.microsoft.com/office/drawing/2014/main" id="{4533C74E-DE20-473A-8D88-11105C38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3165232"/>
            <a:ext cx="4075919" cy="22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3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2C085A-58ED-4419-B1E7-E0C4B1D38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37" y="486534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rgbClr val="002060"/>
                </a:solidFill>
              </a:rPr>
              <a:t>Закрилки</a:t>
            </a:r>
            <a:r>
              <a:rPr lang="ru-RU" sz="2000" dirty="0">
                <a:solidFill>
                  <a:srgbClr val="002060"/>
                </a:solidFill>
              </a:rPr>
              <a:t> — </a:t>
            </a:r>
            <a:r>
              <a:rPr lang="ru-RU" sz="2000" dirty="0" err="1">
                <a:solidFill>
                  <a:srgbClr val="002060"/>
                </a:solidFill>
              </a:rPr>
              <a:t>відхилювальні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поверхні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симетрично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розташовані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задній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кромці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err="1">
                <a:solidFill>
                  <a:srgbClr val="002060"/>
                </a:solidFill>
              </a:rPr>
              <a:t>крила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Закрилки</a:t>
            </a:r>
            <a:r>
              <a:rPr lang="ru-RU" sz="2000" dirty="0">
                <a:solidFill>
                  <a:srgbClr val="002060"/>
                </a:solidFill>
              </a:rPr>
              <a:t> в </a:t>
            </a:r>
            <a:r>
              <a:rPr lang="ru-RU" sz="2000" dirty="0" err="1">
                <a:solidFill>
                  <a:srgbClr val="002060"/>
                </a:solidFill>
              </a:rPr>
              <a:t>прибраному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стані</a:t>
            </a:r>
            <a:r>
              <a:rPr lang="ru-RU" sz="2000" dirty="0">
                <a:solidFill>
                  <a:srgbClr val="002060"/>
                </a:solidFill>
              </a:rPr>
              <a:t> є </a:t>
            </a:r>
            <a:r>
              <a:rPr lang="ru-RU" sz="2000" dirty="0" err="1">
                <a:solidFill>
                  <a:srgbClr val="002060"/>
                </a:solidFill>
              </a:rPr>
              <a:t>продовженням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поверхні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крила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тоді</a:t>
            </a:r>
            <a:r>
              <a:rPr lang="ru-RU" sz="2000" dirty="0">
                <a:solidFill>
                  <a:srgbClr val="002060"/>
                </a:solidFill>
              </a:rPr>
              <a:t> як у </a:t>
            </a:r>
            <a:r>
              <a:rPr lang="ru-RU" sz="2000" dirty="0" err="1">
                <a:solidFill>
                  <a:srgbClr val="002060"/>
                </a:solidFill>
              </a:rPr>
              <a:t>випущеному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можуть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відходити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нього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утворенням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щілин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Використовуються</a:t>
            </a:r>
            <a:r>
              <a:rPr lang="ru-RU" sz="2000" dirty="0">
                <a:solidFill>
                  <a:srgbClr val="002060"/>
                </a:solidFill>
              </a:rPr>
              <a:t> для </a:t>
            </a:r>
            <a:r>
              <a:rPr lang="ru-RU" sz="2000" dirty="0" err="1">
                <a:solidFill>
                  <a:srgbClr val="002060"/>
                </a:solidFill>
              </a:rPr>
              <a:t>поліпшення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несної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здатності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крила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під</a:t>
            </a:r>
            <a:r>
              <a:rPr lang="ru-RU" sz="2000" dirty="0">
                <a:solidFill>
                  <a:srgbClr val="002060"/>
                </a:solidFill>
              </a:rPr>
              <a:t> час </a:t>
            </a:r>
            <a:r>
              <a:rPr lang="ru-RU" sz="2000" dirty="0" err="1">
                <a:solidFill>
                  <a:srgbClr val="002060"/>
                </a:solidFill>
              </a:rPr>
              <a:t>зльоту</a:t>
            </a:r>
            <a:r>
              <a:rPr lang="ru-RU" sz="2000" dirty="0">
                <a:solidFill>
                  <a:srgbClr val="002060"/>
                </a:solidFill>
              </a:rPr>
              <a:t>, набору </a:t>
            </a:r>
            <a:r>
              <a:rPr lang="ru-RU" sz="2000" dirty="0" err="1">
                <a:solidFill>
                  <a:srgbClr val="002060"/>
                </a:solidFill>
              </a:rPr>
              <a:t>висоти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зниження</a:t>
            </a:r>
            <a:r>
              <a:rPr lang="ru-RU" sz="2000" dirty="0">
                <a:solidFill>
                  <a:srgbClr val="002060"/>
                </a:solidFill>
              </a:rPr>
              <a:t> і посадки, а </a:t>
            </a:r>
            <a:r>
              <a:rPr lang="ru-RU" sz="2000" dirty="0" err="1">
                <a:solidFill>
                  <a:srgbClr val="002060"/>
                </a:solidFill>
              </a:rPr>
              <a:t>також</a:t>
            </a:r>
            <a:r>
              <a:rPr lang="ru-RU" sz="2000" dirty="0">
                <a:solidFill>
                  <a:srgbClr val="002060"/>
                </a:solidFill>
              </a:rPr>
              <a:t> при </a:t>
            </a:r>
            <a:r>
              <a:rPr lang="ru-RU" sz="2000" dirty="0" err="1">
                <a:solidFill>
                  <a:srgbClr val="002060"/>
                </a:solidFill>
              </a:rPr>
              <a:t>польоті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малих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швидкостях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Керуючу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поверхню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що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комбінує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закрилки</a:t>
            </a:r>
            <a:r>
              <a:rPr lang="ru-RU" sz="2000" dirty="0">
                <a:solidFill>
                  <a:srgbClr val="002060"/>
                </a:solidFill>
              </a:rPr>
              <a:t> і </a:t>
            </a:r>
            <a:r>
              <a:rPr lang="ru-RU" sz="2000" dirty="0" err="1">
                <a:solidFill>
                  <a:srgbClr val="002060"/>
                </a:solidFill>
              </a:rPr>
              <a:t>елерон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називають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err="1">
                <a:solidFill>
                  <a:srgbClr val="002060"/>
                </a:solidFill>
              </a:rPr>
              <a:t>флаперон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Google Shape;600;p71" descr="Trailng Edge">
            <a:extLst>
              <a:ext uri="{FF2B5EF4-FFF2-40B4-BE49-F238E27FC236}">
                <a16:creationId xmlns:a16="http://schemas.microsoft.com/office/drawing/2014/main" id="{2304C52B-048E-4125-8B6B-93E67076E5A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1354" y="3587262"/>
            <a:ext cx="4971073" cy="233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01;p71" descr="http://adg.stanford.edu/aa241/highlift/images/clmaxcfd.jpg">
            <a:extLst>
              <a:ext uri="{FF2B5EF4-FFF2-40B4-BE49-F238E27FC236}">
                <a16:creationId xmlns:a16="http://schemas.microsoft.com/office/drawing/2014/main" id="{6FC772D4-BFA2-4AE8-9FF7-7AD22E669F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9818" y="3587262"/>
            <a:ext cx="6337300" cy="260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49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0"/>
          <p:cNvSpPr txBox="1">
            <a:spLocks noGrp="1"/>
          </p:cNvSpPr>
          <p:nvPr>
            <p:ph type="title" idx="4294967295"/>
          </p:nvPr>
        </p:nvSpPr>
        <p:spPr>
          <a:xfrm>
            <a:off x="2022266" y="263976"/>
            <a:ext cx="4474162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uk-UA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Закрилки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dirty="0"/>
          </a:p>
        </p:txBody>
      </p:sp>
      <p:pic>
        <p:nvPicPr>
          <p:cNvPr id="667" name="Google Shape;667;p80" descr="diagram-fowl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5926" y="946790"/>
            <a:ext cx="5016500" cy="228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80" descr="http://www.mikejamesmedia.com/modo_media/modo_wip/b727_100/b727_100_097b_flaps_re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125" y="3706665"/>
            <a:ext cx="4862534" cy="303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7738" y="662694"/>
            <a:ext cx="3689921" cy="285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11;p60" descr="https://cf.ppt-online.org/files/slide/y/Y8Fg1obiQJls97DrkMd4ZfVcwxuvqjPLBEyenm/slide-17.jpg">
            <a:extLst>
              <a:ext uri="{FF2B5EF4-FFF2-40B4-BE49-F238E27FC236}">
                <a16:creationId xmlns:a16="http://schemas.microsoft.com/office/drawing/2014/main" id="{52B95A28-275F-40A9-83C4-9F64897F4A7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8426"/>
          <a:stretch/>
        </p:blipFill>
        <p:spPr>
          <a:xfrm>
            <a:off x="5881478" y="3302829"/>
            <a:ext cx="5945397" cy="355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81" descr="Механизация крыла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12" y="815975"/>
            <a:ext cx="6632575" cy="4973637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81"/>
          <p:cNvSpPr txBox="1"/>
          <p:nvPr/>
        </p:nvSpPr>
        <p:spPr>
          <a:xfrm>
            <a:off x="7221537" y="647700"/>
            <a:ext cx="4808537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hlink"/>
              </a:buClr>
              <a:buSzPts val="2000"/>
            </a:pPr>
            <a:r>
              <a:rPr lang="ru-RU" sz="2000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Механізація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Боїнг-747.</a:t>
            </a:r>
          </a:p>
          <a:p>
            <a:pPr lvl="0">
              <a:buClr>
                <a:schemeClr val="hlink"/>
              </a:buClr>
              <a:buSzPts val="2000"/>
            </a:pPr>
            <a:r>
              <a:rPr lang="ru-RU" sz="2000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Трищілинні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закрилки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Фаулера,передкрилки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Крюгера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000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ближче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до фюзеляжу),</a:t>
            </a:r>
            <a:r>
              <a:rPr lang="ru-RU" sz="2000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звичайні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передкрилки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000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далі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677" name="Google Shape;677;p81" descr="High-lift device - Wikipedi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073900" y="3173412"/>
            <a:ext cx="4956175" cy="29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2"/>
          <p:cNvSpPr txBox="1">
            <a:spLocks noGrp="1"/>
          </p:cNvSpPr>
          <p:nvPr>
            <p:ph type="title" idx="4294967295"/>
          </p:nvPr>
        </p:nvSpPr>
        <p:spPr>
          <a:xfrm>
            <a:off x="935037" y="436562"/>
            <a:ext cx="1007745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uk-UA" dirty="0" err="1">
                <a:solidFill>
                  <a:srgbClr val="002060"/>
                </a:solidFill>
              </a:rPr>
              <a:t>Двохщільовий</a:t>
            </a:r>
            <a:r>
              <a:rPr lang="uk-UA" dirty="0">
                <a:solidFill>
                  <a:srgbClr val="002060"/>
                </a:solidFill>
              </a:rPr>
              <a:t> закрилок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683" name="Google Shape;683;p82" descr="Ð ÐµÐ·ÑÐ»ÑÑÐ°Ñ Ð¿Ð¾ÑÑÐºÑ Ð·Ð¾Ð±ÑÐ°Ð¶ÐµÐ½Ñ Ð·Ð° Ð·Ð°Ð¿Ð¸ÑÐ¾Ð¼ &quot;atr42 flaps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7337" y="1009650"/>
            <a:ext cx="2990850" cy="2252662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82"/>
          <p:cNvSpPr txBox="1"/>
          <p:nvPr/>
        </p:nvSpPr>
        <p:spPr>
          <a:xfrm>
            <a:off x="935037" y="3246437"/>
            <a:ext cx="7929562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Boeing 767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має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один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підвісний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щиток і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подвійний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внутрішній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щиток.</a:t>
            </a:r>
            <a:endParaRPr dirty="0"/>
          </a:p>
        </p:txBody>
      </p:sp>
      <p:pic>
        <p:nvPicPr>
          <p:cNvPr id="685" name="Google Shape;685;p82" descr="Ð ÐµÐ·ÑÐ»ÑÑÐ°Ñ Ð¿Ð¾ÑÑÐºÑ Ð·Ð¾Ð±ÑÐ°Ð¶ÐµÐ½Ñ Ð·Ð° Ð·Ð°Ð¿Ð¸ÑÐ¾Ð¼ &quot;b767 flaps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37" y="1009650"/>
            <a:ext cx="4706937" cy="197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82" descr="http://i125.photobucket.com/albums/p75/nwafan20/Undercarriage_b747_ar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537" y="3722687"/>
            <a:ext cx="4873625" cy="252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82" descr="http://4.bp.blogspot.com/-yFVjOaLynDU/U76ad4hySQI/AAAAAAAACq4/I4IuMBWNRXk/s1600/Triple+slotted+flap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4875" y="3722687"/>
            <a:ext cx="5027612" cy="2382837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82"/>
          <p:cNvSpPr txBox="1"/>
          <p:nvPr/>
        </p:nvSpPr>
        <p:spPr>
          <a:xfrm>
            <a:off x="1626552" y="6250743"/>
            <a:ext cx="399161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Закрилки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потрійними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прорізами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31E8-83DF-4AF0-9795-31F098A1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264" y="454856"/>
            <a:ext cx="3796192" cy="937846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400" dirty="0" err="1">
                <a:solidFill>
                  <a:srgbClr val="002060"/>
                </a:solidFill>
              </a:rPr>
              <a:t>Предкрилки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D8980-0BF3-4F7D-926F-7ED915113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63" y="1488613"/>
            <a:ext cx="10422075" cy="3880773"/>
          </a:xfrm>
        </p:spPr>
        <p:txBody>
          <a:bodyPr>
            <a:normAutofit/>
          </a:bodyPr>
          <a:lstStyle/>
          <a:p>
            <a:r>
              <a:rPr lang="ru-RU" sz="2000" dirty="0" err="1"/>
              <a:t>Передкрилки</a:t>
            </a:r>
            <a:r>
              <a:rPr lang="ru-RU" sz="2000" dirty="0"/>
              <a:t> - </a:t>
            </a:r>
            <a:r>
              <a:rPr lang="ru-RU" sz="2000" dirty="0" err="1"/>
              <a:t>поверхні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відхиляються</a:t>
            </a:r>
            <a:r>
              <a:rPr lang="ru-RU" sz="2000" dirty="0"/>
              <a:t>, </a:t>
            </a:r>
            <a:r>
              <a:rPr lang="ru-RU" sz="2000" dirty="0" err="1"/>
              <a:t>встановлені</a:t>
            </a:r>
            <a:r>
              <a:rPr lang="ru-RU" sz="2000" dirty="0"/>
              <a:t> на </a:t>
            </a:r>
            <a:r>
              <a:rPr lang="ru-RU" sz="2000" dirty="0" err="1"/>
              <a:t>передній</a:t>
            </a:r>
            <a:r>
              <a:rPr lang="ru-RU" sz="2000" dirty="0"/>
              <a:t> </a:t>
            </a:r>
            <a:r>
              <a:rPr lang="ru-RU" sz="2000" dirty="0" err="1"/>
              <a:t>кромці</a:t>
            </a:r>
            <a:r>
              <a:rPr lang="ru-RU" sz="2000" dirty="0"/>
              <a:t> </a:t>
            </a:r>
            <a:r>
              <a:rPr lang="ru-RU" sz="2000" dirty="0" err="1"/>
              <a:t>крила</a:t>
            </a:r>
            <a:r>
              <a:rPr lang="ru-RU" sz="2000" dirty="0"/>
              <a:t>. При </a:t>
            </a:r>
            <a:r>
              <a:rPr lang="ru-RU" sz="2000" dirty="0" err="1"/>
              <a:t>відхиленні</a:t>
            </a:r>
            <a:r>
              <a:rPr lang="ru-RU" sz="2000" dirty="0"/>
              <a:t> </a:t>
            </a:r>
            <a:r>
              <a:rPr lang="ru-RU" sz="2000" dirty="0" err="1"/>
              <a:t>утворюють</a:t>
            </a:r>
            <a:r>
              <a:rPr lang="ru-RU" sz="2000" dirty="0"/>
              <a:t> </a:t>
            </a:r>
            <a:r>
              <a:rPr lang="ru-RU" sz="2000" dirty="0" err="1"/>
              <a:t>щілину</a:t>
            </a:r>
            <a:r>
              <a:rPr lang="ru-RU" sz="2000" dirty="0"/>
              <a:t>, </a:t>
            </a:r>
            <a:r>
              <a:rPr lang="ru-RU" sz="2000" dirty="0" err="1"/>
              <a:t>аналогічну</a:t>
            </a:r>
            <a:r>
              <a:rPr lang="ru-RU" sz="2000" dirty="0"/>
              <a:t> такою у </a:t>
            </a:r>
            <a:r>
              <a:rPr lang="ru-RU" sz="2000" dirty="0" err="1"/>
              <a:t>щілинних</a:t>
            </a:r>
            <a:r>
              <a:rPr lang="ru-RU" sz="2000" dirty="0"/>
              <a:t> </a:t>
            </a:r>
            <a:r>
              <a:rPr lang="ru-RU" sz="2000" dirty="0" err="1"/>
              <a:t>закрилків</a:t>
            </a:r>
            <a:r>
              <a:rPr lang="ru-RU" sz="2000" dirty="0"/>
              <a:t>. </a:t>
            </a:r>
            <a:r>
              <a:rPr lang="ru-RU" sz="2000" dirty="0" err="1"/>
              <a:t>Передкрилки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утворюють</a:t>
            </a:r>
            <a:r>
              <a:rPr lang="ru-RU" sz="2000" dirty="0"/>
              <a:t> </a:t>
            </a:r>
            <a:r>
              <a:rPr lang="ru-RU" sz="2000" dirty="0" err="1"/>
              <a:t>щілини</a:t>
            </a:r>
            <a:r>
              <a:rPr lang="ru-RU" sz="2000" dirty="0"/>
              <a:t>, </a:t>
            </a:r>
            <a:r>
              <a:rPr lang="ru-RU" sz="2000" dirty="0" err="1"/>
              <a:t>називаються</a:t>
            </a:r>
            <a:r>
              <a:rPr lang="ru-RU" sz="2000" dirty="0"/>
              <a:t> носками,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відхиляються</a:t>
            </a:r>
            <a:r>
              <a:rPr lang="ru-RU" sz="2000" dirty="0"/>
              <a:t>. Як правило, </a:t>
            </a:r>
            <a:r>
              <a:rPr lang="ru-RU" sz="2000" dirty="0" err="1"/>
              <a:t>передкрилки</a:t>
            </a:r>
            <a:r>
              <a:rPr lang="ru-RU" sz="2000" dirty="0"/>
              <a:t> автоматично </a:t>
            </a:r>
            <a:r>
              <a:rPr lang="ru-RU" sz="2000" dirty="0" err="1"/>
              <a:t>відхиляються</a:t>
            </a:r>
            <a:r>
              <a:rPr lang="ru-RU" sz="2000" dirty="0"/>
              <a:t> </a:t>
            </a:r>
            <a:r>
              <a:rPr lang="ru-RU" sz="2000" dirty="0" err="1"/>
              <a:t>одночасно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закрилками</a:t>
            </a:r>
            <a:r>
              <a:rPr lang="ru-RU" sz="2000" dirty="0"/>
              <a:t>, але </a:t>
            </a:r>
            <a:r>
              <a:rPr lang="ru-RU" sz="2000" dirty="0" err="1"/>
              <a:t>можуть</a:t>
            </a:r>
            <a:r>
              <a:rPr lang="ru-RU" sz="2000" dirty="0"/>
              <a:t> і </a:t>
            </a:r>
            <a:r>
              <a:rPr lang="ru-RU" sz="2000" dirty="0" err="1"/>
              <a:t>керуватися</a:t>
            </a:r>
            <a:r>
              <a:rPr lang="ru-RU" sz="2000" dirty="0"/>
              <a:t> </a:t>
            </a:r>
            <a:r>
              <a:rPr lang="ru-RU" sz="2000" dirty="0" err="1"/>
              <a:t>незалежно</a:t>
            </a:r>
            <a:r>
              <a:rPr lang="ru-RU" sz="2000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A78CA8-ED74-4DB3-A6F5-C4B9E486FB5D}"/>
              </a:ext>
            </a:extLst>
          </p:cNvPr>
          <p:cNvSpPr txBox="1">
            <a:spLocks/>
          </p:cNvSpPr>
          <p:nvPr/>
        </p:nvSpPr>
        <p:spPr>
          <a:xfrm>
            <a:off x="3350196" y="550767"/>
            <a:ext cx="3796192" cy="93784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dirty="0" err="1">
                <a:solidFill>
                  <a:srgbClr val="002060"/>
                </a:solidFill>
              </a:rPr>
              <a:t>Предкрилки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" name="Google Shape;510;p60" descr="https://cf.ppt-online.org/files/slide/y/Y8Fg1obiQJls97DrkMd4ZfVcwxuvqjPLBEyenm/slide-16.jpg">
            <a:extLst>
              <a:ext uri="{FF2B5EF4-FFF2-40B4-BE49-F238E27FC236}">
                <a16:creationId xmlns:a16="http://schemas.microsoft.com/office/drawing/2014/main" id="{86F628EA-06B6-4EEF-AD96-0C222035DC3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b="7550"/>
          <a:stretch/>
        </p:blipFill>
        <p:spPr>
          <a:xfrm>
            <a:off x="5262360" y="2835275"/>
            <a:ext cx="5802312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40;p64" descr="Похожее изображение">
            <a:extLst>
              <a:ext uri="{FF2B5EF4-FFF2-40B4-BE49-F238E27FC236}">
                <a16:creationId xmlns:a16="http://schemas.microsoft.com/office/drawing/2014/main" id="{8A57CA81-CE36-4E39-B1FF-D9C991C07B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50" y="3778882"/>
            <a:ext cx="4798810" cy="252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79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449</Words>
  <Application>Microsoft Office PowerPoint</Application>
  <PresentationFormat>Широкоэкранный</PresentationFormat>
  <Paragraphs>34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Trebuchet MS</vt:lpstr>
      <vt:lpstr>Wingdings 3</vt:lpstr>
      <vt:lpstr>Аспект</vt:lpstr>
      <vt:lpstr>Заняття 18.05.2022</vt:lpstr>
      <vt:lpstr>Механізація крила</vt:lpstr>
      <vt:lpstr>Презентация PowerPoint</vt:lpstr>
      <vt:lpstr>Презентация PowerPoint</vt:lpstr>
      <vt:lpstr>Презентация PowerPoint</vt:lpstr>
      <vt:lpstr>Закрилки  </vt:lpstr>
      <vt:lpstr>Презентация PowerPoint</vt:lpstr>
      <vt:lpstr>Двохщільовий закрилок</vt:lpstr>
      <vt:lpstr>Предкрилки</vt:lpstr>
      <vt:lpstr>Предкрилки</vt:lpstr>
      <vt:lpstr>Звичайний щільовий предкрилок у випущеному стані</vt:lpstr>
      <vt:lpstr>Презентация PowerPoint</vt:lpstr>
      <vt:lpstr>Презентация PowerPoint</vt:lpstr>
      <vt:lpstr>Поворотний закрилок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18.05.2022</dc:title>
  <dc:creator>Professional</dc:creator>
  <cp:lastModifiedBy>Professional</cp:lastModifiedBy>
  <cp:revision>11</cp:revision>
  <dcterms:created xsi:type="dcterms:W3CDTF">2022-05-18T09:03:48Z</dcterms:created>
  <dcterms:modified xsi:type="dcterms:W3CDTF">2022-05-18T14:58:55Z</dcterms:modified>
</cp:coreProperties>
</file>