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29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0" r:id="rId13"/>
    <p:sldId id="331" r:id="rId14"/>
    <p:sldId id="332" r:id="rId15"/>
    <p:sldId id="294" r:id="rId16"/>
    <p:sldId id="31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rmilitary.com/2017/10/kau-30m.html" TargetMode="External"/><Relationship Id="rId7" Type="http://schemas.openxmlformats.org/officeDocument/2006/relationships/hyperlink" Target="https://www.ukrmilitary.com/2017/10/uppp20.html" TargetMode="External"/><Relationship Id="rId2" Type="http://schemas.openxmlformats.org/officeDocument/2006/relationships/hyperlink" Target="https://www.ukrmilitary.com/2015/09/bmkatra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krmilitary.com/2015/10/kt-7-62.html" TargetMode="External"/><Relationship Id="rId5" Type="http://schemas.openxmlformats.org/officeDocument/2006/relationships/hyperlink" Target="https://www.ukrmilitary.com/2015/10/kba-117.html" TargetMode="External"/><Relationship Id="rId4" Type="http://schemas.openxmlformats.org/officeDocument/2006/relationships/hyperlink" Target="https://www.ukrmilitary.com/2015/09/ztm1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EM0p0ajLB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l.in.ua/uk/news/mbak-kostopil-povnotsinno-vvijshov-do-skladu-vmsu/20201102_095907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emory.rv.ua/kondratyuk-oleksij-volodymyrovych-05-07-1995-17-03-2017-2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/>
          </a:p>
          <a:p>
            <a:endParaRPr lang="uk-UA" altLang="en-US"/>
          </a:p>
          <a:p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 гурток</a:t>
            </a:r>
          </a:p>
          <a:p>
            <a:r>
              <a:rPr lang="uk-UA" altLang="en-US" b="1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</a:p>
          <a:p>
            <a:endParaRPr lang="uk-UA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Виталий\Desktop\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201784"/>
            <a:ext cx="11555691" cy="40011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1520" y="5496338"/>
            <a:ext cx="10567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броньований</a:t>
            </a:r>
            <a:r>
              <a:rPr lang="ru-RU" dirty="0" smtClean="0"/>
              <a:t> </a:t>
            </a:r>
            <a:r>
              <a:rPr lang="ru-RU" dirty="0" err="1" smtClean="0"/>
              <a:t>артилерійський</a:t>
            </a:r>
            <a:r>
              <a:rPr lang="ru-RU" dirty="0" smtClean="0"/>
              <a:t> катер проекту 58155, шифр «МБАК» (</a:t>
            </a:r>
            <a:r>
              <a:rPr lang="ru-RU" dirty="0" err="1" smtClean="0"/>
              <a:t>Гюрза-М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Виталий\Desktop\MBAK18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590" y="310334"/>
            <a:ext cx="10135974" cy="47841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3771" y="5120640"/>
            <a:ext cx="1041109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Тактико-технічні</a:t>
            </a:r>
            <a:r>
              <a:rPr lang="ru-RU" dirty="0" smtClean="0"/>
              <a:t> характеристики (ТТХ) </a:t>
            </a:r>
            <a:r>
              <a:rPr lang="ru-RU" dirty="0" err="1" smtClean="0"/>
              <a:t>катерів</a:t>
            </a:r>
            <a:r>
              <a:rPr lang="ru-RU" dirty="0" smtClean="0"/>
              <a:t> «МБАК» (</a:t>
            </a:r>
            <a:r>
              <a:rPr lang="ru-RU" dirty="0" err="1" smtClean="0"/>
              <a:t>Гюрза-М</a:t>
            </a:r>
            <a:r>
              <a:rPr lang="ru-RU" dirty="0" smtClean="0"/>
              <a:t>)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шифр </a:t>
            </a:r>
            <a:r>
              <a:rPr lang="ru-RU" dirty="0" smtClean="0"/>
              <a:t>«</a:t>
            </a:r>
            <a:r>
              <a:rPr lang="ru-RU" dirty="0" err="1" smtClean="0"/>
              <a:t>Гюрза-М</a:t>
            </a:r>
            <a:r>
              <a:rPr lang="ru-RU" dirty="0" smtClean="0"/>
              <a:t>»</a:t>
            </a:r>
            <a:r>
              <a:rPr lang="ru-RU" b="1" dirty="0" smtClean="0"/>
              <a:t>«Кузня на </a:t>
            </a:r>
            <a:r>
              <a:rPr lang="ru-RU" b="1" dirty="0" err="1" smtClean="0"/>
              <a:t>Рибальському</a:t>
            </a:r>
            <a:r>
              <a:rPr lang="ru-RU" b="1" dirty="0" smtClean="0"/>
              <a:t>» </a:t>
            </a:r>
            <a:r>
              <a:rPr lang="ru-RU" dirty="0" smtClean="0"/>
              <a:t>шифр </a:t>
            </a:r>
            <a:r>
              <a:rPr lang="ru-RU" dirty="0" smtClean="0"/>
              <a:t>«МБАК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b="1" dirty="0" err="1" smtClean="0"/>
              <a:t>Загальні</a:t>
            </a:r>
            <a:r>
              <a:rPr lang="ru-RU" b="1" dirty="0" smtClean="0"/>
              <a:t> </a:t>
            </a:r>
            <a:r>
              <a:rPr lang="ru-RU" b="1" dirty="0" err="1" smtClean="0"/>
              <a:t>кораблебудівні</a:t>
            </a:r>
            <a:r>
              <a:rPr lang="ru-RU" b="1" dirty="0" smtClean="0"/>
              <a:t> характеристики: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, </a:t>
            </a:r>
            <a:r>
              <a:rPr lang="ru-RU" dirty="0" err="1" smtClean="0"/>
              <a:t>найбільша</a:t>
            </a:r>
            <a:r>
              <a:rPr lang="ru-RU" dirty="0" smtClean="0"/>
              <a:t>: 23,0 м 23,0 м Ширина, </a:t>
            </a:r>
            <a:r>
              <a:rPr lang="ru-RU" dirty="0" err="1" smtClean="0"/>
              <a:t>найбільша</a:t>
            </a:r>
            <a:r>
              <a:rPr lang="ru-RU" dirty="0" smtClean="0"/>
              <a:t>: 4,8 4,8 Осадка максимальна: 1,0 м 1,0 м </a:t>
            </a:r>
            <a:r>
              <a:rPr lang="ru-RU" dirty="0" err="1" smtClean="0"/>
              <a:t>Водотоннажність</a:t>
            </a:r>
            <a:r>
              <a:rPr lang="ru-RU" dirty="0" smtClean="0"/>
              <a:t>, </a:t>
            </a:r>
            <a:r>
              <a:rPr lang="ru-RU" dirty="0" err="1" smtClean="0"/>
              <a:t>повна</a:t>
            </a:r>
            <a:r>
              <a:rPr lang="ru-RU" dirty="0" smtClean="0"/>
              <a:t>: 54 т 50 т </a:t>
            </a:r>
            <a:r>
              <a:rPr lang="ru-RU" dirty="0" err="1" smtClean="0"/>
              <a:t>Автономність</a:t>
            </a:r>
            <a:r>
              <a:rPr lang="ru-RU" dirty="0" smtClean="0"/>
              <a:t>: 5 </a:t>
            </a:r>
            <a:r>
              <a:rPr lang="ru-RU" dirty="0" err="1" smtClean="0"/>
              <a:t>діб</a:t>
            </a:r>
            <a:r>
              <a:rPr lang="ru-RU" dirty="0" smtClean="0"/>
              <a:t> 5 </a:t>
            </a:r>
            <a:r>
              <a:rPr lang="ru-RU" dirty="0" err="1" smtClean="0"/>
              <a:t>діб</a:t>
            </a:r>
            <a:r>
              <a:rPr lang="ru-RU" dirty="0" smtClean="0"/>
              <a:t> </a:t>
            </a:r>
            <a:r>
              <a:rPr lang="ru-RU" dirty="0" err="1" smtClean="0"/>
              <a:t>Екіпаж</a:t>
            </a:r>
            <a:r>
              <a:rPr lang="ru-RU" dirty="0" smtClean="0"/>
              <a:t>: 5 </a:t>
            </a:r>
            <a:r>
              <a:rPr lang="ru-RU" dirty="0" err="1" smtClean="0"/>
              <a:t>осіб</a:t>
            </a:r>
            <a:r>
              <a:rPr lang="ru-RU" dirty="0" smtClean="0"/>
              <a:t> 5(+1)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b="1" dirty="0" err="1" smtClean="0"/>
              <a:t>Енергетична</a:t>
            </a:r>
            <a:r>
              <a:rPr lang="ru-RU" b="1" dirty="0" smtClean="0"/>
              <a:t> </a:t>
            </a:r>
            <a:r>
              <a:rPr lang="ru-RU" b="1" dirty="0" smtClean="0"/>
              <a:t>установка та </a:t>
            </a:r>
            <a:r>
              <a:rPr lang="ru-RU" b="1" dirty="0" err="1" smtClean="0"/>
              <a:t>швидкість</a:t>
            </a:r>
            <a:r>
              <a:rPr lang="ru-RU" b="1" dirty="0" smtClean="0"/>
              <a:t>:</a:t>
            </a:r>
            <a:r>
              <a:rPr lang="ru-RU" dirty="0" smtClean="0"/>
              <a:t> ГЕУ: 2 </a:t>
            </a:r>
            <a:r>
              <a:rPr lang="ru-RU" dirty="0" err="1" smtClean="0"/>
              <a:t>дизелі</a:t>
            </a:r>
            <a:r>
              <a:rPr lang="ru-RU" dirty="0" smtClean="0"/>
              <a:t> 2 </a:t>
            </a:r>
            <a:r>
              <a:rPr lang="ru-RU" dirty="0" err="1" smtClean="0"/>
              <a:t>дизелі</a:t>
            </a:r>
            <a:r>
              <a:rPr lang="ru-RU" dirty="0" smtClean="0"/>
              <a:t> </a:t>
            </a:r>
            <a:r>
              <a:rPr lang="en-US" dirty="0" smtClean="0"/>
              <a:t>Caterpillar </a:t>
            </a:r>
            <a:r>
              <a:rPr lang="ru-RU" dirty="0" err="1" smtClean="0"/>
              <a:t>Максим.швидкість</a:t>
            </a:r>
            <a:r>
              <a:rPr lang="ru-RU" dirty="0" smtClean="0"/>
              <a:t>: 25 вуз. 25 вуз. </a:t>
            </a:r>
            <a:r>
              <a:rPr lang="ru-RU" dirty="0" err="1" smtClean="0"/>
              <a:t>Дальність</a:t>
            </a:r>
            <a:r>
              <a:rPr lang="ru-RU" dirty="0" smtClean="0"/>
              <a:t> </a:t>
            </a:r>
            <a:r>
              <a:rPr lang="ru-RU" dirty="0" err="1" smtClean="0"/>
              <a:t>плавання</a:t>
            </a:r>
            <a:r>
              <a:rPr lang="ru-RU" dirty="0" smtClean="0"/>
              <a:t>: 900 миль (12 вуз.) 700 миль </a:t>
            </a:r>
            <a:endParaRPr lang="ru-RU" dirty="0" smtClean="0"/>
          </a:p>
          <a:p>
            <a:r>
              <a:rPr lang="ru-RU" b="1" dirty="0" err="1" smtClean="0"/>
              <a:t>Радіотехнічні</a:t>
            </a:r>
            <a:r>
              <a:rPr lang="ru-RU" b="1" dirty="0" smtClean="0"/>
              <a:t> </a:t>
            </a:r>
            <a:r>
              <a:rPr lang="ru-RU" b="1" dirty="0" err="1" smtClean="0"/>
              <a:t>засоби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Навігаційна</a:t>
            </a:r>
            <a:r>
              <a:rPr lang="ru-RU" dirty="0" smtClean="0"/>
              <a:t> РЛС </a:t>
            </a:r>
            <a:r>
              <a:rPr lang="ru-RU" dirty="0" err="1" smtClean="0"/>
              <a:t>Навігаційна</a:t>
            </a:r>
            <a:r>
              <a:rPr lang="ru-RU" dirty="0" smtClean="0"/>
              <a:t> РЛС «</a:t>
            </a:r>
            <a:r>
              <a:rPr lang="ru-RU" dirty="0" err="1" smtClean="0"/>
              <a:t>Дельта-М</a:t>
            </a:r>
            <a:r>
              <a:rPr lang="ru-RU" dirty="0" smtClean="0"/>
              <a:t>» </a:t>
            </a:r>
            <a:r>
              <a:rPr lang="ru-RU" dirty="0" err="1" smtClean="0"/>
              <a:t>Оптико-електронна</a:t>
            </a:r>
            <a:r>
              <a:rPr lang="ru-RU" dirty="0" smtClean="0"/>
              <a:t> система </a:t>
            </a:r>
            <a:r>
              <a:rPr lang="ru-RU" dirty="0" err="1" smtClean="0"/>
              <a:t>управління</a:t>
            </a:r>
            <a:r>
              <a:rPr lang="ru-RU" dirty="0" smtClean="0"/>
              <a:t> вогнем </a:t>
            </a:r>
            <a:r>
              <a:rPr lang="ru-RU" dirty="0" err="1" smtClean="0"/>
              <a:t>Оптико-електронна</a:t>
            </a:r>
            <a:r>
              <a:rPr lang="ru-RU" dirty="0" smtClean="0"/>
              <a:t> система </a:t>
            </a:r>
            <a:r>
              <a:rPr lang="ru-RU" dirty="0" err="1" smtClean="0"/>
              <a:t>управління</a:t>
            </a:r>
            <a:r>
              <a:rPr lang="ru-RU" dirty="0" smtClean="0"/>
              <a:t> вогнем «</a:t>
            </a:r>
            <a:r>
              <a:rPr lang="en-US" dirty="0" smtClean="0"/>
              <a:t>Spin» (</a:t>
            </a:r>
            <a:r>
              <a:rPr lang="ru-RU" dirty="0" smtClean="0"/>
              <a:t>НДІ «Квант») Датчики </a:t>
            </a:r>
            <a:r>
              <a:rPr lang="ru-RU" dirty="0" err="1" smtClean="0"/>
              <a:t>виявлення</a:t>
            </a:r>
            <a:r>
              <a:rPr lang="ru-RU" dirty="0" smtClean="0"/>
              <a:t> лазерного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Датчики </a:t>
            </a:r>
            <a:r>
              <a:rPr lang="ru-RU" dirty="0" err="1" smtClean="0"/>
              <a:t>виявлення</a:t>
            </a:r>
            <a:r>
              <a:rPr lang="ru-RU" dirty="0" smtClean="0"/>
              <a:t> лазерного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Інтегрований</a:t>
            </a:r>
            <a:r>
              <a:rPr lang="ru-RU" dirty="0" smtClean="0"/>
              <a:t> </a:t>
            </a:r>
            <a:r>
              <a:rPr lang="ru-RU" dirty="0" err="1" smtClean="0"/>
              <a:t>місток</a:t>
            </a:r>
            <a:r>
              <a:rPr lang="ru-RU" dirty="0" smtClean="0"/>
              <a:t> </a:t>
            </a:r>
            <a:r>
              <a:rPr lang="ru-RU" dirty="0" err="1" smtClean="0"/>
              <a:t>Інтегрований</a:t>
            </a:r>
            <a:r>
              <a:rPr lang="ru-RU" dirty="0" smtClean="0"/>
              <a:t> </a:t>
            </a:r>
            <a:r>
              <a:rPr lang="ru-RU" dirty="0" err="1" smtClean="0"/>
              <a:t>місток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err="1" smtClean="0"/>
              <a:t>Озброєння</a:t>
            </a:r>
            <a:r>
              <a:rPr lang="ru-RU" b="1" dirty="0" smtClean="0"/>
              <a:t>:</a:t>
            </a:r>
            <a:r>
              <a:rPr lang="ru-RU" dirty="0" smtClean="0"/>
              <a:t> 2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модулі</a:t>
            </a:r>
            <a:r>
              <a:rPr lang="ru-RU" dirty="0" smtClean="0"/>
              <a:t> типу:</a:t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«Катран-М»</a:t>
            </a:r>
            <a:r>
              <a:rPr lang="ru-RU" dirty="0" smtClean="0"/>
              <a:t>, у </a:t>
            </a:r>
            <a:r>
              <a:rPr lang="ru-RU" dirty="0" err="1" smtClean="0"/>
              <a:t>складі</a:t>
            </a:r>
            <a:r>
              <a:rPr lang="ru-RU" dirty="0" smtClean="0"/>
              <a:t>: 2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модулі</a:t>
            </a:r>
            <a:r>
              <a:rPr lang="ru-RU" dirty="0" smtClean="0"/>
              <a:t> типу:</a:t>
            </a:r>
            <a:br>
              <a:rPr lang="ru-RU" dirty="0" smtClean="0"/>
            </a:br>
            <a:r>
              <a:rPr lang="ru-RU" dirty="0" smtClean="0">
                <a:hlinkClick r:id="rId3"/>
              </a:rPr>
              <a:t>КАУ-30М</a:t>
            </a:r>
            <a:r>
              <a:rPr lang="ru-RU" dirty="0" smtClean="0"/>
              <a:t>, у </a:t>
            </a:r>
            <a:r>
              <a:rPr lang="ru-RU" dirty="0" err="1" smtClean="0"/>
              <a:t>складі</a:t>
            </a:r>
            <a:r>
              <a:rPr lang="ru-RU" dirty="0" smtClean="0"/>
              <a:t>: 30-мм </a:t>
            </a:r>
            <a:r>
              <a:rPr lang="ru-RU" dirty="0" err="1" smtClean="0"/>
              <a:t>гармата</a:t>
            </a:r>
            <a:r>
              <a:rPr lang="ru-RU" dirty="0" smtClean="0"/>
              <a:t> </a:t>
            </a:r>
            <a:r>
              <a:rPr lang="ru-RU" dirty="0" smtClean="0">
                <a:hlinkClick r:id="rId4"/>
              </a:rPr>
              <a:t>ЗТМ1</a:t>
            </a:r>
            <a:r>
              <a:rPr lang="ru-RU" dirty="0" smtClean="0"/>
              <a:t> 30-мм </a:t>
            </a:r>
            <a:r>
              <a:rPr lang="ru-RU" dirty="0" err="1" smtClean="0"/>
              <a:t>гармата</a:t>
            </a:r>
            <a:r>
              <a:rPr lang="ru-RU" dirty="0" smtClean="0"/>
              <a:t> </a:t>
            </a:r>
            <a:r>
              <a:rPr lang="ru-RU" dirty="0" smtClean="0">
                <a:hlinkClick r:id="rId4"/>
              </a:rPr>
              <a:t>ЗТМ1</a:t>
            </a:r>
            <a:r>
              <a:rPr lang="ru-RU" dirty="0" smtClean="0"/>
              <a:t> 30-мм гранатомет АГ-17 / </a:t>
            </a:r>
            <a:r>
              <a:rPr lang="ru-RU" dirty="0" smtClean="0">
                <a:hlinkClick r:id="rId5"/>
              </a:rPr>
              <a:t>КБА-117</a:t>
            </a:r>
            <a:r>
              <a:rPr lang="ru-RU" dirty="0" smtClean="0"/>
              <a:t> 30-мм гранатомет АГ-17 / </a:t>
            </a:r>
            <a:r>
              <a:rPr lang="ru-RU" dirty="0" smtClean="0">
                <a:hlinkClick r:id="rId5"/>
              </a:rPr>
              <a:t>КБА-117</a:t>
            </a:r>
            <a:r>
              <a:rPr lang="ru-RU" dirty="0" smtClean="0"/>
              <a:t> 7,62-мм </a:t>
            </a:r>
            <a:r>
              <a:rPr lang="ru-RU" dirty="0" err="1" smtClean="0"/>
              <a:t>кулемет</a:t>
            </a:r>
            <a:r>
              <a:rPr lang="ru-RU" dirty="0" smtClean="0"/>
              <a:t> </a:t>
            </a:r>
            <a:r>
              <a:rPr lang="ru-RU" dirty="0" smtClean="0">
                <a:hlinkClick r:id="rId6"/>
              </a:rPr>
              <a:t>КТ-7,62</a:t>
            </a:r>
            <a:r>
              <a:rPr lang="ru-RU" dirty="0" smtClean="0"/>
              <a:t> 7,62-мм </a:t>
            </a:r>
            <a:r>
              <a:rPr lang="ru-RU" dirty="0" err="1" smtClean="0"/>
              <a:t>кулемет</a:t>
            </a:r>
            <a:r>
              <a:rPr lang="ru-RU" dirty="0" smtClean="0"/>
              <a:t> </a:t>
            </a:r>
            <a:r>
              <a:rPr lang="ru-RU" dirty="0" smtClean="0">
                <a:hlinkClick r:id="rId6"/>
              </a:rPr>
              <a:t>КТ-7,62</a:t>
            </a:r>
            <a:r>
              <a:rPr lang="ru-RU" dirty="0" smtClean="0"/>
              <a:t> 2 ПТУР Р-2В «</a:t>
            </a:r>
            <a:r>
              <a:rPr lang="ru-RU" dirty="0" err="1" smtClean="0"/>
              <a:t>Бар’єр</a:t>
            </a:r>
            <a:r>
              <a:rPr lang="ru-RU" dirty="0" smtClean="0"/>
              <a:t>» 2 ПТУР Р-2В «</a:t>
            </a:r>
            <a:r>
              <a:rPr lang="ru-RU" dirty="0" err="1" smtClean="0"/>
              <a:t>Бар’єр</a:t>
            </a:r>
            <a:r>
              <a:rPr lang="ru-RU" dirty="0" smtClean="0"/>
              <a:t>» </a:t>
            </a:r>
            <a:r>
              <a:rPr lang="ru-RU" dirty="0" err="1" smtClean="0"/>
              <a:t>Переносний</a:t>
            </a:r>
            <a:r>
              <a:rPr lang="ru-RU" dirty="0" smtClean="0"/>
              <a:t> ЗРК </a:t>
            </a:r>
            <a:r>
              <a:rPr lang="ru-RU" dirty="0" err="1" smtClean="0"/>
              <a:t>Переносний</a:t>
            </a:r>
            <a:r>
              <a:rPr lang="ru-RU" dirty="0" smtClean="0"/>
              <a:t> ЗРК – </a:t>
            </a:r>
            <a:r>
              <a:rPr lang="ru-RU" dirty="0" smtClean="0">
                <a:hlinkClick r:id="rId7"/>
              </a:rPr>
              <a:t>50-мм автоматична установка постановки </a:t>
            </a:r>
            <a:r>
              <a:rPr lang="ru-RU" dirty="0" err="1" smtClean="0">
                <a:hlinkClick r:id="rId7"/>
              </a:rPr>
              <a:t>пасивних</a:t>
            </a:r>
            <a:r>
              <a:rPr lang="ru-RU" dirty="0" smtClean="0">
                <a:hlinkClick r:id="rId7"/>
              </a:rPr>
              <a:t> </a:t>
            </a:r>
            <a:r>
              <a:rPr lang="ru-RU" dirty="0" err="1" smtClean="0">
                <a:hlinkClick r:id="rId7"/>
              </a:rPr>
              <a:t>перешкод</a:t>
            </a:r>
            <a:r>
              <a:rPr lang="ru-RU" dirty="0" smtClean="0">
                <a:hlinkClick r:id="rId7"/>
              </a:rPr>
              <a:t> УППП-20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постановки </a:t>
            </a:r>
            <a:r>
              <a:rPr lang="ru-RU" dirty="0" err="1" smtClean="0"/>
              <a:t>мін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постановки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err="1" smtClean="0"/>
              <a:t>Бронювання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(рубка, </a:t>
            </a:r>
            <a:r>
              <a:rPr lang="ru-RU" dirty="0" err="1" smtClean="0"/>
              <a:t>моторний</a:t>
            </a:r>
            <a:r>
              <a:rPr lang="ru-RU" dirty="0" smtClean="0"/>
              <a:t> </a:t>
            </a:r>
            <a:r>
              <a:rPr lang="ru-RU" dirty="0" err="1" smtClean="0"/>
              <a:t>відсік</a:t>
            </a:r>
            <a:r>
              <a:rPr lang="ru-RU" dirty="0" smtClean="0"/>
              <a:t>, </a:t>
            </a:r>
            <a:r>
              <a:rPr lang="ru-RU" dirty="0" err="1" smtClean="0"/>
              <a:t>відсіки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) </a:t>
            </a:r>
            <a:r>
              <a:rPr lang="ru-RU" dirty="0" err="1" smtClean="0"/>
              <a:t>захищені</a:t>
            </a:r>
            <a:r>
              <a:rPr lang="ru-RU" dirty="0" smtClean="0"/>
              <a:t> </a:t>
            </a:r>
            <a:r>
              <a:rPr lang="ru-RU" dirty="0" err="1" smtClean="0"/>
              <a:t>кулестійкою</a:t>
            </a:r>
            <a:r>
              <a:rPr lang="ru-RU" dirty="0" smtClean="0"/>
              <a:t> </a:t>
            </a:r>
            <a:r>
              <a:rPr lang="ru-RU" dirty="0" err="1" smtClean="0"/>
              <a:t>сталлю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(рубка, </a:t>
            </a:r>
            <a:r>
              <a:rPr lang="ru-RU" dirty="0" err="1" smtClean="0"/>
              <a:t>моторний</a:t>
            </a:r>
            <a:r>
              <a:rPr lang="ru-RU" dirty="0" smtClean="0"/>
              <a:t> </a:t>
            </a:r>
            <a:r>
              <a:rPr lang="ru-RU" dirty="0" err="1" smtClean="0"/>
              <a:t>відсік</a:t>
            </a:r>
            <a:r>
              <a:rPr lang="ru-RU" dirty="0" smtClean="0"/>
              <a:t>, </a:t>
            </a:r>
            <a:r>
              <a:rPr lang="ru-RU" dirty="0" err="1" smtClean="0"/>
              <a:t>відсіки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) </a:t>
            </a:r>
            <a:r>
              <a:rPr lang="ru-RU" dirty="0" err="1" smtClean="0"/>
              <a:t>захищені</a:t>
            </a:r>
            <a:r>
              <a:rPr lang="ru-RU" dirty="0" smtClean="0"/>
              <a:t> </a:t>
            </a:r>
            <a:r>
              <a:rPr lang="ru-RU" dirty="0" err="1" smtClean="0"/>
              <a:t>кулестійкою</a:t>
            </a:r>
            <a:r>
              <a:rPr lang="ru-RU" dirty="0" smtClean="0"/>
              <a:t> </a:t>
            </a:r>
            <a:r>
              <a:rPr lang="ru-RU" dirty="0" err="1" smtClean="0"/>
              <a:t>сталлю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Виталий\Desktop\mbak-20161228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00" y="754471"/>
            <a:ext cx="5777853" cy="38567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75657" y="5509401"/>
            <a:ext cx="9757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МБАК </a:t>
            </a:r>
            <a:r>
              <a:rPr lang="ru-RU" dirty="0" err="1" smtClean="0"/>
              <a:t>закладених</a:t>
            </a:r>
            <a:r>
              <a:rPr lang="ru-RU" dirty="0" smtClean="0"/>
              <a:t> у </a:t>
            </a:r>
            <a:r>
              <a:rPr lang="ru-RU" dirty="0" err="1" smtClean="0"/>
              <a:t>квітні</a:t>
            </a:r>
            <a:r>
              <a:rPr lang="ru-RU" dirty="0" smtClean="0"/>
              <a:t> 2016 року, 28.12.2016 фото © </a:t>
            </a:r>
            <a:r>
              <a:rPr lang="ru-RU" dirty="0" err="1" smtClean="0"/>
              <a:t>Олексій</a:t>
            </a:r>
            <a:r>
              <a:rPr lang="ru-RU" dirty="0" smtClean="0"/>
              <a:t> </a:t>
            </a:r>
            <a:r>
              <a:rPr lang="ru-RU" dirty="0" err="1" smtClean="0"/>
              <a:t>Бобовніков</a:t>
            </a:r>
            <a:endParaRPr lang="ru-RU" dirty="0"/>
          </a:p>
        </p:txBody>
      </p:sp>
      <p:pic>
        <p:nvPicPr>
          <p:cNvPr id="29699" name="Picture 3" descr="C:\Users\Виталий\Desktop\mbak-2016122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271" y="757645"/>
            <a:ext cx="5753528" cy="384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Виталий\Desktop\2015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813" y="640545"/>
            <a:ext cx="9241044" cy="51980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1685" y="6065911"/>
            <a:ext cx="309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Фото №1 - спуск на воду, </a:t>
            </a:r>
            <a:r>
              <a:rPr lang="ru-RU" dirty="0" err="1" smtClean="0"/>
              <a:t>Київ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976" y="365125"/>
            <a:ext cx="9903823" cy="849721"/>
          </a:xfrm>
        </p:spPr>
        <p:txBody>
          <a:bodyPr/>
          <a:lstStyle/>
          <a:p>
            <a:r>
              <a:rPr lang="uk-UA" dirty="0" smtClean="0"/>
              <a:t>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youtu.be/ZEM0p0ajLBg</a:t>
            </a:r>
            <a:endParaRPr lang="uk-UA" dirty="0" smtClean="0"/>
          </a:p>
          <a:p>
            <a:r>
              <a:rPr lang="en-US" dirty="0" smtClean="0"/>
              <a:t>https://www.ukrmilitary.com/2015/09/gurzam.html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265" name="Picture 1" descr="C:\Users\Виталий\Desktop\kater_kostopol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663" y="1186248"/>
            <a:ext cx="6654286" cy="4990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МБАК «</a:t>
            </a:r>
            <a:r>
              <a:rPr lang="ru-RU" b="1" dirty="0" err="1" smtClean="0">
                <a:solidFill>
                  <a:srgbClr val="FF0000"/>
                </a:solidFill>
              </a:rPr>
              <a:t>Костопіль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8674" name="Picture 2" descr="C:\Users\Виталий\Desktop\214Obrazets-obl124ozhky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234" y="1280160"/>
            <a:ext cx="9327244" cy="4896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92331"/>
            <a:ext cx="10515600" cy="5484632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броньований</a:t>
            </a:r>
            <a:r>
              <a:rPr lang="ru-RU" dirty="0" smtClean="0"/>
              <a:t> </a:t>
            </a:r>
            <a:r>
              <a:rPr lang="ru-RU" dirty="0" err="1" smtClean="0"/>
              <a:t>артилерійський</a:t>
            </a:r>
            <a:r>
              <a:rPr lang="ru-RU" dirty="0" smtClean="0"/>
              <a:t> катер «</a:t>
            </a:r>
            <a:r>
              <a:rPr lang="ru-RU" dirty="0" err="1" smtClean="0"/>
              <a:t>Костопіль</a:t>
            </a:r>
            <a:r>
              <a:rPr lang="ru-RU" dirty="0" smtClean="0"/>
              <a:t>»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вимпел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повноцінне</a:t>
            </a:r>
            <a:r>
              <a:rPr lang="ru-RU" dirty="0" smtClean="0"/>
              <a:t> </a:t>
            </a:r>
            <a:r>
              <a:rPr lang="ru-RU" dirty="0" err="1" smtClean="0"/>
              <a:t>входження</a:t>
            </a:r>
            <a:r>
              <a:rPr lang="ru-RU" dirty="0" smtClean="0"/>
              <a:t> корабля до складу </a:t>
            </a:r>
            <a:r>
              <a:rPr lang="ru-RU" dirty="0" smtClean="0"/>
              <a:t>ВМС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МБАК </a:t>
            </a:r>
            <a:r>
              <a:rPr lang="ru-RU" dirty="0" smtClean="0"/>
              <a:t>«</a:t>
            </a:r>
            <a:r>
              <a:rPr lang="ru-RU" dirty="0" err="1" smtClean="0"/>
              <a:t>Костопіль</a:t>
            </a:r>
            <a:r>
              <a:rPr lang="ru-RU" dirty="0" smtClean="0"/>
              <a:t>» </a:t>
            </a:r>
            <a:r>
              <a:rPr lang="ru-RU" dirty="0" err="1" smtClean="0"/>
              <a:t>був</a:t>
            </a:r>
            <a:r>
              <a:rPr lang="ru-RU" dirty="0" smtClean="0"/>
              <a:t> введений в </a:t>
            </a:r>
            <a:r>
              <a:rPr lang="ru-RU" dirty="0" err="1" smtClean="0"/>
              <a:t>експлуатацію</a:t>
            </a:r>
            <a:r>
              <a:rPr lang="ru-RU" dirty="0" smtClean="0"/>
              <a:t> на початку </a:t>
            </a:r>
            <a:r>
              <a:rPr lang="ru-RU" dirty="0" err="1" smtClean="0"/>
              <a:t>вересня</a:t>
            </a:r>
            <a:r>
              <a:rPr lang="ru-RU" dirty="0" smtClean="0"/>
              <a:t> </a:t>
            </a:r>
            <a:r>
              <a:rPr lang="ru-RU" dirty="0" smtClean="0"/>
              <a:t>2020 року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smtClean="0"/>
              <a:t>до складу </a:t>
            </a:r>
            <a:r>
              <a:rPr lang="ru-RU" dirty="0" err="1" smtClean="0"/>
              <a:t>військового</a:t>
            </a:r>
            <a:r>
              <a:rPr lang="ru-RU" dirty="0" smtClean="0"/>
              <a:t> флоту як </a:t>
            </a:r>
            <a:r>
              <a:rPr lang="ru-RU" dirty="0" smtClean="0"/>
              <a:t>7-й </a:t>
            </a:r>
            <a:r>
              <a:rPr lang="ru-RU" dirty="0" err="1" smtClean="0"/>
              <a:t>броньований</a:t>
            </a:r>
            <a:r>
              <a:rPr lang="ru-RU" dirty="0" smtClean="0"/>
              <a:t> катер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проєкту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Урочистості</a:t>
            </a:r>
            <a:r>
              <a:rPr lang="ru-RU" dirty="0" smtClean="0"/>
              <a:t> </a:t>
            </a:r>
            <a:r>
              <a:rPr lang="ru-RU" dirty="0" err="1" smtClean="0"/>
              <a:t>відбулися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Військово-Морської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«</a:t>
            </a:r>
            <a:r>
              <a:rPr lang="ru-RU" dirty="0" err="1" smtClean="0"/>
              <a:t>Південь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церемонії</a:t>
            </a:r>
            <a:r>
              <a:rPr lang="ru-RU" dirty="0" smtClean="0"/>
              <a:t> </a:t>
            </a:r>
            <a:r>
              <a:rPr lang="ru-RU" dirty="0" err="1" smtClean="0"/>
              <a:t>включення</a:t>
            </a:r>
            <a:r>
              <a:rPr lang="ru-RU" dirty="0" smtClean="0"/>
              <a:t> до складу </a:t>
            </a:r>
            <a:r>
              <a:rPr lang="ru-RU" dirty="0" err="1" smtClean="0"/>
              <a:t>корабельно-катерної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флоту МБАК, </a:t>
            </a:r>
            <a:r>
              <a:rPr lang="ru-RU" dirty="0" err="1" smtClean="0"/>
              <a:t>Командувач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військового</a:t>
            </a:r>
            <a:r>
              <a:rPr lang="ru-RU" dirty="0" smtClean="0"/>
              <a:t> флоту вручив </a:t>
            </a:r>
            <a:r>
              <a:rPr lang="ru-RU" dirty="0" err="1" smtClean="0"/>
              <a:t>екіпажу</a:t>
            </a:r>
            <a:r>
              <a:rPr lang="ru-RU" dirty="0" smtClean="0"/>
              <a:t> Прапор </a:t>
            </a:r>
            <a:r>
              <a:rPr lang="ru-RU" dirty="0" err="1" smtClean="0"/>
              <a:t>Військово-Морських</a:t>
            </a:r>
            <a:r>
              <a:rPr lang="ru-RU" dirty="0" smtClean="0"/>
              <a:t> Сил ЗС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талий\Desktop\dsc0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53" y="1107169"/>
            <a:ext cx="5750877" cy="3830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132" y="5381898"/>
            <a:ext cx="11743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Урочиста</a:t>
            </a:r>
            <a:r>
              <a:rPr lang="ru-RU" dirty="0" smtClean="0"/>
              <a:t> </a:t>
            </a:r>
            <a:r>
              <a:rPr lang="ru-RU" dirty="0" err="1" smtClean="0"/>
              <a:t>церемонія</a:t>
            </a:r>
            <a:r>
              <a:rPr lang="ru-RU" dirty="0" smtClean="0"/>
              <a:t> </a:t>
            </a:r>
            <a:r>
              <a:rPr lang="ru-RU" dirty="0" err="1" smtClean="0"/>
              <a:t>вручення</a:t>
            </a:r>
            <a:r>
              <a:rPr lang="ru-RU" dirty="0" smtClean="0"/>
              <a:t> </a:t>
            </a:r>
            <a:r>
              <a:rPr lang="ru-RU" dirty="0" err="1" smtClean="0"/>
              <a:t>вимпела</a:t>
            </a:r>
            <a:r>
              <a:rPr lang="ru-RU" dirty="0" smtClean="0"/>
              <a:t>. Листопад 2020. </a:t>
            </a:r>
            <a:endParaRPr lang="ru-RU" dirty="0" smtClean="0"/>
          </a:p>
          <a:p>
            <a:pPr algn="ctr"/>
            <a:r>
              <a:rPr lang="ru-RU" dirty="0" smtClean="0"/>
              <a:t>Фото</a:t>
            </a:r>
            <a:r>
              <a:rPr lang="ru-RU" dirty="0" smtClean="0"/>
              <a:t>: </a:t>
            </a:r>
            <a:r>
              <a:rPr lang="ru-RU" dirty="0" err="1" smtClean="0"/>
              <a:t>АрміяInform</a:t>
            </a:r>
            <a:endParaRPr lang="ru-RU" dirty="0"/>
          </a:p>
        </p:txBody>
      </p:sp>
      <p:pic>
        <p:nvPicPr>
          <p:cNvPr id="1027" name="Picture 3" descr="C:\Users\Виталий\Desktop\dsc0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858" y="1075659"/>
            <a:ext cx="5776342" cy="384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Виталий\Desktop\20201102_095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2851" y="2021749"/>
            <a:ext cx="4982395" cy="2798445"/>
          </a:xfrm>
          <a:prstGeom prst="rect">
            <a:avLst/>
          </a:prstGeom>
          <a:noFill/>
        </p:spPr>
      </p:pic>
      <p:pic>
        <p:nvPicPr>
          <p:cNvPr id="2054" name="Picture 6" descr="C:\Users\Виталий\Desktop\20201102_0959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59" y="663032"/>
            <a:ext cx="6633986" cy="3726089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927463" y="5343436"/>
            <a:ext cx="90005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  </a:t>
            </a:r>
            <a:endParaRPr kumimoji="0" lang="ru-RU" sz="3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МБАК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Костопіль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». Листопад 2020. Фото: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АрміяInform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/>
          <a:lstStyle/>
          <a:p>
            <a:r>
              <a:rPr lang="ru-RU" dirty="0" smtClean="0"/>
              <a:t>МБАК «</a:t>
            </a:r>
            <a:r>
              <a:rPr lang="ru-RU" dirty="0" err="1" smtClean="0"/>
              <a:t>Костопіль</a:t>
            </a:r>
            <a:r>
              <a:rPr lang="ru-RU" dirty="0" smtClean="0"/>
              <a:t>» почали </a:t>
            </a:r>
            <a:r>
              <a:rPr lang="ru-RU" dirty="0" err="1" smtClean="0"/>
              <a:t>будувати</a:t>
            </a:r>
            <a:r>
              <a:rPr lang="ru-RU" dirty="0" smtClean="0"/>
              <a:t> 2018 року та </a:t>
            </a:r>
            <a:r>
              <a:rPr lang="ru-RU" dirty="0" err="1" smtClean="0"/>
              <a:t>під</a:t>
            </a:r>
            <a:r>
              <a:rPr lang="ru-RU" dirty="0" smtClean="0"/>
              <a:t> час закладки восьмого малого </a:t>
            </a:r>
            <a:r>
              <a:rPr lang="ru-RU" dirty="0" err="1" smtClean="0"/>
              <a:t>броньованого</a:t>
            </a:r>
            <a:r>
              <a:rPr lang="ru-RU" dirty="0" smtClean="0"/>
              <a:t> </a:t>
            </a:r>
            <a:r>
              <a:rPr lang="ru-RU" dirty="0" err="1" smtClean="0"/>
              <a:t>артилерійського</a:t>
            </a:r>
            <a:r>
              <a:rPr lang="ru-RU" dirty="0" smtClean="0"/>
              <a:t> катера та </a:t>
            </a:r>
            <a:r>
              <a:rPr lang="ru-RU" dirty="0" err="1" smtClean="0"/>
              <a:t>третього</a:t>
            </a:r>
            <a:r>
              <a:rPr lang="ru-RU" dirty="0" smtClean="0"/>
              <a:t> десантно-штурмового </a:t>
            </a:r>
            <a:r>
              <a:rPr lang="ru-RU" dirty="0" err="1" smtClean="0"/>
              <a:t>проєкту</a:t>
            </a:r>
            <a:r>
              <a:rPr lang="ru-RU" dirty="0" smtClean="0"/>
              <a:t> 58503 типу «Кентавр-ЛК» у лютому 2019-го року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 проводили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збирання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Спуск на воду 7-го </a:t>
            </a:r>
            <a:r>
              <a:rPr lang="ru-RU" dirty="0" err="1" smtClean="0"/>
              <a:t>МБАКу</a:t>
            </a:r>
            <a:r>
              <a:rPr lang="ru-RU" dirty="0" smtClean="0"/>
              <a:t> </a:t>
            </a:r>
            <a:r>
              <a:rPr lang="ru-RU" dirty="0" err="1" smtClean="0"/>
              <a:t>відбувся</a:t>
            </a:r>
            <a:r>
              <a:rPr lang="ru-RU" dirty="0" smtClean="0"/>
              <a:t> 3 </a:t>
            </a:r>
            <a:r>
              <a:rPr lang="ru-RU" dirty="0" err="1" smtClean="0"/>
              <a:t>квітня</a:t>
            </a:r>
            <a:r>
              <a:rPr lang="ru-RU" dirty="0" smtClean="0"/>
              <a:t> 2019-го року. В </a:t>
            </a:r>
            <a:r>
              <a:rPr lang="ru-RU" dirty="0" err="1" smtClean="0"/>
              <a:t>липні</a:t>
            </a:r>
            <a:r>
              <a:rPr lang="ru-RU" dirty="0" smtClean="0"/>
              <a:t> 2019-го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помічений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заводських</a:t>
            </a:r>
            <a:r>
              <a:rPr lang="ru-RU" dirty="0" smtClean="0"/>
              <a:t> </a:t>
            </a:r>
            <a:r>
              <a:rPr lang="ru-RU" dirty="0" err="1" smtClean="0"/>
              <a:t>випробувань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ім’я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на честь </a:t>
            </a:r>
            <a:r>
              <a:rPr lang="ru-RU" dirty="0" err="1" smtClean="0"/>
              <a:t>однойменного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Костопіль</a:t>
            </a:r>
            <a:r>
              <a:rPr lang="ru-RU" dirty="0" smtClean="0"/>
              <a:t> </a:t>
            </a:r>
            <a:r>
              <a:rPr lang="ru-RU" dirty="0" err="1" smtClean="0"/>
              <a:t>Рівненської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де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проживав </a:t>
            </a:r>
            <a:r>
              <a:rPr lang="ru-RU" dirty="0" err="1" smtClean="0">
                <a:hlinkClick r:id="rId2"/>
              </a:rPr>
              <a:t>морський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піхотинець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Олексій</a:t>
            </a:r>
            <a:r>
              <a:rPr lang="ru-RU" dirty="0" smtClean="0">
                <a:hlinkClick r:id="rId2"/>
              </a:rPr>
              <a:t> Кондратюк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загинув</a:t>
            </a:r>
            <a:r>
              <a:rPr lang="ru-RU" dirty="0" smtClean="0"/>
              <a:t> 17 </a:t>
            </a:r>
            <a:r>
              <a:rPr lang="ru-RU" dirty="0" err="1" smtClean="0"/>
              <a:t>березня</a:t>
            </a:r>
            <a:r>
              <a:rPr lang="ru-RU" dirty="0" smtClean="0"/>
              <a:t> 2017 року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Російсько-Української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70263"/>
            <a:ext cx="10515600" cy="57067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катерів</a:t>
            </a:r>
            <a:r>
              <a:rPr lang="ru-RU" dirty="0" smtClean="0"/>
              <a:t> </a:t>
            </a:r>
            <a:r>
              <a:rPr lang="ru-RU" dirty="0" err="1" smtClean="0"/>
              <a:t>проєкту</a:t>
            </a:r>
            <a:r>
              <a:rPr lang="ru-RU" dirty="0" smtClean="0"/>
              <a:t> 58155 у </a:t>
            </a:r>
            <a:r>
              <a:rPr lang="ru-RU" dirty="0" err="1" smtClean="0"/>
              <a:t>складі</a:t>
            </a:r>
            <a:r>
              <a:rPr lang="ru-RU" dirty="0" smtClean="0"/>
              <a:t> ВМС </a:t>
            </a:r>
            <a:r>
              <a:rPr lang="ru-RU" dirty="0" err="1" smtClean="0"/>
              <a:t>України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Патрулювання</a:t>
            </a:r>
            <a:r>
              <a:rPr lang="ru-RU" dirty="0" smtClean="0"/>
              <a:t> в </a:t>
            </a:r>
            <a:r>
              <a:rPr lang="ru-RU" dirty="0" err="1" smtClean="0"/>
              <a:t>ближній</a:t>
            </a:r>
            <a:r>
              <a:rPr lang="ru-RU" dirty="0" smtClean="0"/>
              <a:t> </a:t>
            </a:r>
            <a:r>
              <a:rPr lang="ru-RU" dirty="0" err="1" smtClean="0"/>
              <a:t>морській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Охорона</a:t>
            </a:r>
            <a:r>
              <a:rPr lang="ru-RU" dirty="0" smtClean="0"/>
              <a:t> та оборона </a:t>
            </a:r>
            <a:r>
              <a:rPr lang="ru-RU" dirty="0" err="1" smtClean="0"/>
              <a:t>портів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річкових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у межах </a:t>
            </a:r>
            <a:r>
              <a:rPr lang="ru-RU" dirty="0" err="1" smtClean="0"/>
              <a:t>територіальних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вод;</a:t>
            </a:r>
          </a:p>
          <a:p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державного кордону;</a:t>
            </a:r>
          </a:p>
          <a:p>
            <a:r>
              <a:rPr lang="ru-RU" dirty="0" smtClean="0"/>
              <a:t>Участь у </a:t>
            </a:r>
            <a:r>
              <a:rPr lang="ru-RU" dirty="0" err="1" smtClean="0"/>
              <a:t>різнопланових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операціях</a:t>
            </a:r>
            <a:r>
              <a:rPr lang="ru-RU" dirty="0" smtClean="0"/>
              <a:t> в </a:t>
            </a:r>
            <a:r>
              <a:rPr lang="ru-RU" dirty="0" err="1" smtClean="0"/>
              <a:t>акваторії</a:t>
            </a:r>
            <a:r>
              <a:rPr lang="ru-RU" dirty="0" smtClean="0"/>
              <a:t> </a:t>
            </a:r>
            <a:r>
              <a:rPr lang="ru-RU" dirty="0" err="1" smtClean="0"/>
              <a:t>Чорноморсько-Азовського</a:t>
            </a:r>
            <a:r>
              <a:rPr lang="ru-RU" dirty="0" smtClean="0"/>
              <a:t> </a:t>
            </a:r>
            <a:r>
              <a:rPr lang="ru-RU" dirty="0" err="1" smtClean="0"/>
              <a:t>басейну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операціях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протидії</a:t>
            </a:r>
            <a:r>
              <a:rPr lang="ru-RU" dirty="0" smtClean="0"/>
              <a:t> </a:t>
            </a:r>
            <a:r>
              <a:rPr lang="ru-RU" dirty="0" err="1" smtClean="0"/>
              <a:t>ймовірним</a:t>
            </a:r>
            <a:r>
              <a:rPr lang="ru-RU" dirty="0" smtClean="0"/>
              <a:t> </a:t>
            </a:r>
            <a:r>
              <a:rPr lang="ru-RU" dirty="0" err="1" smtClean="0"/>
              <a:t>висадкам</a:t>
            </a:r>
            <a:r>
              <a:rPr lang="ru-RU" dirty="0" smtClean="0"/>
              <a:t> </a:t>
            </a:r>
            <a:r>
              <a:rPr lang="ru-RU" dirty="0" err="1" smtClean="0"/>
              <a:t>десантних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противника на </a:t>
            </a:r>
            <a:r>
              <a:rPr lang="ru-RU" dirty="0" err="1" smtClean="0"/>
              <a:t>узбережжя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катері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навігаційне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радіолокаційне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та </a:t>
            </a:r>
            <a:r>
              <a:rPr lang="ru-RU" dirty="0" err="1" smtClean="0"/>
              <a:t>озброєння</a:t>
            </a:r>
            <a:r>
              <a:rPr lang="ru-RU" dirty="0" smtClean="0"/>
              <a:t> для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противника.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Костопіль</a:t>
            </a:r>
            <a:r>
              <a:rPr lang="ru-RU" dirty="0" smtClean="0"/>
              <a:t>», як </a:t>
            </a:r>
            <a:r>
              <a:rPr lang="ru-RU" dirty="0" err="1" smtClean="0"/>
              <a:t>зрештою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МБАКи</a:t>
            </a:r>
            <a:r>
              <a:rPr lang="ru-RU" dirty="0" smtClean="0"/>
              <a:t>, </a:t>
            </a:r>
            <a:r>
              <a:rPr lang="ru-RU" dirty="0" err="1" smtClean="0"/>
              <a:t>малопомітний</a:t>
            </a:r>
            <a:r>
              <a:rPr lang="ru-RU" dirty="0" smtClean="0"/>
              <a:t> для </a:t>
            </a:r>
            <a:r>
              <a:rPr lang="ru-RU" dirty="0" err="1" smtClean="0"/>
              <a:t>радіолокаційних</a:t>
            </a:r>
            <a:r>
              <a:rPr lang="ru-RU" dirty="0" smtClean="0"/>
              <a:t> та </a:t>
            </a:r>
            <a:r>
              <a:rPr lang="ru-RU" dirty="0" err="1" smtClean="0"/>
              <a:t>інфрачервоних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противника.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він</a:t>
            </a:r>
            <a:r>
              <a:rPr lang="ru-RU" dirty="0" smtClean="0"/>
              <a:t> оснащений системою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наведення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противника та системою </a:t>
            </a:r>
            <a:r>
              <a:rPr lang="ru-RU" dirty="0" err="1" smtClean="0"/>
              <a:t>автоматичної</a:t>
            </a:r>
            <a:r>
              <a:rPr lang="ru-RU" dirty="0" smtClean="0"/>
              <a:t> постановки </a:t>
            </a:r>
            <a:r>
              <a:rPr lang="ru-RU" dirty="0" err="1" smtClean="0"/>
              <a:t>димових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теплових</a:t>
            </a:r>
            <a:r>
              <a:rPr lang="ru-RU" dirty="0" smtClean="0"/>
              <a:t> </a:t>
            </a:r>
            <a:r>
              <a:rPr lang="ru-RU" dirty="0" err="1" smtClean="0"/>
              <a:t>завіс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катери</a:t>
            </a:r>
            <a:r>
              <a:rPr lang="ru-RU" dirty="0" smtClean="0"/>
              <a:t> </a:t>
            </a:r>
            <a:r>
              <a:rPr lang="ru-RU" dirty="0" err="1" smtClean="0"/>
              <a:t>пристосовані</a:t>
            </a:r>
            <a:r>
              <a:rPr lang="ru-RU" dirty="0" smtClean="0"/>
              <a:t> до </a:t>
            </a:r>
            <a:r>
              <a:rPr lang="ru-RU" dirty="0" err="1" smtClean="0"/>
              <a:t>річкового</a:t>
            </a:r>
            <a:r>
              <a:rPr lang="ru-RU" dirty="0" smtClean="0"/>
              <a:t> та прибережного </a:t>
            </a:r>
            <a:r>
              <a:rPr lang="ru-RU" dirty="0" err="1" smtClean="0"/>
              <a:t>морського</a:t>
            </a:r>
            <a:r>
              <a:rPr lang="ru-RU" dirty="0" smtClean="0"/>
              <a:t> </a:t>
            </a:r>
            <a:r>
              <a:rPr lang="ru-RU" dirty="0" err="1" smtClean="0"/>
              <a:t>плавання</a:t>
            </a:r>
            <a:r>
              <a:rPr lang="ru-RU" dirty="0" smtClean="0"/>
              <a:t>.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як у </a:t>
            </a:r>
            <a:r>
              <a:rPr lang="ru-RU" dirty="0" err="1" smtClean="0"/>
              <a:t>групі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Отриманням</a:t>
            </a:r>
            <a:r>
              <a:rPr lang="ru-RU" dirty="0" smtClean="0"/>
              <a:t> </a:t>
            </a:r>
            <a:r>
              <a:rPr lang="ru-RU" dirty="0" err="1" smtClean="0"/>
              <a:t>вимпелу</a:t>
            </a:r>
            <a:r>
              <a:rPr lang="ru-RU" dirty="0" smtClean="0"/>
              <a:t>, «</a:t>
            </a:r>
            <a:r>
              <a:rPr lang="ru-RU" dirty="0" err="1" smtClean="0"/>
              <a:t>Костопіль</a:t>
            </a:r>
            <a:r>
              <a:rPr lang="ru-RU" dirty="0" smtClean="0"/>
              <a:t>» </a:t>
            </a:r>
            <a:r>
              <a:rPr lang="ru-RU" dirty="0" err="1" smtClean="0"/>
              <a:t>довів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надійною</a:t>
            </a:r>
            <a:r>
              <a:rPr lang="ru-RU" dirty="0" smtClean="0"/>
              <a:t>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катерів</a:t>
            </a:r>
            <a:r>
              <a:rPr lang="ru-RU" dirty="0" smtClean="0"/>
              <a:t> ВМС. А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, </a:t>
            </a:r>
            <a:r>
              <a:rPr lang="ru-RU" dirty="0" err="1" smtClean="0"/>
              <a:t>забутих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початком </a:t>
            </a:r>
            <a:r>
              <a:rPr lang="ru-RU" dirty="0" err="1" smtClean="0"/>
              <a:t>війни</a:t>
            </a:r>
            <a:r>
              <a:rPr lang="ru-RU" dirty="0" smtClean="0"/>
              <a:t> на </a:t>
            </a:r>
            <a:r>
              <a:rPr lang="ru-RU" dirty="0" err="1" smtClean="0"/>
              <a:t>Сході</a:t>
            </a:r>
            <a:r>
              <a:rPr lang="ru-RU" dirty="0" smtClean="0"/>
              <a:t>, </a:t>
            </a:r>
            <a:r>
              <a:rPr lang="ru-RU" dirty="0" err="1" smtClean="0"/>
              <a:t>підкреслюють</a:t>
            </a:r>
            <a:r>
              <a:rPr lang="ru-RU" dirty="0" smtClean="0"/>
              <a:t> </a:t>
            </a:r>
            <a:r>
              <a:rPr lang="ru-RU" dirty="0" err="1" smtClean="0"/>
              <a:t>розбудову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флоту — </a:t>
            </a:r>
            <a:r>
              <a:rPr lang="ru-RU" dirty="0" err="1" smtClean="0"/>
              <a:t>повільними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впевненими</a:t>
            </a:r>
            <a:r>
              <a:rPr lang="ru-RU" dirty="0" smtClean="0"/>
              <a:t> </a:t>
            </a:r>
            <a:r>
              <a:rPr lang="ru-RU" dirty="0" err="1" smtClean="0"/>
              <a:t>кроками</a:t>
            </a:r>
            <a:r>
              <a:rPr lang="ru-RU" dirty="0" smtClean="0"/>
              <a:t>», – </a:t>
            </a:r>
            <a:r>
              <a:rPr lang="ru-RU" dirty="0" err="1" smtClean="0"/>
              <a:t>йдеться</a:t>
            </a:r>
            <a:r>
              <a:rPr lang="ru-RU" dirty="0" smtClean="0"/>
              <a:t> у </a:t>
            </a:r>
            <a:r>
              <a:rPr lang="ru-RU" dirty="0" err="1" smtClean="0"/>
              <a:t>повідомленні</a:t>
            </a:r>
            <a:r>
              <a:rPr lang="ru-RU" dirty="0" smtClean="0"/>
              <a:t> МО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C:\Users\Виталий\Desktop\1575645826_kater_kostopol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2147" y="391886"/>
            <a:ext cx="8589814" cy="5745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584</Words>
  <Application>Microsoft Office PowerPoint</Application>
  <PresentationFormat>Произвольный</PresentationFormat>
  <Paragraphs>43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Офисная тема</vt:lpstr>
      <vt:lpstr>  судномодельний гурток НВК  презентує заняття основного рівня  </vt:lpstr>
      <vt:lpstr>МБАК «Костопіль»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Джерела:</vt:lpstr>
      <vt:lpstr>Дякую за увагу! 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Виталий</cp:lastModifiedBy>
  <cp:revision>18</cp:revision>
  <dcterms:created xsi:type="dcterms:W3CDTF">2020-04-22T13:01:29Z</dcterms:created>
  <dcterms:modified xsi:type="dcterms:W3CDTF">2021-04-26T10:55:11Z</dcterms:modified>
</cp:coreProperties>
</file>