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P" lastIdx="0" clrIdx="0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F6DA-1A80-4897-85D6-5FA109A7E19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D3A1-7F3C-49DC-9158-10D67EEC1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D3A1-7F3C-49DC-9158-10D67EEC10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8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678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5245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97454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0378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1017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1711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1325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85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68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647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3852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0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009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4111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430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964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91EF-49CF-486B-B059-C1E64B95CD9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786725-FBF8-4F0D-8EB3-55EBF0B9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</a:t>
            </a:r>
            <a:r>
              <a:rPr lang="ru-RU" dirty="0">
                <a:solidFill>
                  <a:schemeClr val="tx1"/>
                </a:solidFill>
              </a:rPr>
              <a:t>07.05.2022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2EA9B-5EA2-4E50-A632-706BC8D7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Поперечний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набір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крила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зазвичай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складається</a:t>
            </a:r>
            <a:r>
              <a:rPr lang="ru-RU" dirty="0">
                <a:solidFill>
                  <a:schemeClr val="accent2"/>
                </a:solidFill>
              </a:rPr>
              <a:t> з нервюр, </a:t>
            </a:r>
            <a:r>
              <a:rPr lang="ru-RU" dirty="0" err="1">
                <a:solidFill>
                  <a:schemeClr val="accent2"/>
                </a:solidFill>
              </a:rPr>
              <a:t>які</a:t>
            </a:r>
            <a:r>
              <a:rPr lang="ru-RU" dirty="0">
                <a:solidFill>
                  <a:schemeClr val="accent2"/>
                </a:solidFill>
              </a:rPr>
              <a:t> за </a:t>
            </a:r>
            <a:r>
              <a:rPr lang="ru-RU" dirty="0" err="1">
                <a:solidFill>
                  <a:schemeClr val="accent2"/>
                </a:solidFill>
              </a:rPr>
              <a:t>призначенням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поділяються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нормальні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силові</a:t>
            </a:r>
            <a:r>
              <a:rPr lang="ru-RU" dirty="0">
                <a:solidFill>
                  <a:schemeClr val="accent2"/>
                </a:solidFill>
              </a:rPr>
              <a:t> (</a:t>
            </a:r>
            <a:r>
              <a:rPr lang="ru-RU" dirty="0" err="1">
                <a:solidFill>
                  <a:schemeClr val="accent2"/>
                </a:solidFill>
              </a:rPr>
              <a:t>або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посилені</a:t>
            </a:r>
            <a:r>
              <a:rPr lang="ru-RU" dirty="0">
                <a:solidFill>
                  <a:schemeClr val="accent2"/>
                </a:solidFill>
              </a:rPr>
              <a:t>). </a:t>
            </a:r>
            <a:r>
              <a:rPr lang="ru-RU" dirty="0" err="1">
                <a:solidFill>
                  <a:schemeClr val="accent2"/>
                </a:solidFill>
              </a:rPr>
              <a:t>Нервюри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надають</a:t>
            </a:r>
            <a:r>
              <a:rPr lang="ru-RU" dirty="0">
                <a:solidFill>
                  <a:schemeClr val="accent2"/>
                </a:solidFill>
              </a:rPr>
              <a:t> форму </a:t>
            </a:r>
            <a:r>
              <a:rPr lang="ru-RU" dirty="0" err="1">
                <a:solidFill>
                  <a:schemeClr val="accent2"/>
                </a:solidFill>
              </a:rPr>
              <a:t>профілю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підкріплюють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поздовжні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елементи</a:t>
            </a:r>
            <a:r>
              <a:rPr lang="ru-RU" dirty="0">
                <a:solidFill>
                  <a:schemeClr val="accent2"/>
                </a:solidFill>
              </a:rPr>
              <a:t> та обшивку, </a:t>
            </a:r>
            <a:r>
              <a:rPr lang="ru-RU" dirty="0" err="1">
                <a:solidFill>
                  <a:schemeClr val="accent2"/>
                </a:solidFill>
              </a:rPr>
              <a:t>збільшуючи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їхню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стійкість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Google Shape;731;p92" descr="Результат пошуку зображень за запитом wing ribs Boeing">
            <a:extLst>
              <a:ext uri="{FF2B5EF4-FFF2-40B4-BE49-F238E27FC236}">
                <a16:creationId xmlns:a16="http://schemas.microsoft.com/office/drawing/2014/main" id="{5EEF7DEC-7B4C-410A-8B16-11D49E35027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523957" y="2264899"/>
            <a:ext cx="2941212" cy="429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30;p92">
            <a:extLst>
              <a:ext uri="{FF2B5EF4-FFF2-40B4-BE49-F238E27FC236}">
                <a16:creationId xmlns:a16="http://schemas.microsoft.com/office/drawing/2014/main" id="{BB06B8EA-3505-41D9-983D-D83CA7156D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665" y="4037428"/>
            <a:ext cx="6578208" cy="2670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2200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2FE5B-E1A8-438A-B8DE-BA61585F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Обшивка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гладку</a:t>
            </a:r>
            <a:r>
              <a:rPr lang="ru-RU" dirty="0"/>
              <a:t>, </a:t>
            </a:r>
            <a:r>
              <a:rPr lang="ru-RU" dirty="0" err="1"/>
              <a:t>легкообтічну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</a:t>
            </a:r>
            <a:r>
              <a:rPr lang="ru-RU" dirty="0" err="1"/>
              <a:t>герметизує</a:t>
            </a:r>
            <a:r>
              <a:rPr lang="ru-RU" dirty="0"/>
              <a:t> </a:t>
            </a:r>
            <a:r>
              <a:rPr lang="ru-RU" dirty="0" err="1"/>
              <a:t>крило</a:t>
            </a:r>
            <a:r>
              <a:rPr lang="ru-RU" dirty="0"/>
              <a:t>. Вона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аеродинамічні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але і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кручення</a:t>
            </a:r>
            <a:r>
              <a:rPr lang="ru-RU" dirty="0"/>
              <a:t>, а часто і на </a:t>
            </a:r>
            <a:r>
              <a:rPr lang="ru-RU" dirty="0" err="1"/>
              <a:t>згин</a:t>
            </a:r>
            <a:r>
              <a:rPr lang="ru-RU" dirty="0"/>
              <a:t>.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обшивки у </a:t>
            </a:r>
            <a:r>
              <a:rPr lang="ru-RU" dirty="0" err="1"/>
              <a:t>сприйнятті</a:t>
            </a:r>
            <a:r>
              <a:rPr lang="ru-RU" dirty="0"/>
              <a:t> </a:t>
            </a:r>
            <a:r>
              <a:rPr lang="ru-RU" dirty="0" err="1"/>
              <a:t>згинального</a:t>
            </a:r>
            <a:r>
              <a:rPr lang="ru-RU" dirty="0"/>
              <a:t> моменту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товщини</a:t>
            </a:r>
            <a:r>
              <a:rPr lang="ru-RU" dirty="0"/>
              <a:t>.</a:t>
            </a:r>
          </a:p>
        </p:txBody>
      </p:sp>
      <p:pic>
        <p:nvPicPr>
          <p:cNvPr id="4" name="Google Shape;745;p94" descr="Picture 1 of rib">
            <a:extLst>
              <a:ext uri="{FF2B5EF4-FFF2-40B4-BE49-F238E27FC236}">
                <a16:creationId xmlns:a16="http://schemas.microsoft.com/office/drawing/2014/main" id="{C88533B3-9BF3-4BD7-975A-D717BC1877E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87376" y="4385029"/>
            <a:ext cx="4303603" cy="186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44;p94" descr="http://4.bp.blogspot.com/-f7pIu9-VFn4/U7krKMZMr1I/AAAAAAAACnI/I2NlS8iOPt0/s1600/The+skin+is+an+integral+load+carrying+part+of+a+stressed+skin+design.jpg">
            <a:extLst>
              <a:ext uri="{FF2B5EF4-FFF2-40B4-BE49-F238E27FC236}">
                <a16:creationId xmlns:a16="http://schemas.microsoft.com/office/drawing/2014/main" id="{C79E5B16-F334-42A5-B6AC-959B2998A8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07" b="4265"/>
          <a:stretch/>
        </p:blipFill>
        <p:spPr>
          <a:xfrm>
            <a:off x="5899125" y="4385029"/>
            <a:ext cx="5786437" cy="2043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0209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80428-8EE5-4105-8AEA-3DF4ADC1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chemeClr val="accent2"/>
                </a:solidFill>
              </a:rPr>
              <a:t>Товщина</a:t>
            </a:r>
            <a:r>
              <a:rPr lang="ru-RU" sz="2800" dirty="0">
                <a:solidFill>
                  <a:schemeClr val="accent2"/>
                </a:solidFill>
              </a:rPr>
              <a:t> обшивки </a:t>
            </a:r>
            <a:r>
              <a:rPr lang="ru-RU" sz="2800" dirty="0" err="1">
                <a:solidFill>
                  <a:schemeClr val="accent2"/>
                </a:solidFill>
              </a:rPr>
              <a:t>залежить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від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конструкції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крила</a:t>
            </a:r>
            <a:r>
              <a:rPr lang="ru-RU" sz="2800" dirty="0">
                <a:solidFill>
                  <a:schemeClr val="accent2"/>
                </a:solidFill>
              </a:rPr>
              <a:t> і </a:t>
            </a:r>
            <a:r>
              <a:rPr lang="ru-RU" sz="2800" dirty="0" err="1">
                <a:solidFill>
                  <a:schemeClr val="accent2"/>
                </a:solidFill>
              </a:rPr>
              <a:t>навантажень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r>
              <a:rPr lang="ru-RU" sz="2800" dirty="0" err="1">
                <a:solidFill>
                  <a:schemeClr val="accent2"/>
                </a:solidFill>
              </a:rPr>
              <a:t>що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діють</a:t>
            </a:r>
            <a:r>
              <a:rPr lang="ru-RU" sz="2800" dirty="0">
                <a:solidFill>
                  <a:schemeClr val="accent2"/>
                </a:solidFill>
              </a:rPr>
              <a:t> в </a:t>
            </a:r>
            <a:r>
              <a:rPr lang="ru-RU" sz="2800" dirty="0" err="1">
                <a:solidFill>
                  <a:schemeClr val="accent2"/>
                </a:solidFill>
              </a:rPr>
              <a:t>даному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перерізі</a:t>
            </a:r>
            <a:r>
              <a:rPr lang="ru-RU" sz="2800" dirty="0">
                <a:solidFill>
                  <a:schemeClr val="accent2"/>
                </a:solidFill>
              </a:rPr>
              <a:t>. У </a:t>
            </a:r>
            <a:r>
              <a:rPr lang="ru-RU" sz="2800" dirty="0" err="1">
                <a:solidFill>
                  <a:schemeClr val="accent2"/>
                </a:solidFill>
              </a:rPr>
              <a:t>напрямку</a:t>
            </a:r>
            <a:r>
              <a:rPr lang="ru-RU" sz="2800" dirty="0">
                <a:solidFill>
                  <a:schemeClr val="accent2"/>
                </a:solidFill>
              </a:rPr>
              <a:t> до </a:t>
            </a:r>
            <a:r>
              <a:rPr lang="ru-RU" sz="2800" dirty="0" err="1">
                <a:solidFill>
                  <a:schemeClr val="accent2"/>
                </a:solidFill>
              </a:rPr>
              <a:t>кінця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крила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навантаження</a:t>
            </a:r>
            <a:r>
              <a:rPr lang="ru-RU" sz="2800" dirty="0">
                <a:solidFill>
                  <a:schemeClr val="accent2"/>
                </a:solidFill>
              </a:rPr>
              <a:t> та </a:t>
            </a:r>
            <a:r>
              <a:rPr lang="ru-RU" sz="2800" dirty="0" err="1">
                <a:solidFill>
                  <a:schemeClr val="accent2"/>
                </a:solidFill>
              </a:rPr>
              <a:t>товщина</a:t>
            </a:r>
            <a:r>
              <a:rPr lang="ru-RU" sz="2800" dirty="0">
                <a:solidFill>
                  <a:schemeClr val="accent2"/>
                </a:solidFill>
              </a:rPr>
              <a:t> обшивки </a:t>
            </a:r>
            <a:r>
              <a:rPr lang="ru-RU" sz="2800" dirty="0" err="1">
                <a:solidFill>
                  <a:schemeClr val="accent2"/>
                </a:solidFill>
              </a:rPr>
              <a:t>зазвичай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зменшуються</a:t>
            </a:r>
            <a:r>
              <a:rPr lang="ru-RU" sz="2800" dirty="0">
                <a:solidFill>
                  <a:schemeClr val="accent2"/>
                </a:solidFill>
              </a:rPr>
              <a:t>, тому при </a:t>
            </a:r>
            <a:r>
              <a:rPr lang="ru-RU" sz="2800" dirty="0" err="1">
                <a:solidFill>
                  <a:schemeClr val="accent2"/>
                </a:solidFill>
              </a:rPr>
              <a:t>її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виготовленні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необхідно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застосовувати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листи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різної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або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змінної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товщини</a:t>
            </a:r>
            <a:r>
              <a:rPr lang="ru-RU" sz="28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Google Shape;789;p100" descr="геометрия кессона, 2">
            <a:extLst>
              <a:ext uri="{FF2B5EF4-FFF2-40B4-BE49-F238E27FC236}">
                <a16:creationId xmlns:a16="http://schemas.microsoft.com/office/drawing/2014/main" id="{43E3C792-D92E-4890-856D-DD4A810807B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54903" y="3486769"/>
            <a:ext cx="8219099" cy="288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65856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7E62A-8874-441F-832B-C174CDC6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листової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обшивку, </a:t>
            </a:r>
            <a:r>
              <a:rPr lang="ru-RU" dirty="0" err="1"/>
              <a:t>виконану</a:t>
            </a:r>
            <a:r>
              <a:rPr lang="ru-RU" dirty="0"/>
              <a:t> як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з </a:t>
            </a:r>
            <a:r>
              <a:rPr lang="ru-RU" dirty="0" err="1"/>
              <a:t>підкріпленнями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ребер,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стрингерів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моноблочних</a:t>
            </a:r>
            <a:r>
              <a:rPr lang="ru-RU" dirty="0"/>
              <a:t> панелей.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у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навантажених</a:t>
            </a:r>
            <a:r>
              <a:rPr lang="ru-RU" dirty="0"/>
              <a:t> зонах </a:t>
            </a:r>
            <a:r>
              <a:rPr lang="ru-RU" dirty="0" err="1"/>
              <a:t>крила</a:t>
            </a:r>
            <a:r>
              <a:rPr lang="ru-RU" dirty="0"/>
              <a:t>.</a:t>
            </a:r>
          </a:p>
        </p:txBody>
      </p:sp>
      <p:pic>
        <p:nvPicPr>
          <p:cNvPr id="4098" name="Picture 2" descr="Untitled">
            <a:extLst>
              <a:ext uri="{FF2B5EF4-FFF2-40B4-BE49-F238E27FC236}">
                <a16:creationId xmlns:a16="http://schemas.microsoft.com/office/drawing/2014/main" id="{51C2406B-660F-4E1F-AC02-7AEEF92E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29" y="4057046"/>
            <a:ext cx="2996784" cy="22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бщие сведения о конструкции и эксплуатации самолетов">
            <a:extLst>
              <a:ext uri="{FF2B5EF4-FFF2-40B4-BE49-F238E27FC236}">
                <a16:creationId xmlns:a16="http://schemas.microsoft.com/office/drawing/2014/main" id="{30E51D71-F1AE-41E5-AE49-B5B32191A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2" t="16701" r="1248" b="15469"/>
          <a:stretch/>
        </p:blipFill>
        <p:spPr bwMode="auto">
          <a:xfrm>
            <a:off x="8978580" y="1569247"/>
            <a:ext cx="2996784" cy="47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396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3AF0E-70D3-4539-9AAF-08C35703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Силові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крил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підрозділяти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способу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згинального</a:t>
            </a:r>
            <a:r>
              <a:rPr lang="ru-RU" dirty="0"/>
              <a:t> моменту, основного силового фактора, на </a:t>
            </a:r>
            <a:r>
              <a:rPr lang="ru-RU" dirty="0" err="1"/>
              <a:t>лонжеронні</a:t>
            </a:r>
            <a:r>
              <a:rPr lang="ru-RU" dirty="0"/>
              <a:t>, </a:t>
            </a:r>
            <a:r>
              <a:rPr lang="ru-RU" dirty="0" err="1"/>
              <a:t>стрингерні</a:t>
            </a:r>
            <a:r>
              <a:rPr lang="ru-RU" dirty="0"/>
              <a:t> та </a:t>
            </a:r>
            <a:r>
              <a:rPr lang="ru-RU" dirty="0" err="1"/>
              <a:t>моноблочні</a:t>
            </a:r>
            <a:r>
              <a:rPr lang="ru-RU" dirty="0"/>
              <a:t>.</a:t>
            </a:r>
          </a:p>
        </p:txBody>
      </p:sp>
      <p:pic>
        <p:nvPicPr>
          <p:cNvPr id="3076" name="Picture 4" descr="Общие сведения о конструкции и эксплуатации самолетов">
            <a:extLst>
              <a:ext uri="{FF2B5EF4-FFF2-40B4-BE49-F238E27FC236}">
                <a16:creationId xmlns:a16="http://schemas.microsoft.com/office/drawing/2014/main" id="{65B80985-C8CF-474B-BF3F-F786B4C95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r="3424" b="7742"/>
          <a:stretch/>
        </p:blipFill>
        <p:spPr bwMode="auto">
          <a:xfrm>
            <a:off x="3038621" y="3183207"/>
            <a:ext cx="5190979" cy="34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8615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285F93-350B-4A6B-8E65-835372A0EFC1}"/>
              </a:ext>
            </a:extLst>
          </p:cNvPr>
          <p:cNvSpPr txBox="1"/>
          <p:nvPr/>
        </p:nvSpPr>
        <p:spPr>
          <a:xfrm>
            <a:off x="3880338" y="1041009"/>
            <a:ext cx="443132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/>
              <a:t>Конструкція крила літака</a:t>
            </a:r>
            <a:endParaRPr lang="ru-RU" sz="2800" dirty="0"/>
          </a:p>
        </p:txBody>
      </p:sp>
      <p:pic>
        <p:nvPicPr>
          <p:cNvPr id="1038" name="Picture 14" descr="КРЫЛО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BF88DCC6-94E5-4AA2-8E9A-B4241DD9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5" y="2260956"/>
            <a:ext cx="6860345" cy="26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572;p75" descr="Center wing box structure design - YouTube">
            <a:extLst>
              <a:ext uri="{FF2B5EF4-FFF2-40B4-BE49-F238E27FC236}">
                <a16:creationId xmlns:a16="http://schemas.microsoft.com/office/drawing/2014/main" id="{17E32E88-81A6-4220-ABC1-1F3F9B7E5C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5234" r="150" b="1307"/>
          <a:stretch/>
        </p:blipFill>
        <p:spPr>
          <a:xfrm>
            <a:off x="0" y="2260956"/>
            <a:ext cx="5430129" cy="3742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0755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337EC5-3625-48E4-B826-1D741FF29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21" y="288735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accent2"/>
                </a:solidFill>
              </a:rPr>
              <a:t>Крило</a:t>
            </a:r>
            <a:r>
              <a:rPr lang="ru-RU" sz="2000" dirty="0">
                <a:solidFill>
                  <a:schemeClr val="accent2"/>
                </a:solidFill>
              </a:rPr>
              <a:t> в </a:t>
            </a:r>
            <a:r>
              <a:rPr lang="ru-RU" sz="2000" dirty="0" err="1">
                <a:solidFill>
                  <a:schemeClr val="accent2"/>
                </a:solidFill>
              </a:rPr>
              <a:t>авіаційній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техніці</a:t>
            </a:r>
            <a:r>
              <a:rPr lang="ru-RU" sz="2000" dirty="0">
                <a:solidFill>
                  <a:schemeClr val="accent2"/>
                </a:solidFill>
              </a:rPr>
              <a:t> - </a:t>
            </a:r>
            <a:r>
              <a:rPr lang="ru-RU" sz="2000" dirty="0" err="1">
                <a:solidFill>
                  <a:schemeClr val="accent2"/>
                </a:solidFill>
              </a:rPr>
              <a:t>несуча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поверхня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 err="1">
                <a:solidFill>
                  <a:schemeClr val="accent2"/>
                </a:solidFill>
              </a:rPr>
              <a:t>що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має</a:t>
            </a:r>
            <a:r>
              <a:rPr lang="ru-RU" sz="2000" dirty="0">
                <a:solidFill>
                  <a:schemeClr val="accent2"/>
                </a:solidFill>
              </a:rPr>
              <a:t> в </a:t>
            </a:r>
            <a:r>
              <a:rPr lang="ru-RU" sz="2000" dirty="0" err="1">
                <a:solidFill>
                  <a:schemeClr val="accent2"/>
                </a:solidFill>
              </a:rPr>
              <a:t>перетині</a:t>
            </a:r>
            <a:r>
              <a:rPr lang="ru-RU" sz="2000" dirty="0">
                <a:solidFill>
                  <a:schemeClr val="accent2"/>
                </a:solidFill>
              </a:rPr>
              <a:t> у </a:t>
            </a:r>
            <a:r>
              <a:rPr lang="ru-RU" sz="2000" dirty="0" err="1">
                <a:solidFill>
                  <a:schemeClr val="accent2"/>
                </a:solidFill>
              </a:rPr>
              <a:t>напрямку</a:t>
            </a:r>
            <a:r>
              <a:rPr lang="ru-RU" sz="2000" dirty="0">
                <a:solidFill>
                  <a:schemeClr val="accent2"/>
                </a:solidFill>
              </a:rPr>
              <a:t> потоку </a:t>
            </a:r>
            <a:r>
              <a:rPr lang="ru-RU" sz="2000" dirty="0" err="1">
                <a:solidFill>
                  <a:schemeClr val="accent2"/>
                </a:solidFill>
              </a:rPr>
              <a:t>профільовану</a:t>
            </a:r>
            <a:r>
              <a:rPr lang="ru-RU" sz="2000" dirty="0">
                <a:solidFill>
                  <a:schemeClr val="accent2"/>
                </a:solidFill>
              </a:rPr>
              <a:t> форму і </a:t>
            </a:r>
            <a:r>
              <a:rPr lang="ru-RU" sz="2000" dirty="0" err="1">
                <a:solidFill>
                  <a:schemeClr val="accent2"/>
                </a:solidFill>
              </a:rPr>
              <a:t>призначена</a:t>
            </a:r>
            <a:r>
              <a:rPr lang="ru-RU" sz="2000" dirty="0">
                <a:solidFill>
                  <a:schemeClr val="accent2"/>
                </a:solidFill>
              </a:rPr>
              <a:t> для </a:t>
            </a:r>
            <a:r>
              <a:rPr lang="ru-RU" sz="2000" dirty="0" err="1">
                <a:solidFill>
                  <a:schemeClr val="accent2"/>
                </a:solidFill>
              </a:rPr>
              <a:t>створення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аеродинамічної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підйомної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сили</a:t>
            </a:r>
            <a:r>
              <a:rPr lang="ru-RU" sz="2000" dirty="0">
                <a:solidFill>
                  <a:schemeClr val="accent2"/>
                </a:solidFill>
              </a:rPr>
              <a:t>. </a:t>
            </a:r>
            <a:r>
              <a:rPr lang="ru-RU" sz="2000" dirty="0" err="1">
                <a:solidFill>
                  <a:schemeClr val="accent2"/>
                </a:solidFill>
              </a:rPr>
              <a:t>Крило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літака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може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мати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різну</a:t>
            </a:r>
            <a:r>
              <a:rPr lang="ru-RU" sz="2000" dirty="0">
                <a:solidFill>
                  <a:schemeClr val="accent2"/>
                </a:solidFill>
              </a:rPr>
              <a:t> форму в </a:t>
            </a:r>
            <a:r>
              <a:rPr lang="ru-RU" sz="2000" dirty="0" err="1">
                <a:solidFill>
                  <a:schemeClr val="accent2"/>
                </a:solidFill>
              </a:rPr>
              <a:t>плані</a:t>
            </a:r>
            <a:r>
              <a:rPr lang="ru-RU" sz="2000" dirty="0">
                <a:solidFill>
                  <a:schemeClr val="accent2"/>
                </a:solidFill>
              </a:rPr>
              <a:t>, а за </a:t>
            </a:r>
            <a:r>
              <a:rPr lang="ru-RU" sz="2000" dirty="0" err="1">
                <a:solidFill>
                  <a:schemeClr val="accent2"/>
                </a:solidFill>
              </a:rPr>
              <a:t>розмахом</a:t>
            </a:r>
            <a:r>
              <a:rPr lang="ru-RU" sz="2000" dirty="0">
                <a:solidFill>
                  <a:schemeClr val="accent2"/>
                </a:solidFill>
              </a:rPr>
              <a:t> - </a:t>
            </a:r>
            <a:r>
              <a:rPr lang="ru-RU" sz="2000" dirty="0" err="1">
                <a:solidFill>
                  <a:schemeClr val="accent2"/>
                </a:solidFill>
              </a:rPr>
              <a:t>різну</a:t>
            </a:r>
            <a:r>
              <a:rPr lang="ru-RU" sz="2000" dirty="0">
                <a:solidFill>
                  <a:schemeClr val="accent2"/>
                </a:solidFill>
              </a:rPr>
              <a:t> форму </a:t>
            </a:r>
            <a:r>
              <a:rPr lang="ru-RU" sz="2000" dirty="0" err="1">
                <a:solidFill>
                  <a:schemeClr val="accent2"/>
                </a:solidFill>
              </a:rPr>
              <a:t>перерізів</a:t>
            </a:r>
            <a:r>
              <a:rPr lang="ru-RU" sz="2000" dirty="0">
                <a:solidFill>
                  <a:schemeClr val="accent2"/>
                </a:solidFill>
              </a:rPr>
              <a:t> у </a:t>
            </a:r>
            <a:r>
              <a:rPr lang="ru-RU" sz="2000" dirty="0" err="1">
                <a:solidFill>
                  <a:schemeClr val="accent2"/>
                </a:solidFill>
              </a:rPr>
              <a:t>площинах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 err="1">
                <a:solidFill>
                  <a:schemeClr val="accent2"/>
                </a:solidFill>
              </a:rPr>
              <a:t>паралельних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площині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симетрії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літака</a:t>
            </a:r>
            <a:r>
              <a:rPr lang="ru-RU" sz="2000" dirty="0">
                <a:solidFill>
                  <a:schemeClr val="accent2"/>
                </a:solidFill>
              </a:rPr>
              <a:t>, а </a:t>
            </a:r>
            <a:r>
              <a:rPr lang="ru-RU" sz="2000" dirty="0" err="1">
                <a:solidFill>
                  <a:schemeClr val="accent2"/>
                </a:solidFill>
              </a:rPr>
              <a:t>також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різні</a:t>
            </a:r>
            <a:r>
              <a:rPr lang="ru-RU" sz="2000" dirty="0">
                <a:solidFill>
                  <a:schemeClr val="accent2"/>
                </a:solidFill>
              </a:rPr>
              <a:t> кути крутки </a:t>
            </a:r>
            <a:r>
              <a:rPr lang="ru-RU" sz="2000" dirty="0" err="1">
                <a:solidFill>
                  <a:schemeClr val="accent2"/>
                </a:solidFill>
              </a:rPr>
              <a:t>перерізів</a:t>
            </a:r>
            <a:r>
              <a:rPr lang="ru-RU" sz="2000" dirty="0">
                <a:solidFill>
                  <a:schemeClr val="accent2"/>
                </a:solidFill>
              </a:rPr>
              <a:t> у </a:t>
            </a:r>
            <a:r>
              <a:rPr lang="ru-RU" sz="2000" dirty="0" err="1">
                <a:solidFill>
                  <a:schemeClr val="accent2"/>
                </a:solidFill>
              </a:rPr>
              <a:t>зазначених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площинах</a:t>
            </a:r>
            <a:r>
              <a:rPr lang="ru-RU" sz="20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6" name="Picture 2" descr="https://upload.wikimedia.org/wikipedia/commons/thumb/2/24/B737-800_wing_EZ-A004.JPG/800px-B737-800_wing_EZ-A004.JPG">
            <a:extLst>
              <a:ext uri="{FF2B5EF4-FFF2-40B4-BE49-F238E27FC236}">
                <a16:creationId xmlns:a16="http://schemas.microsoft.com/office/drawing/2014/main" id="{AD4BABBC-2E0F-415D-9776-651E7706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17" y="1963855"/>
            <a:ext cx="6140547" cy="46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Що знаходиться на крилі літака. Як літає літак. Від чого залежать льотні  якості авіатранспорту">
            <a:extLst>
              <a:ext uri="{FF2B5EF4-FFF2-40B4-BE49-F238E27FC236}">
                <a16:creationId xmlns:a16="http://schemas.microsoft.com/office/drawing/2014/main" id="{87C9F477-C162-47F5-BA1F-876A9D17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1" y="2651272"/>
            <a:ext cx="5335644" cy="35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486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1CB2A-1DDB-4CFD-8102-5EA9E2E7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163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Крила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літаків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відрізняються</a:t>
            </a:r>
            <a:r>
              <a:rPr lang="ru-RU" dirty="0">
                <a:solidFill>
                  <a:schemeClr val="accent2"/>
                </a:solidFill>
              </a:rPr>
              <a:t> великою </a:t>
            </a:r>
            <a:r>
              <a:rPr lang="ru-RU" dirty="0" err="1">
                <a:solidFill>
                  <a:schemeClr val="accent2"/>
                </a:solidFill>
              </a:rPr>
              <a:t>різноманітністю</a:t>
            </a:r>
            <a:r>
              <a:rPr lang="ru-RU" dirty="0">
                <a:solidFill>
                  <a:schemeClr val="accent2"/>
                </a:solidFill>
              </a:rPr>
              <a:t> як </a:t>
            </a:r>
            <a:r>
              <a:rPr lang="ru-RU" dirty="0" err="1">
                <a:solidFill>
                  <a:schemeClr val="accent2"/>
                </a:solidFill>
              </a:rPr>
              <a:t>зовнішніх</a:t>
            </a:r>
            <a:r>
              <a:rPr lang="ru-RU" dirty="0">
                <a:solidFill>
                  <a:schemeClr val="accent2"/>
                </a:solidFill>
              </a:rPr>
              <a:t> форм, так </a:t>
            </a:r>
            <a:r>
              <a:rPr lang="uk-UA" dirty="0">
                <a:solidFill>
                  <a:schemeClr val="accent2"/>
                </a:solidFill>
              </a:rPr>
              <a:t>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особливостями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конструкції</a:t>
            </a:r>
            <a:r>
              <a:rPr lang="ru-RU" dirty="0">
                <a:solidFill>
                  <a:schemeClr val="accent2"/>
                </a:solidFill>
              </a:rPr>
              <a:t>. У </a:t>
            </a:r>
            <a:r>
              <a:rPr lang="ru-RU" dirty="0" err="1">
                <a:solidFill>
                  <a:schemeClr val="accent2"/>
                </a:solidFill>
              </a:rPr>
              <a:t>всіх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випадках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крило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має</a:t>
            </a:r>
            <a:r>
              <a:rPr lang="ru-RU" dirty="0">
                <a:solidFill>
                  <a:schemeClr val="accent2"/>
                </a:solidFill>
              </a:rPr>
              <a:t> бути </a:t>
            </a:r>
            <a:r>
              <a:rPr lang="ru-RU" dirty="0" err="1">
                <a:solidFill>
                  <a:schemeClr val="accent2"/>
                </a:solidFill>
              </a:rPr>
              <a:t>досить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міцним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жорстким</a:t>
            </a:r>
            <a:r>
              <a:rPr lang="ru-RU" dirty="0">
                <a:solidFill>
                  <a:schemeClr val="accent2"/>
                </a:solidFill>
              </a:rPr>
              <a:t> за </a:t>
            </a:r>
            <a:r>
              <a:rPr lang="ru-RU" dirty="0" err="1">
                <a:solidFill>
                  <a:schemeClr val="accent2"/>
                </a:solidFill>
              </a:rPr>
              <a:t>мінімальної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маси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Google Shape;604;p80" descr="https://www.ainonline.com/sites/ainonline.com/files/styles/ain30_fullwidth_large_2x/public/uploads/2018/06/004_1st_777x_wing_movelow.jpg?itok=EKEE2XVl&amp;timestamp=1530196452">
            <a:extLst>
              <a:ext uri="{FF2B5EF4-FFF2-40B4-BE49-F238E27FC236}">
                <a16:creationId xmlns:a16="http://schemas.microsoft.com/office/drawing/2014/main" id="{99B5C50A-9B9F-4DED-9695-8932F9D943E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67372" y="2700998"/>
            <a:ext cx="8596668" cy="4167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123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CE995-BE87-4732-B23E-2166B058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Передаючи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підйомну</a:t>
            </a:r>
            <a:r>
              <a:rPr lang="ru-RU" dirty="0">
                <a:solidFill>
                  <a:schemeClr val="accent2"/>
                </a:solidFill>
              </a:rPr>
              <a:t> силу на фюзеляж, </a:t>
            </a:r>
            <a:r>
              <a:rPr lang="ru-RU" dirty="0" err="1">
                <a:solidFill>
                  <a:schemeClr val="accent2"/>
                </a:solidFill>
              </a:rPr>
              <a:t>крило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піддається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деформаціям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згину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кручення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зсуву</a:t>
            </a:r>
            <a:r>
              <a:rPr lang="ru-RU" dirty="0">
                <a:solidFill>
                  <a:schemeClr val="accent2"/>
                </a:solidFill>
              </a:rPr>
              <a:t> (рис 1), </a:t>
            </a:r>
            <a:r>
              <a:rPr lang="ru-RU" dirty="0" err="1">
                <a:solidFill>
                  <a:schemeClr val="accent2"/>
                </a:solidFill>
              </a:rPr>
              <a:t>які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повинні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сприйматися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відповідними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силовими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елементами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59F879-E609-4F06-8F36-E4BAB234C297}"/>
              </a:ext>
            </a:extLst>
          </p:cNvPr>
          <p:cNvSpPr/>
          <p:nvPr/>
        </p:nvSpPr>
        <p:spPr>
          <a:xfrm>
            <a:off x="7245241" y="6211599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Рис.1. </a:t>
            </a:r>
            <a:r>
              <a:rPr lang="ru-RU" dirty="0" err="1"/>
              <a:t>Зсув</a:t>
            </a:r>
            <a:r>
              <a:rPr lang="ru-RU" dirty="0"/>
              <a:t>, </a:t>
            </a:r>
            <a:r>
              <a:rPr lang="ru-RU" dirty="0" err="1"/>
              <a:t>згин</a:t>
            </a:r>
            <a:r>
              <a:rPr lang="ru-RU" dirty="0"/>
              <a:t> та </a:t>
            </a:r>
            <a:r>
              <a:rPr lang="ru-RU" dirty="0" err="1"/>
              <a:t>кручення</a:t>
            </a:r>
            <a:r>
              <a:rPr lang="ru-RU" dirty="0"/>
              <a:t> </a:t>
            </a:r>
            <a:r>
              <a:rPr lang="ru-RU" dirty="0" err="1"/>
              <a:t>крила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28855DA-64B2-4BBF-9D9C-2B7914D9B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8607" y="2575602"/>
            <a:ext cx="2495550" cy="3371850"/>
          </a:xfrm>
          <a:prstGeom prst="rect">
            <a:avLst/>
          </a:prstGeom>
        </p:spPr>
      </p:pic>
      <p:pic>
        <p:nvPicPr>
          <p:cNvPr id="11" name="Google Shape;652;p84" descr="http://oat.mai.ru/book/glava08/8_1/08_01_b.jpg">
            <a:extLst>
              <a:ext uri="{FF2B5EF4-FFF2-40B4-BE49-F238E27FC236}">
                <a16:creationId xmlns:a16="http://schemas.microsoft.com/office/drawing/2014/main" id="{58E2D1B1-FF64-4401-9A29-9654791002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560" y="3080603"/>
            <a:ext cx="4637667" cy="3693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7057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931C5-7EE4-48EF-B19E-7563AD0B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У </a:t>
            </a:r>
            <a:r>
              <a:rPr lang="ru-RU" dirty="0" err="1">
                <a:solidFill>
                  <a:schemeClr val="accent2"/>
                </a:solidFill>
              </a:rPr>
              <a:t>крила</a:t>
            </a:r>
            <a:r>
              <a:rPr lang="uk-UA" dirty="0">
                <a:solidFill>
                  <a:schemeClr val="accent2"/>
                </a:solidFill>
              </a:rPr>
              <a:t>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різних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типів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зазвичай</a:t>
            </a:r>
            <a:r>
              <a:rPr lang="ru-RU" dirty="0">
                <a:solidFill>
                  <a:schemeClr val="accent2"/>
                </a:solidFill>
              </a:rPr>
              <a:t> є </a:t>
            </a:r>
            <a:r>
              <a:rPr lang="ru-RU" dirty="0" err="1">
                <a:solidFill>
                  <a:schemeClr val="accent2"/>
                </a:solidFill>
              </a:rPr>
              <a:t>набори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однотипних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елементів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що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сприймають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зовнішні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навантаження</a:t>
            </a:r>
            <a:r>
              <a:rPr lang="ru-RU" dirty="0">
                <a:solidFill>
                  <a:schemeClr val="accent2"/>
                </a:solidFill>
              </a:rPr>
              <a:t> і </a:t>
            </a:r>
            <a:r>
              <a:rPr lang="ru-RU" dirty="0" err="1">
                <a:solidFill>
                  <a:schemeClr val="accent2"/>
                </a:solidFill>
              </a:rPr>
              <a:t>складають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його</a:t>
            </a:r>
            <a:r>
              <a:rPr lang="ru-RU" dirty="0">
                <a:solidFill>
                  <a:schemeClr val="accent2"/>
                </a:solidFill>
              </a:rPr>
              <a:t> конструктивно-силовую схему.</a:t>
            </a:r>
          </a:p>
        </p:txBody>
      </p:sp>
      <p:pic>
        <p:nvPicPr>
          <p:cNvPr id="4" name="Google Shape;689;p88" descr="A wing spar is seen in a spar assembly line machine during ...">
            <a:extLst>
              <a:ext uri="{FF2B5EF4-FFF2-40B4-BE49-F238E27FC236}">
                <a16:creationId xmlns:a16="http://schemas.microsoft.com/office/drawing/2014/main" id="{CE518BDC-17F8-445E-BC1B-05BAE61143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35" y="2771335"/>
            <a:ext cx="5160758" cy="350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88;p88" descr="http://2.bp.blogspot.com/-gAF3lYjs_lQ/U7kn4g_BgzI/AAAAAAAACmU/2hPGUHzUzFM/s1600/A+plate+web+wing+spar+with+vertical+stiffeners.jpg">
            <a:extLst>
              <a:ext uri="{FF2B5EF4-FFF2-40B4-BE49-F238E27FC236}">
                <a16:creationId xmlns:a16="http://schemas.microsoft.com/office/drawing/2014/main" id="{8322C62B-810F-4C2F-AD1C-FD9AD5860AF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771335"/>
            <a:ext cx="5487268" cy="3500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6346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C4CAE-958A-4F11-A640-F1A37351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До </a:t>
            </a:r>
            <a:r>
              <a:rPr lang="ru-RU" sz="2400" dirty="0" err="1"/>
              <a:t>поздовжнього</a:t>
            </a:r>
            <a:r>
              <a:rPr lang="ru-RU" sz="2400" dirty="0"/>
              <a:t> набору </a:t>
            </a:r>
            <a:r>
              <a:rPr lang="ru-RU" sz="2400" dirty="0" err="1"/>
              <a:t>відносяться</a:t>
            </a:r>
            <a:r>
              <a:rPr lang="ru-RU" sz="2400" dirty="0"/>
              <a:t> </a:t>
            </a:r>
            <a:r>
              <a:rPr lang="ru-RU" sz="2400" dirty="0" err="1"/>
              <a:t>лонжерони</a:t>
            </a:r>
            <a:r>
              <a:rPr lang="ru-RU" sz="2400" dirty="0"/>
              <a:t> та </a:t>
            </a:r>
            <a:r>
              <a:rPr lang="ru-RU" sz="2400" dirty="0" err="1"/>
              <a:t>стрінгери</a:t>
            </a:r>
            <a:r>
              <a:rPr lang="ru-RU" sz="2400" dirty="0"/>
              <a:t>. </a:t>
            </a:r>
            <a:r>
              <a:rPr lang="ru-RU" sz="2400" dirty="0" err="1"/>
              <a:t>Лонжерони</a:t>
            </a:r>
            <a:r>
              <a:rPr lang="ru-RU" sz="2400" dirty="0"/>
              <a:t> </a:t>
            </a:r>
            <a:r>
              <a:rPr lang="ru-RU" sz="2400" dirty="0" err="1"/>
              <a:t>сприймають</a:t>
            </a:r>
            <a:r>
              <a:rPr lang="ru-RU" sz="2400" dirty="0"/>
              <a:t> </a:t>
            </a:r>
            <a:r>
              <a:rPr lang="ru-RU" sz="2400" dirty="0" err="1"/>
              <a:t>згинальний</a:t>
            </a:r>
            <a:r>
              <a:rPr lang="ru-RU" sz="2400" dirty="0"/>
              <a:t> момент та </a:t>
            </a:r>
            <a:r>
              <a:rPr lang="ru-RU" sz="2400" dirty="0" err="1"/>
              <a:t>поперечну</a:t>
            </a:r>
            <a:r>
              <a:rPr lang="ru-RU" sz="2400" dirty="0"/>
              <a:t> силу. </a:t>
            </a:r>
            <a:r>
              <a:rPr lang="ru-RU" sz="2400" dirty="0" err="1"/>
              <a:t>Лонжерони</a:t>
            </a:r>
            <a:r>
              <a:rPr lang="ru-RU" sz="2400" dirty="0"/>
              <a:t> є </a:t>
            </a:r>
            <a:r>
              <a:rPr lang="ru-RU" sz="2400" dirty="0" err="1"/>
              <a:t>поздовжніми</a:t>
            </a:r>
            <a:r>
              <a:rPr lang="ru-RU" sz="2400" dirty="0"/>
              <a:t> балками,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складаються</a:t>
            </a:r>
            <a:r>
              <a:rPr lang="ru-RU" sz="2400" dirty="0"/>
              <a:t> з </a:t>
            </a:r>
            <a:r>
              <a:rPr lang="ru-RU" sz="2400" dirty="0" err="1"/>
              <a:t>поясів</a:t>
            </a:r>
            <a:r>
              <a:rPr lang="ru-RU" sz="2400" dirty="0"/>
              <a:t> і </a:t>
            </a:r>
            <a:r>
              <a:rPr lang="ru-RU" sz="2400" dirty="0" err="1"/>
              <a:t>стінок</a:t>
            </a:r>
            <a:r>
              <a:rPr lang="ru-RU" sz="2400" dirty="0"/>
              <a:t> (рис.1).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 лонжерона </a:t>
            </a:r>
            <a:r>
              <a:rPr lang="ru-RU" sz="2400" dirty="0" err="1"/>
              <a:t>посідає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пояси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при </a:t>
            </a:r>
            <a:r>
              <a:rPr lang="ru-RU" sz="2400" dirty="0" err="1"/>
              <a:t>згині</a:t>
            </a:r>
            <a:r>
              <a:rPr lang="ru-RU" sz="2400" dirty="0"/>
              <a:t> </a:t>
            </a:r>
            <a:r>
              <a:rPr lang="ru-RU" sz="2400" dirty="0" err="1"/>
              <a:t>з'являються</a:t>
            </a:r>
            <a:r>
              <a:rPr lang="ru-RU" sz="2400" dirty="0"/>
              <a:t> </a:t>
            </a:r>
            <a:r>
              <a:rPr lang="ru-RU" sz="2400" dirty="0" err="1"/>
              <a:t>максимальні</a:t>
            </a:r>
            <a:r>
              <a:rPr lang="ru-RU" sz="2400" dirty="0"/>
              <a:t> </a:t>
            </a:r>
            <a:r>
              <a:rPr lang="ru-RU" sz="2400" dirty="0" err="1"/>
              <a:t>нормальні</a:t>
            </a:r>
            <a:r>
              <a:rPr lang="ru-RU" sz="2400" dirty="0"/>
              <a:t> </a:t>
            </a:r>
            <a:r>
              <a:rPr lang="ru-RU" sz="2400" dirty="0" err="1"/>
              <a:t>напруження</a:t>
            </a:r>
            <a:r>
              <a:rPr lang="ru-RU" sz="2400" dirty="0"/>
              <a:t>, так як </a:t>
            </a:r>
            <a:r>
              <a:rPr lang="ru-RU" sz="2400" dirty="0" err="1"/>
              <a:t>їхній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віддалений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нейтральної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164443-7C74-4DEA-8987-AD572BEC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55" y="3249810"/>
            <a:ext cx="3501280" cy="360819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5B4204-096B-4AC5-96D8-F4FE7EBE212D}"/>
              </a:ext>
            </a:extLst>
          </p:cNvPr>
          <p:cNvSpPr/>
          <p:nvPr/>
        </p:nvSpPr>
        <p:spPr>
          <a:xfrm>
            <a:off x="1708459" y="4327436"/>
            <a:ext cx="36086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</a:t>
            </a:r>
            <a:r>
              <a:rPr lang="ru-RU" dirty="0"/>
              <a:t>ис.1.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лонжеронів</a:t>
            </a:r>
            <a:r>
              <a:rPr lang="ru-RU" dirty="0"/>
              <a:t>:</a:t>
            </a:r>
          </a:p>
          <a:p>
            <a:r>
              <a:rPr lang="uk-UA" dirty="0"/>
              <a:t>1</a:t>
            </a:r>
            <a:r>
              <a:rPr lang="ru-RU" dirty="0"/>
              <a:t>- </a:t>
            </a:r>
            <a:r>
              <a:rPr lang="ru-RU" dirty="0" err="1"/>
              <a:t>пояси</a:t>
            </a:r>
            <a:r>
              <a:rPr lang="ru-RU" dirty="0"/>
              <a:t> </a:t>
            </a:r>
            <a:r>
              <a:rPr lang="ru-RU" dirty="0" err="1"/>
              <a:t>лонжеронів</a:t>
            </a:r>
            <a:r>
              <a:rPr lang="en-US" dirty="0"/>
              <a:t>;</a:t>
            </a:r>
          </a:p>
          <a:p>
            <a:r>
              <a:rPr lang="en-US" dirty="0"/>
              <a:t>2-</a:t>
            </a:r>
            <a:r>
              <a:rPr lang="uk-UA" dirty="0"/>
              <a:t>стінка лонжерона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3- ребра жорсткості.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1784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FE184-306E-4514-B97E-17027B55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простій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лонжерону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найефективніше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і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. </a:t>
            </a:r>
            <a:r>
              <a:rPr lang="ru-RU" dirty="0" err="1"/>
              <a:t>Згинальний</a:t>
            </a:r>
            <a:r>
              <a:rPr lang="ru-RU" dirty="0"/>
              <a:t> момент </a:t>
            </a:r>
            <a:r>
              <a:rPr lang="ru-RU" dirty="0" err="1"/>
              <a:t>сприймають</a:t>
            </a:r>
            <a:r>
              <a:rPr lang="ru-RU" dirty="0"/>
              <a:t> </a:t>
            </a:r>
            <a:r>
              <a:rPr lang="ru-RU" dirty="0" err="1"/>
              <a:t>пояси</a:t>
            </a:r>
            <a:r>
              <a:rPr lang="ru-RU" dirty="0"/>
              <a:t> </a:t>
            </a:r>
            <a:r>
              <a:rPr lang="ru-RU" dirty="0" err="1"/>
              <a:t>лонжеронів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осьові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.</a:t>
            </a:r>
          </a:p>
        </p:txBody>
      </p:sp>
      <p:pic>
        <p:nvPicPr>
          <p:cNvPr id="8" name="Google Shape;682;p87" descr="http://2.bp.blogspot.com/-gYIDE8woHvQ/U7kmnyFj5HI/AAAAAAAACmA/7twhr3ALH3w/s1600/Examples+of+metal+wing+spar+shapes.jpg">
            <a:extLst>
              <a:ext uri="{FF2B5EF4-FFF2-40B4-BE49-F238E27FC236}">
                <a16:creationId xmlns:a16="http://schemas.microsoft.com/office/drawing/2014/main" id="{76668A9F-42CC-4172-9320-015D47E0B6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1970" y="3983701"/>
            <a:ext cx="6722032" cy="222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2239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33817-35E5-444A-9808-53579B5B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лонжеронів</a:t>
            </a:r>
            <a:r>
              <a:rPr lang="ru-RU" dirty="0"/>
              <a:t>, </a:t>
            </a:r>
            <a:r>
              <a:rPr lang="ru-RU" dirty="0" err="1"/>
              <a:t>сприймаючи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всю </a:t>
            </a:r>
            <a:r>
              <a:rPr lang="ru-RU" dirty="0" err="1"/>
              <a:t>поперечну</a:t>
            </a:r>
            <a:r>
              <a:rPr lang="ru-RU" dirty="0"/>
              <a:t> силу,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зсув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стіни</a:t>
            </a:r>
            <a:r>
              <a:rPr lang="ru-RU" dirty="0"/>
              <a:t> разом з </a:t>
            </a:r>
            <a:r>
              <a:rPr lang="ru-RU" dirty="0" err="1"/>
              <a:t>обшивкою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замкнуті</a:t>
            </a:r>
            <a:r>
              <a:rPr lang="ru-RU" dirty="0"/>
              <a:t> </a:t>
            </a:r>
            <a:r>
              <a:rPr lang="ru-RU" dirty="0" err="1"/>
              <a:t>контури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</a:t>
            </a:r>
            <a:r>
              <a:rPr lang="ru-RU" dirty="0" err="1"/>
              <a:t>крутний</a:t>
            </a:r>
            <a:r>
              <a:rPr lang="ru-RU" dirty="0"/>
              <a:t> момент. </a:t>
            </a:r>
            <a:r>
              <a:rPr lang="ru-RU" dirty="0" err="1"/>
              <a:t>Стрингери</a:t>
            </a:r>
            <a:r>
              <a:rPr lang="ru-RU" dirty="0"/>
              <a:t> – </a:t>
            </a:r>
            <a:r>
              <a:rPr lang="ru-RU" dirty="0" err="1"/>
              <a:t>поздовжні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</a:t>
            </a:r>
            <a:r>
              <a:rPr lang="ru-RU" dirty="0" err="1"/>
              <a:t>згинальний</a:t>
            </a:r>
            <a:r>
              <a:rPr lang="ru-RU" dirty="0"/>
              <a:t> момент.</a:t>
            </a:r>
          </a:p>
        </p:txBody>
      </p:sp>
      <p:pic>
        <p:nvPicPr>
          <p:cNvPr id="4" name="Google Shape;676;p87" descr="http://konspekta.net/lektsiiimg/baza1/868398097723.files/image026.gif">
            <a:extLst>
              <a:ext uri="{FF2B5EF4-FFF2-40B4-BE49-F238E27FC236}">
                <a16:creationId xmlns:a16="http://schemas.microsoft.com/office/drawing/2014/main" id="{CAEE5B21-836F-4757-A538-18E942833F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4421" b="9367"/>
          <a:stretch/>
        </p:blipFill>
        <p:spPr>
          <a:xfrm>
            <a:off x="454171" y="3622754"/>
            <a:ext cx="4202235" cy="307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81;p87" descr="http://1.bp.blogspot.com/-Fol4a-G-ERo/U7kow2PRwSI/AAAAAAAACmg/H0HcUBuxB08/s1600/A+fail-safe+spar+with+a+riveted+spar+web.jpg">
            <a:extLst>
              <a:ext uri="{FF2B5EF4-FFF2-40B4-BE49-F238E27FC236}">
                <a16:creationId xmlns:a16="http://schemas.microsoft.com/office/drawing/2014/main" id="{4D7EF4CE-5173-47FE-A74C-C0B0ADFBE5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6307" y="3808413"/>
            <a:ext cx="3603625" cy="243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1098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476</Words>
  <Application>Microsoft Office PowerPoint</Application>
  <PresentationFormat>Широкоэкранный</PresentationFormat>
  <Paragraphs>21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Заняття 07.05.2022</vt:lpstr>
      <vt:lpstr>Презентация PowerPoint</vt:lpstr>
      <vt:lpstr>Презентация PowerPoint</vt:lpstr>
      <vt:lpstr>Крила літаків відрізняються великою різноманітністю як зовнішніх форм, так і особливостями конструкції. У всіх випадках крило має бути досить міцним та жорстким за мінімальної маси.</vt:lpstr>
      <vt:lpstr>Передаючи підйомну силу на фюзеляж, крило піддається деформаціям згину, кручення та зсуву (рис 1), які повинні сприйматися відповідними силовими елементами.</vt:lpstr>
      <vt:lpstr>У крилах різних типів зазвичай є набори однотипних елементів, що сприймають зовнішні навантаження і складають його конструктивно-силовую схему.</vt:lpstr>
      <vt:lpstr>До поздовжнього набору відносяться лонжерони та стрінгери. Лонжерони сприймають згинальний момент та поперечну силу. Лонжерони є поздовжніми балками, що складаються з поясів і стінок (рис.1). Більшість маси лонжерона посідає його пояси, у яких при згині з'являються максимальні нормальні напруження, так як їхній матеріал найбільш віддалений від нейтральної осі.</vt:lpstr>
      <vt:lpstr>При такій простій конструкції лонжерону досягається найефективніше використання матеріалу, а отже, і мінімальна маса. Згинальний момент сприймають пояси лонжеронів, у яких виникають великі осьові зусилля.</vt:lpstr>
      <vt:lpstr>Стінки лонжеронів, сприймаючи майже всю поперечну силу, працюють на зсув. Крім того, стіни разом з обшивкою утворюють замкнуті контури, що сприймають крутний момент. Стрингери – поздовжні елементи, що сприймають згинальний момент.</vt:lpstr>
      <vt:lpstr>Поперечний набір крила зазвичай складається з нервюр, які за призначенням поділяються на нормальні та силові (або посилені). Нервюри надають форму профілю, підкріплюють поздовжні елементи та обшивку, збільшуючи їхню стійкість.</vt:lpstr>
      <vt:lpstr>Обшивка утворює гладку, легкообтічну поверхню, герметизує крило. Вона не тільки сприймає аеродинамічні навантаження, але і працює на кручення, а часто і на згин. Ступінь участі обшивки у сприйнятті згинального моменту залежить від її товщини.</vt:lpstr>
      <vt:lpstr>Товщина обшивки залежить від конструкції крила і навантажень, що діють в даному перерізі. У напрямку до кінця крила навантаження та товщина обшивки зазвичай зменшуються, тому при її виготовленні необхідно застосовувати листи різної або змінної товщини.</vt:lpstr>
      <vt:lpstr>Крім листової застосовують обшивку, виконану як одне ціле з підкріпленнями у вигляді ребер, що виконують функції стрингерів. Така конструкція отримала назву моноблочних панелей. Їх ставлять у найбільш навантажених зонах крила.</vt:lpstr>
      <vt:lpstr>Силові схеми всіх крил прийнято підрозділяти залежно від способу сприйняття згинального моменту, основного силового фактора, на лонжеронні, стрингерні та моноблочні.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07.05.2022</dc:title>
  <dc:creator>Professional</dc:creator>
  <cp:lastModifiedBy>Professional</cp:lastModifiedBy>
  <cp:revision>10</cp:revision>
  <dcterms:created xsi:type="dcterms:W3CDTF">2022-05-07T17:27:19Z</dcterms:created>
  <dcterms:modified xsi:type="dcterms:W3CDTF">2022-05-08T09:25:35Z</dcterms:modified>
</cp:coreProperties>
</file>