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71" r:id="rId2"/>
    <p:sldId id="256" r:id="rId3"/>
    <p:sldId id="276" r:id="rId4"/>
    <p:sldId id="277" r:id="rId5"/>
    <p:sldId id="281" r:id="rId6"/>
    <p:sldId id="282" r:id="rId7"/>
    <p:sldId id="283" r:id="rId8"/>
    <p:sldId id="284" r:id="rId9"/>
    <p:sldId id="258" r:id="rId10"/>
    <p:sldId id="259" r:id="rId11"/>
    <p:sldId id="260" r:id="rId12"/>
    <p:sldId id="289" r:id="rId13"/>
    <p:sldId id="264" r:id="rId14"/>
    <p:sldId id="262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41E4A-C201-444B-B728-F2BDD4361329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B3B8-C873-41B3-8B32-8A8DCB147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6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59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43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229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76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461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76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43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65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00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39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384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35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77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03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664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267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D70ED-F730-42C0-AD44-6E680E0B9ED0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876F64-DF25-4F24-8F09-7A4B62D0D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</a:t>
            </a:r>
            <a:r>
              <a:rPr lang="ru-RU" dirty="0">
                <a:solidFill>
                  <a:schemeClr val="tx1"/>
                </a:solidFill>
              </a:rPr>
              <a:t>30.04.2022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8E9F4-3D7D-4D8F-A36E-DECD9166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24" y="156238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Залежність стійкості літака від кута установки поперечного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EBAB6-F5FB-4889-A1DF-6F6CB5EA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319;p43">
            <a:extLst>
              <a:ext uri="{FF2B5EF4-FFF2-40B4-BE49-F238E27FC236}">
                <a16:creationId xmlns:a16="http://schemas.microsoft.com/office/drawing/2014/main" id="{406E56A0-03D5-452A-8B8B-8EAF343D3B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9234" y="1434611"/>
            <a:ext cx="10001250" cy="512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115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3356A-2DA6-4C1B-9288-EE2C6D3F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Google Shape;325;p44">
            <a:extLst>
              <a:ext uri="{FF2B5EF4-FFF2-40B4-BE49-F238E27FC236}">
                <a16:creationId xmlns:a16="http://schemas.microsoft.com/office/drawing/2014/main" id="{0E10243C-3B9D-4A5C-B5AD-CE05DFFBF7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3753" y="1622511"/>
            <a:ext cx="6173446" cy="4231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6;p44" descr="High-wing stability">
            <a:extLst>
              <a:ext uri="{FF2B5EF4-FFF2-40B4-BE49-F238E27FC236}">
                <a16:creationId xmlns:a16="http://schemas.microsoft.com/office/drawing/2014/main" id="{20F8B84A-AD91-498E-A3A0-BC69097FCED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0833" y="1930400"/>
            <a:ext cx="4429125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915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266700" y="179387"/>
            <a:ext cx="11747500" cy="839787"/>
          </a:xfrm>
          <a:prstGeom prst="rect">
            <a:avLst/>
          </a:prstGeom>
          <a:solidFill>
            <a:srgbClr val="5FAD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Переваги </a:t>
            </a:r>
            <a:r>
              <a:rPr lang="uk-UA" sz="44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високопланів</a:t>
            </a:r>
            <a:endParaRPr dirty="0"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109537" y="1103312"/>
            <a:ext cx="7667625" cy="514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ru-RU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Більший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дорожній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просвіт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уникнення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низьких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перешкод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Високі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блокують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доступ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сонячного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світла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кабіну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означає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спекотні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літні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дні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кабіні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буде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тінь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низька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температура</a:t>
            </a: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Гравітація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допомагає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паливу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надходити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баків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двигун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без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необхідності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використання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паливного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насоса</a:t>
            </a: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Корисне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робоче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складське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місце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крилами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коли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літак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знаходиться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ангарі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Легше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входити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виходити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– не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ходити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крилах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забезпечують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захист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сонця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дощу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снігу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час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завантаження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розвантаження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час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сидіння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біля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літака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авіашоу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польотів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Легше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монтувати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знімати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головні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колеса.</a:t>
            </a:r>
            <a:endParaRPr sz="2400" b="0" i="0" u="none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7837" y="2244725"/>
            <a:ext cx="36290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6" descr="AN-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7037" y="1103312"/>
            <a:ext cx="3729037" cy="106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96287" y="4743450"/>
            <a:ext cx="3330575" cy="2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A3384-AF5E-4B79-9F61-059365B0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високопланів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E53170-BE31-4B72-923C-FF86FBE1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0499"/>
            <a:ext cx="9043441" cy="46908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Полегшує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завантаження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розвантаження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вантажів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вантажне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повітряне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судно та з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нього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Зазор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двигуна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(і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пропелера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вищий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(і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безпечніший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порівняно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конфігурацією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низьким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крилом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  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Полегшує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зліт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і посадку з моря. На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літаку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морського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базування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літаку-амфібії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час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зльоту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двигунів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встановлених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крилом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менша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ймовірність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потрапляння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піску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сміття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двигун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пошкодження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лопатей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гвинтів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168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CCD18-2C6D-4F15-A559-14823ED9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бічних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сил 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схем</a:t>
            </a:r>
          </a:p>
        </p:txBody>
      </p:sp>
      <p:pic>
        <p:nvPicPr>
          <p:cNvPr id="4" name="Google Shape;362;p49">
            <a:extLst>
              <a:ext uri="{FF2B5EF4-FFF2-40B4-BE49-F238E27FC236}">
                <a16:creationId xmlns:a16="http://schemas.microsoft.com/office/drawing/2014/main" id="{E738171B-3314-4751-A75F-FBE4740F897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061575" y="1585009"/>
            <a:ext cx="6027348" cy="4663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883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00C18-D142-466E-9CC9-6135EC793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D33FAD-0B8B-4593-A467-FE2F07562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Google Shape;231;p32">
            <a:extLst>
              <a:ext uri="{FF2B5EF4-FFF2-40B4-BE49-F238E27FC236}">
                <a16:creationId xmlns:a16="http://schemas.microsoft.com/office/drawing/2014/main" id="{05C48F3B-453F-48DA-88E2-53E702ED2691}"/>
              </a:ext>
            </a:extLst>
          </p:cNvPr>
          <p:cNvSpPr txBox="1">
            <a:spLocks/>
          </p:cNvSpPr>
          <p:nvPr/>
        </p:nvSpPr>
        <p:spPr>
          <a:xfrm>
            <a:off x="1910955" y="339959"/>
            <a:ext cx="6959160" cy="1241425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Times New Roman"/>
              <a:buNone/>
            </a:pP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Геометрія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профіля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dirty="0"/>
          </a:p>
        </p:txBody>
      </p:sp>
      <p:pic>
        <p:nvPicPr>
          <p:cNvPr id="5" name="Google Shape;233;p32">
            <a:extLst>
              <a:ext uri="{FF2B5EF4-FFF2-40B4-BE49-F238E27FC236}">
                <a16:creationId xmlns:a16="http://schemas.microsoft.com/office/drawing/2014/main" id="{F40A722C-BF2E-406E-9D96-FDDADB9736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66" t="12222" r="46458" b="51110"/>
          <a:stretch/>
        </p:blipFill>
        <p:spPr>
          <a:xfrm>
            <a:off x="258762" y="1824037"/>
            <a:ext cx="11709400" cy="465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65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404812" y="220662"/>
            <a:ext cx="10515600" cy="909637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Геометрія профіля крила</a:t>
            </a:r>
            <a:endParaRPr/>
          </a:p>
        </p:txBody>
      </p:sp>
      <p:pic>
        <p:nvPicPr>
          <p:cNvPr id="1026" name="Picture 2" descr="https://cf.ppt-online.org/files/slide/c/c2UVHmzxdG1PQSTvBq07Y9OkWj3stFL8feRNKw/slide-5.jpg">
            <a:extLst>
              <a:ext uri="{FF2B5EF4-FFF2-40B4-BE49-F238E27FC236}">
                <a16:creationId xmlns:a16="http://schemas.microsoft.com/office/drawing/2014/main" id="{2106089A-DB2C-4B08-AD2A-275956D02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t="1435" r="273" b="3218"/>
          <a:stretch/>
        </p:blipFill>
        <p:spPr bwMode="auto">
          <a:xfrm>
            <a:off x="2431366" y="1363734"/>
            <a:ext cx="7329268" cy="527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E4BE264-E291-4FC4-B806-EFE1680C8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/>
        </p:nvSpPr>
        <p:spPr>
          <a:xfrm>
            <a:off x="5056187" y="1292225"/>
            <a:ext cx="128587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34" descr="http://kvs-vm.narod.ru/uchob/kvs-pil/l2/R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8100" y="2195512"/>
            <a:ext cx="2171700" cy="7699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/>
          <p:nvPr/>
        </p:nvSpPr>
        <p:spPr>
          <a:xfrm>
            <a:off x="417512" y="3003550"/>
            <a:ext cx="11333162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en-US"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максимальна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uk-UA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вщ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ина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</a:t>
            </a:r>
            <a:r>
              <a:rPr lang="uk-UA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ілю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b -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хорда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</a:t>
            </a:r>
            <a:r>
              <a:rPr lang="uk-UA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ілю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Відносна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товщина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профілів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крил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сучасних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дозвукових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літаків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лежить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межах 10 – 15%, а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надзвукових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 межах 2,5 – 5%.Чим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тонший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профіль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тим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менший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опір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крила.Але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такому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несучі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властивості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міцнісні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характеристики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крила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погіршуються.Профілі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мають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відносну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товщину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більше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12%,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називаються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товстими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застосовуються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М=0,7.Профілі з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відносною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товщиною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7% до 12%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називаються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середніми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застосовуються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М=0,8-1,5.При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відносній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товщині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профілю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менше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7%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називаються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тонкими та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використовуються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крил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літаків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літають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великих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надзвукових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швидкостях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(М&gt;1,5).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Зменшення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відносної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товщини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профілю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зростанням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числа М є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ефективним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засобом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зниження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хвильового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опору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крила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48" name="Google Shape;248;p34"/>
          <p:cNvSpPr txBox="1"/>
          <p:nvPr/>
        </p:nvSpPr>
        <p:spPr>
          <a:xfrm>
            <a:off x="-155575" y="28098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700" b="0" i="0" u="none">
                <a:solidFill>
                  <a:srgbClr val="343434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en-US" sz="1000" b="0" i="0" u="none">
                <a:solidFill>
                  <a:srgbClr val="343434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49" name="Google Shape;249;p34" descr="http://ok-t.ru/lektsiopedia/baza/1997313729235.files/image11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7512" y="1408112"/>
            <a:ext cx="2286000" cy="83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 descr="http://ok-t.ru/lektsiopedia/baza/1997313729235.files/image092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4812" y="293687"/>
            <a:ext cx="420052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174625" y="141287"/>
            <a:ext cx="6580187" cy="88265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Геометрія профіля крила.</a:t>
            </a:r>
            <a:endParaRPr/>
          </a:p>
        </p:txBody>
      </p:sp>
      <p:sp>
        <p:nvSpPr>
          <p:cNvPr id="252" name="Google Shape;252;p34"/>
          <p:cNvSpPr txBox="1"/>
          <p:nvPr/>
        </p:nvSpPr>
        <p:spPr>
          <a:xfrm>
            <a:off x="417512" y="1054100"/>
            <a:ext cx="6096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Кривизна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відстань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хордою та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середньою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лінією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253" name="Google Shape;253;p34"/>
          <p:cNvSpPr txBox="1"/>
          <p:nvPr/>
        </p:nvSpPr>
        <p:spPr>
          <a:xfrm>
            <a:off x="1335087" y="2357436"/>
            <a:ext cx="42592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uk-UA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Відносна товщина профілю крила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title"/>
          </p:nvPr>
        </p:nvSpPr>
        <p:spPr>
          <a:xfrm>
            <a:off x="312737" y="119062"/>
            <a:ext cx="11079162" cy="1176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Як </a:t>
            </a:r>
            <a:r>
              <a:rPr lang="ru-R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залежить</a:t>
            </a:r>
            <a:r>
              <a:rPr lang="ru-RU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коеф</a:t>
            </a:r>
            <a:r>
              <a:rPr lang="uk-UA" sz="4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іцієнт</a:t>
            </a:r>
            <a:r>
              <a:rPr lang="uk-UA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підйомної сили крила від шорсткості поверхні </a:t>
            </a:r>
            <a:endParaRPr dirty="0"/>
          </a:p>
        </p:txBody>
      </p:sp>
      <p:pic>
        <p:nvPicPr>
          <p:cNvPr id="280" name="Google Shape;280;p38" descr="https://upload.wikimedia.org/wikipedia/commons/thumb/d/d1/Lift_curve.svg/1280px-Lift_curv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57350"/>
            <a:ext cx="6070600" cy="49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8" descr="Результат пошуку зображень за запитом &quot;скорость сваливания самолета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3437" y="2533650"/>
            <a:ext cx="6278562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 idx="4294967295"/>
          </p:nvPr>
        </p:nvSpPr>
        <p:spPr>
          <a:xfrm>
            <a:off x="4486788" y="382587"/>
            <a:ext cx="3091424" cy="76200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Кут атаки</a:t>
            </a:r>
            <a:endParaRPr dirty="0"/>
          </a:p>
        </p:txBody>
      </p:sp>
      <p:pic>
        <p:nvPicPr>
          <p:cNvPr id="287" name="Google Shape;287;p39" descr="https://upload.wikimedia.org/wikipedia/commons/thumb/d/d1/Lift_curve.svg/1280px-Lift_curv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25" y="1144587"/>
            <a:ext cx="5819775" cy="357981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/>
          <p:nvPr/>
        </p:nvSpPr>
        <p:spPr>
          <a:xfrm>
            <a:off x="328612" y="5026025"/>
            <a:ext cx="11153775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  <a:buClr>
                <a:srgbClr val="222222"/>
              </a:buClr>
              <a:buSzPts val="2400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Кут атаки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визначає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кут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між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хордою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крила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літака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і вектором,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представляє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відносний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рух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між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літаком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атмосферою.Критичний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кут атаки —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кут атаки,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створює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максимальний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коефіцієнт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підйому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9" name="Google Shape;289;p39" descr="Figure 2-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5500" y="1335087"/>
            <a:ext cx="56896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236537" y="206375"/>
            <a:ext cx="11779250" cy="901700"/>
          </a:xfrm>
          <a:prstGeom prst="rect">
            <a:avLst/>
          </a:prstGeom>
          <a:solidFill>
            <a:srgbClr val="94C8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Схеми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разміщення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крила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Кут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поперечного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«V»</a:t>
            </a:r>
            <a:endParaRPr dirty="0"/>
          </a:p>
        </p:txBody>
      </p:sp>
      <p:pic>
        <p:nvPicPr>
          <p:cNvPr id="295" name="Google Shape;295;p40" descr="http://4.bp.blogspot.com/-wgOcZSQAqos/U7kkY7vZdOI/AAAAAAAAClQ/2fj3e8tUVVk/s1600/Wing+attach+points+and+wing+dihedral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162" y="1108075"/>
            <a:ext cx="4318000" cy="327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 rotWithShape="1">
          <a:blip r:embed="rId4">
            <a:alphaModFix/>
          </a:blip>
          <a:srcRect l="21328" t="47363" r="47955" b="25927"/>
          <a:stretch/>
        </p:blipFill>
        <p:spPr>
          <a:xfrm>
            <a:off x="157162" y="4687887"/>
            <a:ext cx="2705100" cy="188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 descr="AUPRTA Rev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3862" y="4535487"/>
            <a:ext cx="8866187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 descr="aerosonicboom Instagram posts (photos and videos) - Picuki.com"/>
          <p:cNvPicPr preferRelativeResize="0"/>
          <p:nvPr/>
        </p:nvPicPr>
        <p:blipFill rotWithShape="1">
          <a:blip r:embed="rId6">
            <a:alphaModFix/>
          </a:blip>
          <a:srcRect t="5796" b="61174"/>
          <a:stretch/>
        </p:blipFill>
        <p:spPr>
          <a:xfrm>
            <a:off x="5197475" y="1195387"/>
            <a:ext cx="6096000" cy="201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0" descr="aerosonicboom Instagram posts (photos and videos) - Picuki.com"/>
          <p:cNvPicPr preferRelativeResize="0"/>
          <p:nvPr/>
        </p:nvPicPr>
        <p:blipFill rotWithShape="1">
          <a:blip r:embed="rId6">
            <a:alphaModFix/>
          </a:blip>
          <a:srcRect t="60679" b="13144"/>
          <a:stretch/>
        </p:blipFill>
        <p:spPr>
          <a:xfrm>
            <a:off x="5197475" y="3297237"/>
            <a:ext cx="6096000" cy="159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2254249" y="274637"/>
            <a:ext cx="822960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Кут поперечного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5" name="Google Shape;305;p41" descr="ÐÐ°ÑÑÐ¸Ð½ÐºÐ¸ Ð¿Ð¾ Ð·Ð°Ð¿ÑÐ¾ÑÑ Ð£Ð³Ð¾Ð» Ð¿Ð¾Ð¿ÐµÑÐµÑÐ½Ð¾Ð³Ð¾ V"/>
          <p:cNvPicPr preferRelativeResize="0"/>
          <p:nvPr/>
        </p:nvPicPr>
        <p:blipFill rotWithShape="1">
          <a:blip r:embed="rId3">
            <a:alphaModFix/>
          </a:blip>
          <a:srcRect l="6251" t="19819"/>
          <a:stretch/>
        </p:blipFill>
        <p:spPr>
          <a:xfrm>
            <a:off x="2371725" y="981868"/>
            <a:ext cx="74485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 rotWithShape="1">
          <a:blip r:embed="rId4">
            <a:alphaModFix/>
          </a:blip>
          <a:srcRect l="10726" t="39433" r="16658" b="26907"/>
          <a:stretch/>
        </p:blipFill>
        <p:spPr>
          <a:xfrm>
            <a:off x="1563687" y="3779837"/>
            <a:ext cx="8920162" cy="231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95113-2A27-4373-BBD1-1A665955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0FDA5-81B0-4172-8732-67BADBF0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51275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Коли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літак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робить крен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одна сторона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крила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скажімо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ліва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піднімається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вгору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інша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сторона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скажімо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права)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опускається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називається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позитивним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креном.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Частина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правого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крила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яка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опускається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тимчасово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втратила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кілька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відсотків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підйомної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сили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Таким чином,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літак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буде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прискорюватися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ковзати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вниз до правого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крила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створює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кут бокового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ковзання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Google Shape;312;p42">
            <a:extLst>
              <a:ext uri="{FF2B5EF4-FFF2-40B4-BE49-F238E27FC236}">
                <a16:creationId xmlns:a16="http://schemas.microsoft.com/office/drawing/2014/main" id="{0236ED08-0161-49EE-B0D9-1136C26295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3488" t="17579" r="2977" b="28145"/>
          <a:stretch/>
        </p:blipFill>
        <p:spPr>
          <a:xfrm>
            <a:off x="551305" y="424657"/>
            <a:ext cx="8848725" cy="324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373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489</Words>
  <Application>Microsoft Office PowerPoint</Application>
  <PresentationFormat>Широкоэкранный</PresentationFormat>
  <Paragraphs>36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Trebuchet MS</vt:lpstr>
      <vt:lpstr>Wingdings 3</vt:lpstr>
      <vt:lpstr>Аспект</vt:lpstr>
      <vt:lpstr>Заняття 30.04.2022</vt:lpstr>
      <vt:lpstr>Презентация PowerPoint</vt:lpstr>
      <vt:lpstr>Геометрія профіля крила</vt:lpstr>
      <vt:lpstr>Геометрія профіля крила.</vt:lpstr>
      <vt:lpstr>Як залежить коефіцієнт підйомної сили крила від шорсткості поверхні </vt:lpstr>
      <vt:lpstr>Кут атаки</vt:lpstr>
      <vt:lpstr>Схеми разміщення крила      Кут поперечного «V»</vt:lpstr>
      <vt:lpstr>Кут поперечного V</vt:lpstr>
      <vt:lpstr>Презентация PowerPoint</vt:lpstr>
      <vt:lpstr>Залежність стійкості літака від кута установки поперечного V</vt:lpstr>
      <vt:lpstr>Презентация PowerPoint</vt:lpstr>
      <vt:lpstr>Переваги високопланів</vt:lpstr>
      <vt:lpstr>Переваги високопланів</vt:lpstr>
      <vt:lpstr>Дія бічних сил для різних схем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30.04.2022</dc:title>
  <dc:creator>Professional</dc:creator>
  <cp:lastModifiedBy>Professional</cp:lastModifiedBy>
  <cp:revision>12</cp:revision>
  <dcterms:created xsi:type="dcterms:W3CDTF">2022-04-29T21:01:38Z</dcterms:created>
  <dcterms:modified xsi:type="dcterms:W3CDTF">2022-04-30T16:54:49Z</dcterms:modified>
</cp:coreProperties>
</file>