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71" r:id="rId2"/>
    <p:sldId id="272" r:id="rId3"/>
    <p:sldId id="257" r:id="rId4"/>
    <p:sldId id="286" r:id="rId5"/>
    <p:sldId id="287" r:id="rId6"/>
    <p:sldId id="258" r:id="rId7"/>
    <p:sldId id="259" r:id="rId8"/>
    <p:sldId id="260" r:id="rId9"/>
    <p:sldId id="261" r:id="rId10"/>
    <p:sldId id="288" r:id="rId11"/>
    <p:sldId id="293" r:id="rId12"/>
    <p:sldId id="281" r:id="rId13"/>
    <p:sldId id="282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D1E9-A063-462B-9B2E-8390DB07BFF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666F-59CA-4999-AD10-3CB6B000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1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1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02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2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6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7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2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1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0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1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9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3BAC-2C86-4227-B5A3-E8745241B645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924DF2-20B6-48D9-ACE9-BDB6DE022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2</a:t>
            </a:r>
            <a:r>
              <a:rPr lang="ru-RU" dirty="0">
                <a:solidFill>
                  <a:schemeClr val="tx1"/>
                </a:solidFill>
              </a:rPr>
              <a:t>8.05.2022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5E490-7D00-41F2-A0D1-3C3F8C3E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420" y="497058"/>
            <a:ext cx="1798580" cy="7127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Кермо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10EA0-F830-44DA-B82F-3977B321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8" y="1488613"/>
            <a:ext cx="11083256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навантаженню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керма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аналогічні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елерону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Відмінність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розрахунку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тому,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визначаючи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реакції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керма,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необхідно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враховувати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податливість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опор.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пояснюється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по-перше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жорсткості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елементів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системі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кермо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порівняти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собою,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по-друге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кермо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зазвичай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розташовується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всьому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розмаху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Google Shape;263;p35">
            <a:extLst>
              <a:ext uri="{FF2B5EF4-FFF2-40B4-BE49-F238E27FC236}">
                <a16:creationId xmlns:a16="http://schemas.microsoft.com/office/drawing/2014/main" id="{8E8C39AF-9956-421C-A52F-BA9BC255FB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86" y="3724128"/>
            <a:ext cx="478155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38;p44">
            <a:extLst>
              <a:ext uri="{FF2B5EF4-FFF2-40B4-BE49-F238E27FC236}">
                <a16:creationId xmlns:a16="http://schemas.microsoft.com/office/drawing/2014/main" id="{6B0D2646-EAB2-4101-8122-D1231C4827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989" t="31733" r="27275" b="52649"/>
          <a:stretch/>
        </p:blipFill>
        <p:spPr>
          <a:xfrm>
            <a:off x="5821140" y="3818129"/>
            <a:ext cx="5591909" cy="3340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47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5E490-7D00-41F2-A0D1-3C3F8C3E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420" y="497058"/>
            <a:ext cx="1798580" cy="7127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Кермо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10EA0-F830-44DA-B82F-3977B321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72" y="1303394"/>
            <a:ext cx="11083256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кріпиться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характеризуються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істотно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неоднаковою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податливістю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У той час як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розташовані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кінці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податливі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біля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кореня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практично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жорсткі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Тому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визначення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реакцій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рівняння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трьох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моментів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грубе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наближення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визначення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опорних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реакцій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урахуванням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податливості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опор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використовувати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методи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Google Shape;315;p41">
            <a:extLst>
              <a:ext uri="{FF2B5EF4-FFF2-40B4-BE49-F238E27FC236}">
                <a16:creationId xmlns:a16="http://schemas.microsoft.com/office/drawing/2014/main" id="{6BA9A2E8-8BC3-4C6F-BEE8-0F47B5E4DD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0186" y="3728890"/>
            <a:ext cx="480060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31;p43" descr="https://i.ytimg.com/vi/ihEmw9CPvJU/maxresdefault.jpg">
            <a:extLst>
              <a:ext uri="{FF2B5EF4-FFF2-40B4-BE49-F238E27FC236}">
                <a16:creationId xmlns:a16="http://schemas.microsoft.com/office/drawing/2014/main" id="{6E17EA77-70D4-4496-BF59-072397C435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763" r="13324" b="28745"/>
          <a:stretch/>
        </p:blipFill>
        <p:spPr>
          <a:xfrm>
            <a:off x="0" y="3728891"/>
            <a:ext cx="7480396" cy="335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22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771" t="54630" r="15520" b="30616"/>
          <a:stretch/>
        </p:blipFill>
        <p:spPr>
          <a:xfrm>
            <a:off x="381000" y="873940"/>
            <a:ext cx="10515600" cy="128892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155575" y="334034"/>
            <a:ext cx="10515600" cy="6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Фіксовані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конфігурації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хвоста,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регульовані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повністю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рухомі</a:t>
            </a:r>
            <a:endParaRPr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8" name="Google Shape;288;p38" descr="UNIAN: Ukraine's An-124 flies oversize cargo from Chile to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8" descr="3D модель Gulfstream G650 Business Jet - TurboSquid 1298783"/>
          <p:cNvPicPr preferRelativeResize="0"/>
          <p:nvPr/>
        </p:nvPicPr>
        <p:blipFill rotWithShape="1">
          <a:blip r:embed="rId4">
            <a:alphaModFix/>
          </a:blip>
          <a:srcRect l="48045" t="7543" b="46191"/>
          <a:stretch/>
        </p:blipFill>
        <p:spPr>
          <a:xfrm>
            <a:off x="718099" y="2336557"/>
            <a:ext cx="2590800" cy="230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 descr="Empennage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9880" y="2250111"/>
            <a:ext cx="3257840" cy="244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 descr="Tailplane - Wikiwa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5455" y="4964540"/>
            <a:ext cx="38100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8" descr="Trim and stabilizers - General Discussion - IL-2 Sturmovik Forum"/>
          <p:cNvPicPr preferRelativeResize="0"/>
          <p:nvPr/>
        </p:nvPicPr>
        <p:blipFill rotWithShape="1">
          <a:blip r:embed="rId7">
            <a:alphaModFix/>
          </a:blip>
          <a:srcRect l="55871"/>
          <a:stretch/>
        </p:blipFill>
        <p:spPr>
          <a:xfrm>
            <a:off x="4996004" y="4693491"/>
            <a:ext cx="1873719" cy="213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 descr="Why do some fighter jets have movable horizontal stabilizer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5188" y="2431368"/>
            <a:ext cx="3390535" cy="226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 descr="Trim and stabilizers - General Discussion - IL-2 Sturmovik Forum"/>
          <p:cNvPicPr preferRelativeResize="0"/>
          <p:nvPr/>
        </p:nvPicPr>
        <p:blipFill rotWithShape="1">
          <a:blip r:embed="rId7">
            <a:alphaModFix/>
          </a:blip>
          <a:srcRect r="44278"/>
          <a:stretch/>
        </p:blipFill>
        <p:spPr>
          <a:xfrm>
            <a:off x="1165001" y="4693491"/>
            <a:ext cx="2365952" cy="213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576943" y="219982"/>
            <a:ext cx="10515600" cy="83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Переставний</a:t>
            </a:r>
            <a:r>
              <a:rPr lang="ru-RU" dirty="0"/>
              <a:t> </a:t>
            </a:r>
            <a:r>
              <a:rPr lang="ru-RU" dirty="0" err="1"/>
              <a:t>стабілізатор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300" name="Google Shape;300;p39" descr="Stabilizer (aeronautics) - Wikiwan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70233" y="1190617"/>
            <a:ext cx="4556254" cy="26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 descr="Not everyone who encountered the MAX 8's fatal flaw was killed by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888" y="1503497"/>
            <a:ext cx="3504310" cy="233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 descr="The adjustable horizontal stabilizer of an Embraer 170, with markings showing nose-up and nose-down trim ang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0212" y="1503497"/>
            <a:ext cx="3170499" cy="233803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/>
          <p:nvPr/>
        </p:nvSpPr>
        <p:spPr>
          <a:xfrm>
            <a:off x="395174" y="4477340"/>
            <a:ext cx="116544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Засобом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балансування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літака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режимі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польоту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встановився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може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служити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переставний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стабілізатор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Зазвичай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такий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стабілізатор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кріпиться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шарнірно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задніх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вузлах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підвіски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передні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вузли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з'єднуються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силовим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приводом,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переміщуючи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носову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частину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стабілізатора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вгору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вниз,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змінює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кути установки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польоті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Підбираючи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потрібний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кут установки,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льотчик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може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врівноважити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літак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за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нульового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шарнірного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моменту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кермі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висоти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Цей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стабілізатор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забезпечує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необхідну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ефективність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поздовжнього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управління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літака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зльоті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посадці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CD45-FADD-4B70-833F-DD7B6539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298" y="665871"/>
            <a:ext cx="4879404" cy="811237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Хвостове оперення</a:t>
            </a:r>
            <a:endParaRPr lang="ru-RU" dirty="0"/>
          </a:p>
        </p:txBody>
      </p:sp>
      <p:pic>
        <p:nvPicPr>
          <p:cNvPr id="1026" name="Picture 2" descr="Ан-225 — Википедия">
            <a:extLst>
              <a:ext uri="{FF2B5EF4-FFF2-40B4-BE49-F238E27FC236}">
                <a16:creationId xmlns:a16="http://schemas.microsoft.com/office/drawing/2014/main" id="{1671E285-57D9-4367-BF55-6FE64644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1" y="2035325"/>
            <a:ext cx="5824801" cy="38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лет Ан-124 Руслан: появились подробности обновления кабины пилотов -  Флот 2017">
            <a:extLst>
              <a:ext uri="{FF2B5EF4-FFF2-40B4-BE49-F238E27FC236}">
                <a16:creationId xmlns:a16="http://schemas.microsoft.com/office/drawing/2014/main" id="{382CEA01-07AE-4D91-BF9D-D1A5D2A6BD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4662"/>
            <a:ext cx="586222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4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FC3AF-6835-41FC-84C7-248DC2CB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064" y="314178"/>
            <a:ext cx="4147884" cy="7268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Конструкц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ія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B7101-C24F-47CB-B3F7-E0B1F527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2" y="1291666"/>
            <a:ext cx="10028179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своєю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силовою схемою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подібні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Деякі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особливості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керовані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На рис. 1. показаний приклад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горизонтального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кріплення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фюзеляжу,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навішування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керма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висоти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Google Shape;134;p18" descr="Empennage structure Airbus | Caisson, Nid d abeille, 3 d">
            <a:extLst>
              <a:ext uri="{FF2B5EF4-FFF2-40B4-BE49-F238E27FC236}">
                <a16:creationId xmlns:a16="http://schemas.microsoft.com/office/drawing/2014/main" id="{7515B4EA-8125-4635-9F9F-235D79B37F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4740" y="3232052"/>
            <a:ext cx="4148282" cy="364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36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FC3AF-6835-41FC-84C7-248DC2CB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064" y="314178"/>
            <a:ext cx="4147884" cy="7268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Конструкц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ія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B7101-C24F-47CB-B3F7-E0B1F527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2" y="1291666"/>
            <a:ext cx="10028179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аналогічна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дволонжеронного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навішування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кермів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висоти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встановлюються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посилені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нервюри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потужними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поясами 15 і з глухою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стінкою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17. </a:t>
            </a:r>
          </a:p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Стінки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лонжеронів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5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працюють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зсув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передають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перерізуючу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силу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Q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кріплення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8.</a:t>
            </a:r>
          </a:p>
        </p:txBody>
      </p:sp>
      <p:pic>
        <p:nvPicPr>
          <p:cNvPr id="4" name="Google Shape;133;p18" descr="http://www.flight-mechanic.com/wp-content/uploads/2017/07/1-48.jpg">
            <a:extLst>
              <a:ext uri="{FF2B5EF4-FFF2-40B4-BE49-F238E27FC236}">
                <a16:creationId xmlns:a16="http://schemas.microsoft.com/office/drawing/2014/main" id="{89F83384-039E-4013-81F4-D30E13288C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318"/>
          <a:stretch/>
        </p:blipFill>
        <p:spPr>
          <a:xfrm>
            <a:off x="1392701" y="3882682"/>
            <a:ext cx="3190659" cy="297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0;p19">
            <a:extLst>
              <a:ext uri="{FF2B5EF4-FFF2-40B4-BE49-F238E27FC236}">
                <a16:creationId xmlns:a16="http://schemas.microsoft.com/office/drawing/2014/main" id="{35DAB4C1-4571-4B53-835C-051A1C42C8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8881" y="4020873"/>
            <a:ext cx="3458784" cy="280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65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FC3AF-6835-41FC-84C7-248DC2CB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064" y="314178"/>
            <a:ext cx="4147884" cy="7268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Конструкц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ія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B7101-C24F-47CB-B3F7-E0B1F527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2" y="1291666"/>
            <a:ext cx="10028179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згині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нервюр обшивка 7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працює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зсув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кручення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передає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момент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посилену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кореневу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нервюру 9, де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перетворюється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пару сил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8. </a:t>
            </a:r>
          </a:p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Згинальний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момент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вигину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стабілізатора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передається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вигляді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пари сил поясами лонжерону 13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вузли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кріплення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8 і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кінцевому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рахунку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врівноважується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посилених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шпангоутах фюзеляжу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центропланної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частини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Т-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подібному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хвостовому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оперенні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Google Shape;146;p20" descr="https://newsassets.cirium.com/Assets/GetAsset.aspx?ItemID=33927">
            <a:extLst>
              <a:ext uri="{FF2B5EF4-FFF2-40B4-BE49-F238E27FC236}">
                <a16:creationId xmlns:a16="http://schemas.microsoft.com/office/drawing/2014/main" id="{BE6909A6-2A48-45CB-9429-9AFFBC07EC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2064" y="4114942"/>
            <a:ext cx="5136010" cy="260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72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3.googleusercontent.com/Ys-CYg9jCxt2_gdcjS-OAE914bvILB2buLWxfkmwT0tZW1OOlQaTYs5VycQaqmlQkjGyPhGJn4kcBY2-l2cK9CH2xV88hJoRsuPUEHh-Yt5HgDyg5T5R0MQMoRykJQ=s1600">
            <a:extLst>
              <a:ext uri="{FF2B5EF4-FFF2-40B4-BE49-F238E27FC236}">
                <a16:creationId xmlns:a16="http://schemas.microsoft.com/office/drawing/2014/main" id="{C079EFC1-A999-446F-AC68-4E4211F3F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613410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E8DF47-19C2-4A91-961B-3B11477CA8FA}"/>
              </a:ext>
            </a:extLst>
          </p:cNvPr>
          <p:cNvSpPr/>
          <p:nvPr/>
        </p:nvSpPr>
        <p:spPr>
          <a:xfrm>
            <a:off x="6096000" y="5103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Рис. 1. </a:t>
            </a:r>
            <a:r>
              <a:rPr lang="ru-RU" b="1" dirty="0" err="1"/>
              <a:t>Конструкції</a:t>
            </a:r>
            <a:r>
              <a:rPr lang="ru-RU" b="1" dirty="0"/>
              <a:t> горизонтального </a:t>
            </a:r>
            <a:r>
              <a:rPr lang="ru-RU" b="1" dirty="0" err="1"/>
              <a:t>оперення</a:t>
            </a:r>
            <a:r>
              <a:rPr lang="ru-RU" b="1" dirty="0"/>
              <a:t>, </a:t>
            </a:r>
            <a:r>
              <a:rPr lang="ru-RU" b="1" dirty="0" err="1"/>
              <a:t>вузлів</a:t>
            </a:r>
            <a:r>
              <a:rPr lang="ru-RU" b="1" dirty="0"/>
              <a:t> </a:t>
            </a:r>
            <a:r>
              <a:rPr lang="ru-RU" b="1" dirty="0" err="1"/>
              <a:t>кріплення</a:t>
            </a:r>
            <a:r>
              <a:rPr lang="ru-RU" b="1" dirty="0"/>
              <a:t> до фюзеляжу, </a:t>
            </a:r>
            <a:r>
              <a:rPr lang="ru-RU" b="1" dirty="0" err="1"/>
              <a:t>вузла</a:t>
            </a:r>
            <a:r>
              <a:rPr lang="ru-RU" b="1" dirty="0"/>
              <a:t> </a:t>
            </a:r>
            <a:r>
              <a:rPr lang="ru-RU" b="1" dirty="0" err="1"/>
              <a:t>навішування</a:t>
            </a:r>
            <a:r>
              <a:rPr lang="ru-RU" b="1" dirty="0"/>
              <a:t> керма </a:t>
            </a:r>
            <a:r>
              <a:rPr lang="ru-RU" b="1" dirty="0" err="1"/>
              <a:t>висоти</a:t>
            </a:r>
            <a:r>
              <a:rPr lang="uk-UA" b="1" dirty="0"/>
              <a:t> </a:t>
            </a:r>
          </a:p>
          <a:p>
            <a:r>
              <a:rPr lang="ru-RU" dirty="0"/>
              <a:t>а – </a:t>
            </a:r>
            <a:r>
              <a:rPr lang="ru-RU" dirty="0" err="1"/>
              <a:t>конструкція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; б-</a:t>
            </a:r>
            <a:r>
              <a:rPr lang="ru-RU" dirty="0" err="1"/>
              <a:t>посилений</a:t>
            </a:r>
            <a:r>
              <a:rPr lang="ru-RU" dirty="0"/>
              <a:t> шпангоут; в – </a:t>
            </a:r>
            <a:r>
              <a:rPr lang="ru-RU" dirty="0" err="1"/>
              <a:t>вузол</a:t>
            </a:r>
            <a:r>
              <a:rPr lang="ru-RU" dirty="0"/>
              <a:t> </a:t>
            </a:r>
            <a:r>
              <a:rPr lang="ru-RU" dirty="0" err="1"/>
              <a:t>навішування</a:t>
            </a:r>
            <a:r>
              <a:rPr lang="ru-RU" dirty="0"/>
              <a:t> керма </a:t>
            </a:r>
            <a:r>
              <a:rPr lang="ru-RU" dirty="0" err="1"/>
              <a:t>висоти</a:t>
            </a:r>
            <a:r>
              <a:rPr lang="ru-RU" dirty="0"/>
              <a:t>; г –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тримером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10C224-3446-4B5F-AFBC-1841A9C794D0}"/>
              </a:ext>
            </a:extLst>
          </p:cNvPr>
          <p:cNvSpPr/>
          <p:nvPr/>
        </p:nvSpPr>
        <p:spPr>
          <a:xfrm>
            <a:off x="319617" y="488099"/>
            <a:ext cx="57382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 – </a:t>
            </a:r>
            <a:r>
              <a:rPr lang="ru-RU" sz="2800" dirty="0" err="1"/>
              <a:t>стабілізатор</a:t>
            </a:r>
            <a:r>
              <a:rPr lang="ru-RU" sz="2800" dirty="0"/>
              <a:t>; 2 – </a:t>
            </a:r>
            <a:r>
              <a:rPr lang="ru-RU" sz="2800" dirty="0" err="1"/>
              <a:t>кермо</a:t>
            </a:r>
            <a:r>
              <a:rPr lang="ru-RU" sz="2800" dirty="0"/>
              <a:t> </a:t>
            </a:r>
            <a:r>
              <a:rPr lang="ru-RU" sz="2800" dirty="0" err="1"/>
              <a:t>висоти</a:t>
            </a:r>
            <a:r>
              <a:rPr lang="ru-RU" sz="2800" dirty="0"/>
              <a:t>; 3- </a:t>
            </a:r>
            <a:r>
              <a:rPr lang="ru-RU" sz="2800" dirty="0" err="1"/>
              <a:t>тример</a:t>
            </a:r>
            <a:r>
              <a:rPr lang="ru-RU" sz="2800" dirty="0"/>
              <a:t>; 4, 6, 10, 18 – накладка; 5 – </a:t>
            </a:r>
            <a:r>
              <a:rPr lang="ru-RU" sz="2800" dirty="0" err="1"/>
              <a:t>стінка</a:t>
            </a:r>
            <a:r>
              <a:rPr lang="ru-RU" sz="2800" dirty="0"/>
              <a:t> лонжерону; 7 – обшивка; 8 – </a:t>
            </a:r>
            <a:r>
              <a:rPr lang="ru-RU" sz="2800" dirty="0" err="1"/>
              <a:t>вузол</a:t>
            </a:r>
            <a:r>
              <a:rPr lang="ru-RU" sz="2800" dirty="0"/>
              <a:t> </a:t>
            </a:r>
            <a:r>
              <a:rPr lang="ru-RU" sz="2800" dirty="0" err="1"/>
              <a:t>кріплення</a:t>
            </a:r>
            <a:r>
              <a:rPr lang="ru-RU" sz="2800" dirty="0"/>
              <a:t> </a:t>
            </a:r>
            <a:r>
              <a:rPr lang="ru-RU" sz="2800" dirty="0" err="1"/>
              <a:t>стабілізатора</a:t>
            </a:r>
            <a:r>
              <a:rPr lang="ru-RU" sz="2800" dirty="0"/>
              <a:t>; 9 – </a:t>
            </a:r>
            <a:r>
              <a:rPr lang="ru-RU" sz="2800" dirty="0" err="1"/>
              <a:t>коренева</a:t>
            </a:r>
            <a:r>
              <a:rPr lang="ru-RU" sz="2800" dirty="0"/>
              <a:t> нервюра </a:t>
            </a:r>
            <a:r>
              <a:rPr lang="ru-RU" sz="2800" dirty="0" err="1"/>
              <a:t>стабілізатора</a:t>
            </a:r>
            <a:r>
              <a:rPr lang="ru-RU" sz="2800" dirty="0"/>
              <a:t>; 11 - </a:t>
            </a:r>
            <a:r>
              <a:rPr lang="ru-RU" sz="2800" dirty="0" err="1"/>
              <a:t>фітінг</a:t>
            </a:r>
            <a:r>
              <a:rPr lang="ru-RU" sz="2800" dirty="0"/>
              <a:t>; 12, 15 – пояс </a:t>
            </a:r>
            <a:r>
              <a:rPr lang="ru-RU" sz="2800" dirty="0" err="1"/>
              <a:t>нервюри</a:t>
            </a:r>
            <a:r>
              <a:rPr lang="ru-RU" sz="2800" dirty="0"/>
              <a:t>; 13 - пояс лонжерона; 14, 21 – кронштейн; 16 – </a:t>
            </a:r>
            <a:r>
              <a:rPr lang="ru-RU" sz="2800" dirty="0" err="1"/>
              <a:t>куточок</a:t>
            </a:r>
            <a:r>
              <a:rPr lang="ru-RU" sz="2800" dirty="0"/>
              <a:t>; 17 – глуха </a:t>
            </a:r>
            <a:r>
              <a:rPr lang="ru-RU" sz="2800" dirty="0" err="1"/>
              <a:t>стіна</a:t>
            </a:r>
            <a:r>
              <a:rPr lang="ru-RU" sz="2800" dirty="0"/>
              <a:t>; 19, 26, 28 - качалка; 20 - сережки; 22 – втулка; 23 – </a:t>
            </a:r>
            <a:r>
              <a:rPr lang="ru-RU" sz="2800" dirty="0" err="1"/>
              <a:t>сферичний</a:t>
            </a:r>
            <a:r>
              <a:rPr lang="ru-RU" sz="2800" dirty="0"/>
              <a:t> </a:t>
            </a:r>
            <a:r>
              <a:rPr lang="ru-RU" sz="2800" dirty="0" err="1"/>
              <a:t>підшипник</a:t>
            </a:r>
            <a:r>
              <a:rPr lang="ru-RU" sz="2800" dirty="0"/>
              <a:t>; 24 – болт; 25 – </a:t>
            </a:r>
            <a:r>
              <a:rPr lang="ru-RU" sz="2800" dirty="0" err="1"/>
              <a:t>електромеханізм</a:t>
            </a:r>
            <a:r>
              <a:rPr lang="ru-RU" sz="2800" dirty="0"/>
              <a:t>; 27 – </a:t>
            </a:r>
            <a:r>
              <a:rPr lang="ru-RU" sz="2800" dirty="0" err="1"/>
              <a:t>важіль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28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3E4150-3008-4F30-AD88-6171A1CEB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80" y="711617"/>
            <a:ext cx="10928512" cy="3880773"/>
          </a:xfrm>
        </p:spPr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середньо</a:t>
            </a:r>
            <a:r>
              <a:rPr lang="ru-RU" sz="2400" dirty="0"/>
              <a:t>- та </a:t>
            </a:r>
            <a:r>
              <a:rPr lang="ru-RU" sz="2400" dirty="0" err="1"/>
              <a:t>далекомагістральних</a:t>
            </a:r>
            <a:r>
              <a:rPr lang="ru-RU" sz="2400" dirty="0"/>
              <a:t> </a:t>
            </a:r>
            <a:r>
              <a:rPr lang="ru-RU" sz="2400" dirty="0" err="1"/>
              <a:t>літаках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злітні</a:t>
            </a:r>
            <a:r>
              <a:rPr lang="ru-RU" sz="2400" dirty="0"/>
              <a:t> та </a:t>
            </a:r>
            <a:r>
              <a:rPr lang="ru-RU" sz="2400" dirty="0" err="1"/>
              <a:t>посадкові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сильно </a:t>
            </a:r>
            <a:r>
              <a:rPr lang="ru-RU" sz="2400" dirty="0" err="1"/>
              <a:t>відрізняються</a:t>
            </a:r>
            <a:r>
              <a:rPr lang="ru-RU" sz="2400" dirty="0"/>
              <a:t>, для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поздовжнього</a:t>
            </a:r>
            <a:r>
              <a:rPr lang="ru-RU" sz="2400" dirty="0"/>
              <a:t> </a:t>
            </a:r>
            <a:r>
              <a:rPr lang="ru-RU" sz="2400" dirty="0" err="1"/>
              <a:t>балансування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схеми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та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переставним</a:t>
            </a:r>
            <a:r>
              <a:rPr lang="ru-RU" sz="2400" dirty="0"/>
              <a:t> </a:t>
            </a:r>
            <a:r>
              <a:rPr lang="ru-RU" sz="2400" dirty="0" err="1"/>
              <a:t>стабілізатором</a:t>
            </a:r>
            <a:r>
              <a:rPr lang="ru-RU" sz="2400" dirty="0"/>
              <a:t>. На (рис.2.) показаний </a:t>
            </a:r>
            <a:r>
              <a:rPr lang="ru-RU" sz="2400" dirty="0" err="1"/>
              <a:t>типовий</a:t>
            </a:r>
            <a:r>
              <a:rPr lang="ru-RU" sz="2400" dirty="0"/>
              <a:t> </a:t>
            </a:r>
            <a:r>
              <a:rPr lang="ru-RU" sz="2400" dirty="0" err="1"/>
              <a:t>вузол</a:t>
            </a:r>
            <a:r>
              <a:rPr lang="ru-RU" sz="2400" dirty="0"/>
              <a:t> з </a:t>
            </a:r>
            <a:r>
              <a:rPr lang="ru-RU" sz="2400" dirty="0" err="1"/>
              <a:t>гвинтовим</a:t>
            </a:r>
            <a:r>
              <a:rPr lang="ru-RU" sz="2400" dirty="0"/>
              <a:t> </a:t>
            </a:r>
            <a:r>
              <a:rPr lang="ru-RU" sz="2400" dirty="0" err="1"/>
              <a:t>механізмом</a:t>
            </a:r>
            <a:r>
              <a:rPr lang="ru-RU" sz="2400" dirty="0"/>
              <a:t> </a:t>
            </a:r>
            <a:r>
              <a:rPr lang="ru-RU" sz="2400" dirty="0" err="1"/>
              <a:t>підйомника</a:t>
            </a:r>
            <a:r>
              <a:rPr lang="ru-RU" sz="2400" dirty="0"/>
              <a:t> для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вузла</a:t>
            </a:r>
            <a:r>
              <a:rPr lang="ru-RU" sz="2400" dirty="0"/>
              <a:t> установки </a:t>
            </a:r>
            <a:r>
              <a:rPr lang="ru-RU" sz="2400" dirty="0" err="1"/>
              <a:t>стабілізатора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Гвинтовий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3 </a:t>
            </a:r>
            <a:r>
              <a:rPr lang="ru-RU" sz="2400" dirty="0" err="1"/>
              <a:t>може</a:t>
            </a:r>
            <a:r>
              <a:rPr lang="ru-RU" sz="2400" dirty="0"/>
              <a:t> приводиться у </a:t>
            </a:r>
            <a:r>
              <a:rPr lang="ru-RU" sz="2400" dirty="0" err="1"/>
              <a:t>обертання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гідро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електромотора</a:t>
            </a:r>
            <a:r>
              <a:rPr lang="ru-RU" sz="2400" dirty="0"/>
              <a:t> 5. При </a:t>
            </a:r>
            <a:r>
              <a:rPr lang="ru-RU" sz="2400" dirty="0" err="1"/>
              <a:t>переміщенні</a:t>
            </a:r>
            <a:r>
              <a:rPr lang="ru-RU" sz="2400" dirty="0"/>
              <a:t> гайки </a:t>
            </a:r>
            <a:r>
              <a:rPr lang="ru-RU" sz="2400" dirty="0" err="1"/>
              <a:t>черв'яка</a:t>
            </a:r>
            <a:r>
              <a:rPr lang="ru-RU" sz="2400" dirty="0"/>
              <a:t> 6,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пов'язаний</a:t>
            </a:r>
            <a:r>
              <a:rPr lang="ru-RU" sz="2400" dirty="0"/>
              <a:t> з кронштейнами 7 </a:t>
            </a:r>
            <a:r>
              <a:rPr lang="ru-RU" sz="2400" dirty="0" err="1"/>
              <a:t>стабілізатора</a:t>
            </a:r>
            <a:r>
              <a:rPr lang="ru-RU" sz="2400" dirty="0"/>
              <a:t> 8,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відхилення</a:t>
            </a:r>
            <a:r>
              <a:rPr lang="ru-RU" sz="2400" dirty="0"/>
              <a:t> горизонтального </a:t>
            </a:r>
            <a:r>
              <a:rPr lang="ru-RU" sz="2400" dirty="0" err="1"/>
              <a:t>оперення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Варіанти</a:t>
            </a:r>
            <a:r>
              <a:rPr lang="ru-RU" sz="2400" dirty="0"/>
              <a:t> </a:t>
            </a:r>
            <a:r>
              <a:rPr lang="ru-RU" sz="2400" dirty="0" err="1"/>
              <a:t>кріплення</a:t>
            </a:r>
            <a:r>
              <a:rPr lang="ru-RU" sz="2400" dirty="0"/>
              <a:t> </a:t>
            </a:r>
            <a:r>
              <a:rPr lang="ru-RU" sz="2400" dirty="0" err="1"/>
              <a:t>гвинтового</a:t>
            </a:r>
            <a:r>
              <a:rPr lang="ru-RU" sz="2400" dirty="0"/>
              <a:t> </a:t>
            </a:r>
            <a:r>
              <a:rPr lang="ru-RU" sz="2400" dirty="0" err="1"/>
              <a:t>підйомника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різними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до кронштейна </a:t>
            </a:r>
            <a:r>
              <a:rPr lang="ru-RU" sz="2400" dirty="0" err="1"/>
              <a:t>стабілізатора</a:t>
            </a:r>
            <a:r>
              <a:rPr lang="ru-RU" sz="2400" dirty="0"/>
              <a:t> рис.2, а, б, </a:t>
            </a:r>
            <a:r>
              <a:rPr lang="ru-RU" sz="2400" dirty="0" err="1"/>
              <a:t>або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шліц-шарнірного</a:t>
            </a:r>
            <a:r>
              <a:rPr lang="ru-RU" sz="2400" dirty="0"/>
              <a:t> </a:t>
            </a:r>
            <a:r>
              <a:rPr lang="ru-RU" sz="2400" dirty="0" err="1"/>
              <a:t>механізму</a:t>
            </a:r>
            <a:r>
              <a:rPr lang="ru-RU" sz="2400" dirty="0"/>
              <a:t> 4. На рис. 2 б, в, д </a:t>
            </a:r>
            <a:r>
              <a:rPr lang="ru-RU" sz="2400" dirty="0" err="1"/>
              <a:t>представлені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варіанти</a:t>
            </a:r>
            <a:r>
              <a:rPr lang="ru-RU" sz="2400" dirty="0"/>
              <a:t> схем </a:t>
            </a:r>
            <a:r>
              <a:rPr lang="ru-RU" sz="2400" dirty="0" err="1"/>
              <a:t>переднього</a:t>
            </a:r>
            <a:r>
              <a:rPr lang="ru-RU" sz="2400" dirty="0"/>
              <a:t> </a:t>
            </a:r>
            <a:r>
              <a:rPr lang="ru-RU" sz="2400" dirty="0" err="1"/>
              <a:t>вузла</a:t>
            </a:r>
            <a:r>
              <a:rPr lang="ru-RU" sz="2400" dirty="0"/>
              <a:t> приводу </a:t>
            </a:r>
            <a:r>
              <a:rPr lang="ru-RU" sz="2400" dirty="0" err="1"/>
              <a:t>стабілізатора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42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47643D-8E89-4133-9C4C-9C6A6719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1" y="950768"/>
            <a:ext cx="8596668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lh5.googleusercontent.com/_CTprFO06uCNkMGxqPTVj7vxPxBdBSOtgCx9FNZQiK0esUUDDudHlV-MAubezgLjzsa0-p2ByJewuakUJSdh3jbK__Mzn6NOyhpl9mrU4ZUdeVKpG2e1-9U0m46OyA=s1600">
            <a:extLst>
              <a:ext uri="{FF2B5EF4-FFF2-40B4-BE49-F238E27FC236}">
                <a16:creationId xmlns:a16="http://schemas.microsoft.com/office/drawing/2014/main" id="{9E258389-DE4F-4B91-85C6-5C2B3020DC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6" y="0"/>
            <a:ext cx="3574586" cy="611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2A7775-F14F-4320-B23D-C4564C9A0A68}"/>
              </a:ext>
            </a:extLst>
          </p:cNvPr>
          <p:cNvSpPr/>
          <p:nvPr/>
        </p:nvSpPr>
        <p:spPr>
          <a:xfrm>
            <a:off x="0" y="62394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Рис. 2. </a:t>
            </a:r>
            <a:r>
              <a:rPr lang="ru-RU" b="1" dirty="0" err="1"/>
              <a:t>Схеми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та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переставним</a:t>
            </a:r>
            <a:r>
              <a:rPr lang="ru-RU" b="1" dirty="0"/>
              <a:t> </a:t>
            </a:r>
            <a:r>
              <a:rPr lang="ru-RU" b="1" dirty="0" err="1"/>
              <a:t>стабілізатором</a:t>
            </a:r>
            <a:r>
              <a:rPr lang="ru-RU" b="1" dirty="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0AEF48-822B-49C6-85D4-27237559C99D}"/>
              </a:ext>
            </a:extLst>
          </p:cNvPr>
          <p:cNvSpPr/>
          <p:nvPr/>
        </p:nvSpPr>
        <p:spPr>
          <a:xfrm>
            <a:off x="5095108" y="0"/>
            <a:ext cx="69749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Схеми</a:t>
            </a:r>
            <a:r>
              <a:rPr lang="ru-RU" sz="3200" dirty="0"/>
              <a:t> </a:t>
            </a:r>
            <a:r>
              <a:rPr lang="ru-RU" sz="3200" dirty="0" err="1"/>
              <a:t>кріплення</a:t>
            </a:r>
            <a:r>
              <a:rPr lang="ru-RU" sz="3200" dirty="0"/>
              <a:t> </a:t>
            </a:r>
            <a:r>
              <a:rPr lang="ru-RU" sz="3200" dirty="0" err="1"/>
              <a:t>гвинтового</a:t>
            </a:r>
            <a:r>
              <a:rPr lang="ru-RU" sz="3200" dirty="0"/>
              <a:t> </a:t>
            </a:r>
            <a:r>
              <a:rPr lang="ru-RU" sz="3200" dirty="0" err="1"/>
              <a:t>витягу</a:t>
            </a:r>
            <a:r>
              <a:rPr lang="ru-RU" sz="3200" dirty="0"/>
              <a:t>: а, б - </a:t>
            </a:r>
            <a:r>
              <a:rPr lang="ru-RU" sz="3200" dirty="0" err="1"/>
              <a:t>безпосередньо</a:t>
            </a:r>
            <a:r>
              <a:rPr lang="ru-RU" sz="3200" dirty="0"/>
              <a:t> до </a:t>
            </a:r>
            <a:r>
              <a:rPr lang="ru-RU" sz="3200" dirty="0" err="1"/>
              <a:t>стабілізатора</a:t>
            </a:r>
            <a:r>
              <a:rPr lang="ru-RU" sz="3200" dirty="0"/>
              <a:t>; в –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шліц-шарніру</a:t>
            </a:r>
            <a:r>
              <a:rPr lang="ru-RU" sz="3200" dirty="0"/>
              <a:t>; г, д –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шліц-шарніру</a:t>
            </a:r>
            <a:r>
              <a:rPr lang="ru-RU" sz="3200" dirty="0"/>
              <a:t> та </a:t>
            </a:r>
            <a:r>
              <a:rPr lang="ru-RU" sz="3200" dirty="0" err="1"/>
              <a:t>кінематичного</a:t>
            </a:r>
            <a:r>
              <a:rPr lang="ru-RU" sz="3200" dirty="0"/>
              <a:t> замку.1 – </a:t>
            </a:r>
            <a:r>
              <a:rPr lang="ru-RU" sz="3200" dirty="0" err="1"/>
              <a:t>посилена</a:t>
            </a:r>
            <a:r>
              <a:rPr lang="ru-RU" sz="3200" dirty="0"/>
              <a:t> нервюра вертикального </a:t>
            </a:r>
            <a:r>
              <a:rPr lang="ru-RU" sz="3200" dirty="0" err="1"/>
              <a:t>оперення</a:t>
            </a:r>
            <a:r>
              <a:rPr lang="ru-RU" sz="3200" dirty="0"/>
              <a:t>; 2 – </a:t>
            </a:r>
            <a:r>
              <a:rPr lang="ru-RU" sz="3200" dirty="0" err="1"/>
              <a:t>передній</a:t>
            </a:r>
            <a:r>
              <a:rPr lang="ru-RU" sz="3200" dirty="0"/>
              <a:t> лонжерон вертикального </a:t>
            </a:r>
            <a:r>
              <a:rPr lang="ru-RU" sz="3200" dirty="0" err="1"/>
              <a:t>оперення</a:t>
            </a:r>
            <a:r>
              <a:rPr lang="ru-RU" sz="3200" dirty="0"/>
              <a:t>; 3 – </a:t>
            </a:r>
            <a:r>
              <a:rPr lang="ru-RU" sz="3200" dirty="0" err="1"/>
              <a:t>гвинтовий</a:t>
            </a:r>
            <a:r>
              <a:rPr lang="ru-RU" sz="3200" dirty="0"/>
              <a:t> </a:t>
            </a:r>
            <a:r>
              <a:rPr lang="ru-RU" sz="3200" dirty="0" err="1"/>
              <a:t>механізм</a:t>
            </a:r>
            <a:r>
              <a:rPr lang="ru-RU" sz="3200" dirty="0"/>
              <a:t>; 4 – </a:t>
            </a:r>
            <a:r>
              <a:rPr lang="ru-RU" sz="3200" dirty="0" err="1"/>
              <a:t>шліц-шарнір</a:t>
            </a:r>
            <a:r>
              <a:rPr lang="ru-RU" sz="3200" dirty="0"/>
              <a:t>; 5 – </a:t>
            </a:r>
            <a:r>
              <a:rPr lang="ru-RU" sz="3200" dirty="0" err="1"/>
              <a:t>електромотор</a:t>
            </a:r>
            <a:r>
              <a:rPr lang="ru-RU" sz="3200" dirty="0"/>
              <a:t>; 6 – </a:t>
            </a:r>
            <a:r>
              <a:rPr lang="ru-RU" sz="3200" dirty="0" err="1"/>
              <a:t>черв'як</a:t>
            </a:r>
            <a:r>
              <a:rPr lang="ru-RU" sz="3200" dirty="0"/>
              <a:t>; 7 – кронштейн; 8 – </a:t>
            </a:r>
            <a:r>
              <a:rPr lang="ru-RU" sz="3200" dirty="0" err="1"/>
              <a:t>стабілізатор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085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6CF16-DD36-4159-9711-F760E84A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111"/>
            <a:ext cx="10168857" cy="9128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Приклад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конструкції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вертикального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4B548-C401-4C7F-B944-17622BDC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lh4.googleusercontent.com/40V0pHD-cxlURP_AsiAiuawfDztfSZaOgZAkg2zv6b_BTLp63ZZoyOau6XSC3SfiTWtR5Sv1junWS0e7Vr1K99BBu2_kLIEaVXuk_xsArSylVHD35FknKfZif1ccgw=s1600">
            <a:extLst>
              <a:ext uri="{FF2B5EF4-FFF2-40B4-BE49-F238E27FC236}">
                <a16:creationId xmlns:a16="http://schemas.microsoft.com/office/drawing/2014/main" id="{E0CFCCF2-1190-4497-B1A5-554F6C9C4E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3" y="1482786"/>
            <a:ext cx="4387035" cy="523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A0FDCE-6C83-40D5-B8D7-B9B2645B3381}"/>
              </a:ext>
            </a:extLst>
          </p:cNvPr>
          <p:cNvSpPr/>
          <p:nvPr/>
        </p:nvSpPr>
        <p:spPr>
          <a:xfrm>
            <a:off x="5219114" y="1890751"/>
            <a:ext cx="6538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Рис.3. </a:t>
            </a:r>
            <a:r>
              <a:rPr lang="ru-RU" sz="2400" b="1" dirty="0" err="1"/>
              <a:t>Конструкції</a:t>
            </a:r>
            <a:r>
              <a:rPr lang="ru-RU" sz="2400" b="1" dirty="0"/>
              <a:t> вертикального </a:t>
            </a:r>
            <a:r>
              <a:rPr lang="ru-RU" sz="2400" b="1" dirty="0" err="1"/>
              <a:t>оперення</a:t>
            </a:r>
            <a:endParaRPr lang="ru-RU" sz="2400" b="1" dirty="0"/>
          </a:p>
          <a:p>
            <a:r>
              <a:rPr lang="ru-RU" sz="2400" dirty="0"/>
              <a:t>а -</a:t>
            </a:r>
            <a:r>
              <a:rPr lang="ru-RU" sz="2400" dirty="0" err="1"/>
              <a:t>двохлонжеронна</a:t>
            </a:r>
            <a:r>
              <a:rPr lang="ru-RU" sz="2400" dirty="0"/>
              <a:t>; </a:t>
            </a:r>
          </a:p>
          <a:p>
            <a:r>
              <a:rPr lang="ru-RU" sz="2400" dirty="0"/>
              <a:t>б – </a:t>
            </a:r>
            <a:r>
              <a:rPr lang="ru-RU" sz="2400" dirty="0" err="1"/>
              <a:t>багатолонжеронна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1 – накладка;</a:t>
            </a:r>
          </a:p>
          <a:p>
            <a:r>
              <a:rPr lang="ru-RU" sz="2400" dirty="0"/>
              <a:t>2 – </a:t>
            </a:r>
            <a:r>
              <a:rPr lang="ru-RU" sz="2400" dirty="0" err="1"/>
              <a:t>коренева</a:t>
            </a:r>
            <a:r>
              <a:rPr lang="ru-RU" sz="2400" dirty="0"/>
              <a:t> нервюра; </a:t>
            </a:r>
          </a:p>
          <a:p>
            <a:r>
              <a:rPr lang="ru-RU" sz="2400" dirty="0"/>
              <a:t>3, 4 – лонжерон; </a:t>
            </a:r>
          </a:p>
          <a:p>
            <a:r>
              <a:rPr lang="ru-RU" sz="2400" dirty="0"/>
              <a:t>5 – </a:t>
            </a:r>
            <a:r>
              <a:rPr lang="ru-RU" sz="2400" dirty="0" err="1"/>
              <a:t>силова</a:t>
            </a:r>
            <a:r>
              <a:rPr lang="ru-RU" sz="2400" dirty="0"/>
              <a:t> нервюра; </a:t>
            </a:r>
          </a:p>
          <a:p>
            <a:r>
              <a:rPr lang="ru-RU" sz="2400" dirty="0"/>
              <a:t>6 – </a:t>
            </a:r>
            <a:r>
              <a:rPr lang="ru-RU" sz="2400" dirty="0" err="1"/>
              <a:t>стіна</a:t>
            </a:r>
            <a:r>
              <a:rPr lang="ru-RU" sz="2400" dirty="0"/>
              <a:t>; </a:t>
            </a:r>
          </a:p>
          <a:p>
            <a:r>
              <a:rPr lang="ru-RU" sz="2400" dirty="0"/>
              <a:t>7 – </a:t>
            </a:r>
            <a:r>
              <a:rPr lang="ru-RU" sz="2400" dirty="0" err="1"/>
              <a:t>бортова</a:t>
            </a:r>
            <a:r>
              <a:rPr lang="ru-RU" sz="2400" dirty="0"/>
              <a:t> нервюра.</a:t>
            </a:r>
          </a:p>
        </p:txBody>
      </p:sp>
    </p:spTree>
    <p:extLst>
      <p:ext uri="{BB962C8B-B14F-4D97-AF65-F5344CB8AC3E}">
        <p14:creationId xmlns:p14="http://schemas.microsoft.com/office/powerpoint/2010/main" val="249253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780</Words>
  <Application>Microsoft Office PowerPoint</Application>
  <PresentationFormat>Широкоэкранный</PresentationFormat>
  <Paragraphs>38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Аспект</vt:lpstr>
      <vt:lpstr>Заняття 28.05.2022</vt:lpstr>
      <vt:lpstr>Хвостове оперення</vt:lpstr>
      <vt:lpstr>Конструкція </vt:lpstr>
      <vt:lpstr>Конструкція </vt:lpstr>
      <vt:lpstr>Конструкція </vt:lpstr>
      <vt:lpstr>Презентация PowerPoint</vt:lpstr>
      <vt:lpstr>Презентация PowerPoint</vt:lpstr>
      <vt:lpstr>Презентация PowerPoint</vt:lpstr>
      <vt:lpstr>Приклад конструкції вертикального оперення.</vt:lpstr>
      <vt:lpstr>Кермо</vt:lpstr>
      <vt:lpstr>Кермо</vt:lpstr>
      <vt:lpstr>Фіксовані конфігурації хвоста, регульовані, повністю рухомі</vt:lpstr>
      <vt:lpstr>Переставний стабілізатор.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28.05.2022</dc:title>
  <dc:creator>Professional</dc:creator>
  <cp:lastModifiedBy>Professional</cp:lastModifiedBy>
  <cp:revision>10</cp:revision>
  <dcterms:created xsi:type="dcterms:W3CDTF">2022-05-27T13:55:56Z</dcterms:created>
  <dcterms:modified xsi:type="dcterms:W3CDTF">2022-05-29T09:40:33Z</dcterms:modified>
</cp:coreProperties>
</file>